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8" r:id="rId2"/>
    <p:sldId id="257" r:id="rId3"/>
    <p:sldId id="258" r:id="rId4"/>
    <p:sldId id="259" r:id="rId5"/>
    <p:sldId id="260" r:id="rId6"/>
    <p:sldId id="261" r:id="rId7"/>
    <p:sldId id="308" r:id="rId8"/>
    <p:sldId id="279" r:id="rId9"/>
    <p:sldId id="298" r:id="rId10"/>
    <p:sldId id="299" r:id="rId11"/>
    <p:sldId id="266" r:id="rId12"/>
    <p:sldId id="290" r:id="rId13"/>
    <p:sldId id="310" r:id="rId14"/>
    <p:sldId id="309" r:id="rId15"/>
    <p:sldId id="311" r:id="rId16"/>
    <p:sldId id="312" r:id="rId17"/>
    <p:sldId id="313" r:id="rId18"/>
    <p:sldId id="271" r:id="rId19"/>
    <p:sldId id="272" r:id="rId20"/>
    <p:sldId id="273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8AD6"/>
    <a:srgbClr val="3E27C9"/>
    <a:srgbClr val="C927AA"/>
    <a:srgbClr val="FFFFFF"/>
    <a:srgbClr val="1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4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47836F-2F3F-47D4-90DD-B5956E735878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2A603C-1C4E-4A3E-A81D-025851649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531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কিছু স্বল্পমূল্যের খাদ্য দেখিয়ে 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A603C-1C4E-4A3E-A81D-025851649E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066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 স্বল্পমূল্যের বাস্তব কিছু উপকরণ দেখিয়ে ভিটামিন এর কাজ সম্পর্কে ধারণা দিবেন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A603C-1C4E-4A3E-A81D-025851649E4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7105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 স্বল্পমূল্যের বাস্তব কিছু উপকরণ দেখিয়ে খনিজ পদার্থ এর কাজ সম্পর্কে ধারণা দিবেন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A603C-1C4E-4A3E-A81D-025851649E4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9242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 স্বল্পমূল্যের বাস্তব কিছু উপকরণ দেখিয়ে পানি  এর কাজ সম্পর্কে ধারণা দিবেন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A603C-1C4E-4A3E-A81D-025851649E4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9516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A603C-1C4E-4A3E-A81D-025851649E4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15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A603C-1C4E-4A3E-A81D-025851649E4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709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A603C-1C4E-4A3E-A81D-025851649E4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055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A603C-1C4E-4A3E-A81D-025851649E4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93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 প্রশ্নোত্তরের মাধ্যমে  খাদ্যের উপাদানের শ্রেণিবিন্যাস সম্পর্কে ধারণা দিবেন । 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A603C-1C4E-4A3E-A81D-025851649E4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578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 স্বল্পমূল্যের বাস্তব উপকরণ দেখিয়ে প্রশ্নোত্তরের মাধ্যমে খাদ্যের উপাদানের শ্রেণিবিন্যাস  সম্পর্কে ধারণা দিবেন ।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A603C-1C4E-4A3E-A81D-025851649E4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315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A603C-1C4E-4A3E-A81D-025851649E4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82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 স্বল্পমূল্যের বাস্তব কিছু উপকরণ দেখিয়ে শর্করা এর কাজ সম্পর্কে ধারণা দিবেন ।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A603C-1C4E-4A3E-A81D-025851649E4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29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 স্বল্পমূল্যের বাস্তব কিছু উপকরণ দেখিয়ে আমিষ এর কাজ সম্পর্কে ধারণা দিবেন ।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A603C-1C4E-4A3E-A81D-025851649E4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1519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 স্বল্পমূল্যের বাস্তব কিছু উপকরণ দেখিয়ে স্নেহ পদার্থ এর কাজ সম্পর্কে ধারণা দিবেন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A603C-1C4E-4A3E-A81D-025851649E4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646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E016-7A46-4BA4-B1E8-18952E6543F7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561E4-12EE-4C6B-B05B-A1B87D362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106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E016-7A46-4BA4-B1E8-18952E6543F7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561E4-12EE-4C6B-B05B-A1B87D362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312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E016-7A46-4BA4-B1E8-18952E6543F7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561E4-12EE-4C6B-B05B-A1B87D362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67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E016-7A46-4BA4-B1E8-18952E6543F7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561E4-12EE-4C6B-B05B-A1B87D362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075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E016-7A46-4BA4-B1E8-18952E6543F7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561E4-12EE-4C6B-B05B-A1B87D362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698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E016-7A46-4BA4-B1E8-18952E6543F7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561E4-12EE-4C6B-B05B-A1B87D362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592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E016-7A46-4BA4-B1E8-18952E6543F7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561E4-12EE-4C6B-B05B-A1B87D362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943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E016-7A46-4BA4-B1E8-18952E6543F7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561E4-12EE-4C6B-B05B-A1B87D362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16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2017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E016-7A46-4BA4-B1E8-18952E6543F7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561E4-12EE-4C6B-B05B-A1B87D362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221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E016-7A46-4BA4-B1E8-18952E6543F7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561E4-12EE-4C6B-B05B-A1B87D362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95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6E016-7A46-4BA4-B1E8-18952E6543F7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561E4-12EE-4C6B-B05B-A1B87D362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0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8.png"/><Relationship Id="rId7" Type="http://schemas.openxmlformats.org/officeDocument/2006/relationships/image" Target="../media/image42.jpeg"/><Relationship Id="rId12" Type="http://schemas.microsoft.com/office/2007/relationships/hdphoto" Target="../media/hdphoto6.wdp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5.png"/><Relationship Id="rId5" Type="http://schemas.openxmlformats.org/officeDocument/2006/relationships/image" Target="../media/image40.png"/><Relationship Id="rId15" Type="http://schemas.openxmlformats.org/officeDocument/2006/relationships/image" Target="../media/image33.png"/><Relationship Id="rId10" Type="http://schemas.openxmlformats.org/officeDocument/2006/relationships/image" Target="../media/image44.jpg"/><Relationship Id="rId4" Type="http://schemas.openxmlformats.org/officeDocument/2006/relationships/image" Target="../media/image39.png"/><Relationship Id="rId9" Type="http://schemas.microsoft.com/office/2007/relationships/hdphoto" Target="../media/hdphoto5.wdp"/><Relationship Id="rId1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g"/><Relationship Id="rId4" Type="http://schemas.openxmlformats.org/officeDocument/2006/relationships/image" Target="../media/image5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59.png"/><Relationship Id="rId4" Type="http://schemas.openxmlformats.org/officeDocument/2006/relationships/image" Target="../media/image58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8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7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23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7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996"/>
            <a:ext cx="12192000" cy="5108447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02014" y="0"/>
            <a:ext cx="11587972" cy="4546817"/>
            <a:chOff x="288407" y="-1"/>
            <a:chExt cx="12008395" cy="458691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407" y="-1"/>
              <a:ext cx="6115883" cy="458691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03181" y="-1"/>
              <a:ext cx="6293621" cy="45869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660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49" y="247375"/>
            <a:ext cx="4055380" cy="5853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535" y="205062"/>
            <a:ext cx="3601072" cy="6025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clrChange>
              <a:clrFrom>
                <a:srgbClr val="82655E"/>
              </a:clrFrom>
              <a:clrTo>
                <a:srgbClr val="82655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193" y="1347449"/>
            <a:ext cx="2482037" cy="13098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762" y="1347448"/>
            <a:ext cx="2329993" cy="130983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" t="4101" r="2578" b="7613"/>
          <a:stretch/>
        </p:blipFill>
        <p:spPr>
          <a:xfrm>
            <a:off x="8353328" y="1347448"/>
            <a:ext cx="2523039" cy="130983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151" b="89916" l="1250" r="978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00" t="4180" r="21726" b="14427"/>
          <a:stretch/>
        </p:blipFill>
        <p:spPr>
          <a:xfrm>
            <a:off x="1457486" y="4081580"/>
            <a:ext cx="1422420" cy="168628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20" b="14797"/>
          <a:stretch/>
        </p:blipFill>
        <p:spPr>
          <a:xfrm>
            <a:off x="4105523" y="4255983"/>
            <a:ext cx="3266949" cy="133748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36" t="10298" r="18955" b="10418"/>
          <a:stretch/>
        </p:blipFill>
        <p:spPr>
          <a:xfrm>
            <a:off x="8598089" y="4081580"/>
            <a:ext cx="2033518" cy="167942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9" t="15098" b="22007"/>
          <a:stretch/>
        </p:blipFill>
        <p:spPr>
          <a:xfrm>
            <a:off x="1741762" y="2912938"/>
            <a:ext cx="1260898" cy="85993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1" t="14889" b="20698"/>
          <a:stretch/>
        </p:blipFill>
        <p:spPr>
          <a:xfrm>
            <a:off x="5281683" y="2940364"/>
            <a:ext cx="1235049" cy="83251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7" t="14783" b="20788"/>
          <a:stretch/>
        </p:blipFill>
        <p:spPr>
          <a:xfrm>
            <a:off x="9147794" y="2940298"/>
            <a:ext cx="934105" cy="80521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6" t="15856" b="20477"/>
          <a:stretch/>
        </p:blipFill>
        <p:spPr>
          <a:xfrm>
            <a:off x="1644430" y="5871856"/>
            <a:ext cx="1455562" cy="84616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8" t="12444" b="21772"/>
          <a:stretch/>
        </p:blipFill>
        <p:spPr>
          <a:xfrm>
            <a:off x="5088057" y="5767869"/>
            <a:ext cx="1893401" cy="91440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5" t="13867" b="22017"/>
          <a:stretch/>
        </p:blipFill>
        <p:spPr>
          <a:xfrm>
            <a:off x="9103005" y="5822460"/>
            <a:ext cx="1023681" cy="80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03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341" y="302480"/>
            <a:ext cx="3267739" cy="10242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56" t="2827" r="3446" b="41431"/>
          <a:stretch/>
        </p:blipFill>
        <p:spPr>
          <a:xfrm>
            <a:off x="4165647" y="1468365"/>
            <a:ext cx="3603125" cy="26530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52430" y="1310185"/>
            <a:ext cx="3084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সময়: ৫ মিনিট 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747" y="4890692"/>
            <a:ext cx="7510923" cy="6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04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95" y="236166"/>
            <a:ext cx="4338242" cy="6261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541990" y="236166"/>
            <a:ext cx="5939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নিচের খাদ্যে কোন উপাদান থাকে ?  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6680" y="4259529"/>
            <a:ext cx="3596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শর্করা বা কার্বোহাইড্রেট  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7053" y="5296108"/>
            <a:ext cx="116278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শর্করা মানুষের প্রধান খাদ্য উপাদান 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শর্করা আমাদের শরীরে কর্মক্ষমতা বৃদ্ধি করে এবং তাপশক্তি উৎপাদন করে ।   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649" y="1570928"/>
            <a:ext cx="3195394" cy="20001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" t="8233" r="1188" b="4773"/>
          <a:stretch/>
        </p:blipFill>
        <p:spPr>
          <a:xfrm>
            <a:off x="402345" y="1687707"/>
            <a:ext cx="3744623" cy="188339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281" y="1629317"/>
            <a:ext cx="3568888" cy="188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0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9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95" y="236166"/>
            <a:ext cx="4338242" cy="6261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541990" y="236166"/>
            <a:ext cx="5939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নিচের খাদ্যে কোন উপাদান থাকে ?  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21080" y="4232806"/>
            <a:ext cx="3050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আমিষ বা প্রোটিন   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2399" y="5132335"/>
            <a:ext cx="116278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আমিষ মানবদেহের জন্য অত্যাবশ্যকীয় পুষ্টি উপাদান ।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এটি দেহকলার গাঠনিক উপাদানগুলির একক এবং জ্বালানির উৎস হিসেবেও কাজ করতে পারে ।    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48" b="17170"/>
          <a:stretch/>
        </p:blipFill>
        <p:spPr>
          <a:xfrm>
            <a:off x="341195" y="1615324"/>
            <a:ext cx="3425587" cy="22602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7" t="3797" r="5841" b="5284"/>
          <a:stretch/>
        </p:blipFill>
        <p:spPr>
          <a:xfrm>
            <a:off x="4521080" y="1618620"/>
            <a:ext cx="3409033" cy="22569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518" y="1624139"/>
            <a:ext cx="3265065" cy="225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19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9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95" y="236166"/>
            <a:ext cx="4338242" cy="6261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541990" y="236166"/>
            <a:ext cx="5939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নিচের খাদ্যে কোন উপাদান থাকে ?  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80020" y="4393463"/>
            <a:ext cx="3691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স্নেহ পদার্থ বা লিপিড  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92725" y="5734919"/>
            <a:ext cx="104678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খাদ্যবস্তুর মধ্যে স্নেহ পদার্থ সবচেয়ে বেশি তাপ এবং শক্তি উৎপন্ন ।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দেহের পুষ্টি এবং বৃদ্ধির জন্য স্নেহ পদার্থ অতি আবশ্যক ।   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" t="12667" r="8264" b="7413"/>
          <a:stretch/>
        </p:blipFill>
        <p:spPr>
          <a:xfrm>
            <a:off x="1063865" y="1446456"/>
            <a:ext cx="3615572" cy="22518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" t="4849" r="4137" b="4572"/>
          <a:stretch/>
        </p:blipFill>
        <p:spPr>
          <a:xfrm>
            <a:off x="6729345" y="1195103"/>
            <a:ext cx="4202511" cy="250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15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9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95" y="236166"/>
            <a:ext cx="4338242" cy="6261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541990" y="236166"/>
            <a:ext cx="5939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নিচের খাদ্যে কোন উপাদান থাকে ?  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13454" y="2952009"/>
            <a:ext cx="3618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খাদ্যপ্রাণ বা ভিটামিন   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2013" y="4636800"/>
            <a:ext cx="1179166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দেহের স্বাভাবিক গঠন এবং বর্ধন সুষ্ঠুভাবে সম্পন্ন হওয়ার কাজ নিশ্চত করে ।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দেহের বিভিন্ন আবরণী কলা যেমন; ত্বক, চোখের কর্নিয়া ইত্যাদিকে স্বাভাবিক ও সজীব রাখে ।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দেহের রোগ সংক্রমণ প্রতিরোধ করে ।   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358" y="1042922"/>
            <a:ext cx="35433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91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9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95" y="236166"/>
            <a:ext cx="4338242" cy="6261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541990" y="236166"/>
            <a:ext cx="5939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নিচের খাদ্যে কোন উপাদান থাকে ?  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01529" y="4133396"/>
            <a:ext cx="2280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খনিজ পদার্থ    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4717" y="4963832"/>
            <a:ext cx="117916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জীবদেহের স্বাভাবিক বৃদ্ধি এবং পুষ্টির জন্য ভিটামিনের মতো খনিজ পদার্থ বা খনিজ লবণও খুবই প্রয়োজনীয় । 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খনিজ পদার্থ প্রধানত কোষ গঠনে সাহায্য করে ।   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9" t="7398" r="5185" b="12153"/>
          <a:stretch/>
        </p:blipFill>
        <p:spPr>
          <a:xfrm>
            <a:off x="3113188" y="996286"/>
            <a:ext cx="4857604" cy="295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33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9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95" y="236166"/>
            <a:ext cx="4338242" cy="6261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541990" y="236166"/>
            <a:ext cx="5939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নিচের খাদ্যে কোন উপাদান থাকে ?  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26352" y="2719869"/>
            <a:ext cx="1098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পানি     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9066" y="4663582"/>
            <a:ext cx="113855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পানি খাদ্যের একটি প্রধান উপাদান । মানবদেহের জন্য পানি অপরিহার্য ।  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পানি দেহের গঠন এবং অভ্যন্তরীণ কাজ সম্পাদন করে ।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পানি আমাদের রক্ত, মাংস, স্নায়ু, দাঁত, হাড় ইত্যাদি প্রতিটি অঙ্গ গঠন কাজ করে ।    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395" y="1202471"/>
            <a:ext cx="2577172" cy="31863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14" b="100000" l="184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29" t="18905" r="11867" b="4279"/>
          <a:stretch/>
        </p:blipFill>
        <p:spPr>
          <a:xfrm>
            <a:off x="8093122" y="1202470"/>
            <a:ext cx="2369105" cy="318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25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9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811" y="115358"/>
            <a:ext cx="4206605" cy="13046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881" y="1829447"/>
            <a:ext cx="3587513" cy="26882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52430" y="1310185"/>
            <a:ext cx="3084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সময়: ৮ মিনিট 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24585" y="5281683"/>
            <a:ext cx="7670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প্রশ্ন: ভিটামিনের কাজ একটা চার্টে প্রস্তুত কর । 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62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051" y="197986"/>
            <a:ext cx="3981033" cy="10303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921" y="1383045"/>
            <a:ext cx="7003922" cy="489651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550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88" y="986361"/>
            <a:ext cx="2514872" cy="2819706"/>
          </a:xfrm>
          <a:prstGeom prst="rect">
            <a:avLst/>
          </a:prstGeom>
          <a:ln w="9525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818" y="23413"/>
            <a:ext cx="3955688" cy="16597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64" y="3920425"/>
            <a:ext cx="5594522" cy="29375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07716" y="2961697"/>
            <a:ext cx="5163890" cy="124710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942999" y="3920425"/>
            <a:ext cx="34938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শ্রেণি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: ৯ম</a:t>
            </a:r>
          </a:p>
          <a:p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বিষয়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বিজ্ঞান</a:t>
            </a:r>
            <a:endParaRPr lang="en-US" sz="28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অধ্যায়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  <a:r>
              <a:rPr lang="bn-IN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১ম     </a:t>
            </a:r>
            <a:r>
              <a:rPr lang="bn-IN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তারিখ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: ০৭/১০/২০২১ </a:t>
            </a:r>
            <a:endParaRPr lang="bn-IN" sz="28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সময়: ৫০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মিনিট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bn-IN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461" y="986361"/>
            <a:ext cx="2154669" cy="280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471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533" y="168911"/>
            <a:ext cx="3657917" cy="11156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188" y="1284576"/>
            <a:ext cx="3880262" cy="39494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2220" y="5472752"/>
            <a:ext cx="106861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প্রশ্ন: আমাদের অতিপরিচিত খাদ্যের ৬ টি উপাদান এর ২ টি করে কাজ লিখে আনবে ।   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01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98172"/>
            <a:ext cx="12192000" cy="23064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grpSp>
        <p:nvGrpSpPr>
          <p:cNvPr id="5" name="Group 4"/>
          <p:cNvGrpSpPr/>
          <p:nvPr/>
        </p:nvGrpSpPr>
        <p:grpSpPr>
          <a:xfrm>
            <a:off x="11593198" y="1500189"/>
            <a:ext cx="1500189" cy="4630460"/>
            <a:chOff x="1633058" y="1828800"/>
            <a:chExt cx="1600201" cy="4939156"/>
          </a:xfrm>
          <a:solidFill>
            <a:srgbClr val="0070C0"/>
          </a:solidFill>
        </p:grpSpPr>
        <p:grpSp>
          <p:nvGrpSpPr>
            <p:cNvPr id="6" name="Group 5"/>
            <p:cNvGrpSpPr/>
            <p:nvPr/>
          </p:nvGrpSpPr>
          <p:grpSpPr>
            <a:xfrm>
              <a:off x="1633058" y="1828800"/>
              <a:ext cx="1600200" cy="4394372"/>
              <a:chOff x="1633058" y="1828800"/>
              <a:chExt cx="1600200" cy="4394372"/>
            </a:xfrm>
            <a:grpFill/>
          </p:grpSpPr>
          <p:grpSp>
            <p:nvGrpSpPr>
              <p:cNvPr id="8" name="Group 7"/>
              <p:cNvGrpSpPr/>
              <p:nvPr/>
            </p:nvGrpSpPr>
            <p:grpSpPr>
              <a:xfrm>
                <a:off x="1633058" y="1828800"/>
                <a:ext cx="1600200" cy="4394372"/>
                <a:chOff x="1633058" y="1828800"/>
                <a:chExt cx="1600200" cy="4394372"/>
              </a:xfrm>
              <a:grpFill/>
            </p:grpSpPr>
            <p:sp>
              <p:nvSpPr>
                <p:cNvPr id="10" name="Freeform 9"/>
                <p:cNvSpPr/>
                <p:nvPr/>
              </p:nvSpPr>
              <p:spPr>
                <a:xfrm>
                  <a:off x="2057400" y="1828800"/>
                  <a:ext cx="746616" cy="762000"/>
                </a:xfrm>
                <a:custGeom>
                  <a:avLst/>
                  <a:gdLst>
                    <a:gd name="connsiteX0" fmla="*/ 365616 w 746616"/>
                    <a:gd name="connsiteY0" fmla="*/ 0 h 762000"/>
                    <a:gd name="connsiteX1" fmla="*/ 746616 w 746616"/>
                    <a:gd name="connsiteY1" fmla="*/ 381000 h 762000"/>
                    <a:gd name="connsiteX2" fmla="*/ 365616 w 746616"/>
                    <a:gd name="connsiteY2" fmla="*/ 762000 h 762000"/>
                    <a:gd name="connsiteX3" fmla="*/ 14557 w 746616"/>
                    <a:gd name="connsiteY3" fmla="*/ 529302 h 762000"/>
                    <a:gd name="connsiteX4" fmla="*/ 0 w 746616"/>
                    <a:gd name="connsiteY4" fmla="*/ 457200 h 762000"/>
                    <a:gd name="connsiteX5" fmla="*/ 191468 w 746616"/>
                    <a:gd name="connsiteY5" fmla="*/ 457200 h 762000"/>
                    <a:gd name="connsiteX6" fmla="*/ 230912 w 746616"/>
                    <a:gd name="connsiteY6" fmla="*/ 515704 h 762000"/>
                    <a:gd name="connsiteX7" fmla="*/ 365616 w 746616"/>
                    <a:gd name="connsiteY7" fmla="*/ 571500 h 762000"/>
                    <a:gd name="connsiteX8" fmla="*/ 556116 w 746616"/>
                    <a:gd name="connsiteY8" fmla="*/ 381000 h 762000"/>
                    <a:gd name="connsiteX9" fmla="*/ 365616 w 746616"/>
                    <a:gd name="connsiteY9" fmla="*/ 190500 h 762000"/>
                    <a:gd name="connsiteX10" fmla="*/ 230912 w 746616"/>
                    <a:gd name="connsiteY10" fmla="*/ 246296 h 762000"/>
                    <a:gd name="connsiteX11" fmla="*/ 191468 w 746616"/>
                    <a:gd name="connsiteY11" fmla="*/ 304800 h 762000"/>
                    <a:gd name="connsiteX12" fmla="*/ 0 w 746616"/>
                    <a:gd name="connsiteY12" fmla="*/ 304800 h 762000"/>
                    <a:gd name="connsiteX13" fmla="*/ 14557 w 746616"/>
                    <a:gd name="connsiteY13" fmla="*/ 232698 h 762000"/>
                    <a:gd name="connsiteX14" fmla="*/ 365616 w 746616"/>
                    <a:gd name="connsiteY14" fmla="*/ 0 h 76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6616" h="762000">
                      <a:moveTo>
                        <a:pt x="365616" y="0"/>
                      </a:moveTo>
                      <a:cubicBezTo>
                        <a:pt x="576036" y="0"/>
                        <a:pt x="746616" y="170580"/>
                        <a:pt x="746616" y="381000"/>
                      </a:cubicBezTo>
                      <a:cubicBezTo>
                        <a:pt x="746616" y="591420"/>
                        <a:pt x="576036" y="762000"/>
                        <a:pt x="365616" y="762000"/>
                      </a:cubicBezTo>
                      <a:cubicBezTo>
                        <a:pt x="207801" y="762000"/>
                        <a:pt x="72396" y="666049"/>
                        <a:pt x="14557" y="529302"/>
                      </a:cubicBezTo>
                      <a:lnTo>
                        <a:pt x="0" y="457200"/>
                      </a:lnTo>
                      <a:lnTo>
                        <a:pt x="191468" y="457200"/>
                      </a:lnTo>
                      <a:lnTo>
                        <a:pt x="230912" y="515704"/>
                      </a:lnTo>
                      <a:cubicBezTo>
                        <a:pt x="265386" y="550178"/>
                        <a:pt x="313011" y="571500"/>
                        <a:pt x="365616" y="571500"/>
                      </a:cubicBezTo>
                      <a:cubicBezTo>
                        <a:pt x="470826" y="571500"/>
                        <a:pt x="556116" y="486210"/>
                        <a:pt x="556116" y="381000"/>
                      </a:cubicBezTo>
                      <a:cubicBezTo>
                        <a:pt x="556116" y="275790"/>
                        <a:pt x="470826" y="190500"/>
                        <a:pt x="365616" y="190500"/>
                      </a:cubicBezTo>
                      <a:cubicBezTo>
                        <a:pt x="313011" y="190500"/>
                        <a:pt x="265386" y="211823"/>
                        <a:pt x="230912" y="246296"/>
                      </a:cubicBezTo>
                      <a:lnTo>
                        <a:pt x="191468" y="304800"/>
                      </a:lnTo>
                      <a:lnTo>
                        <a:pt x="0" y="304800"/>
                      </a:lnTo>
                      <a:lnTo>
                        <a:pt x="14557" y="232698"/>
                      </a:lnTo>
                      <a:cubicBezTo>
                        <a:pt x="72396" y="95951"/>
                        <a:pt x="207801" y="0"/>
                        <a:pt x="3656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grpSp>
              <p:nvGrpSpPr>
                <p:cNvPr id="11" name="Group 10"/>
                <p:cNvGrpSpPr/>
                <p:nvPr/>
              </p:nvGrpSpPr>
              <p:grpSpPr>
                <a:xfrm rot="2719542">
                  <a:off x="1744908" y="2890091"/>
                  <a:ext cx="1371600" cy="1371600"/>
                  <a:chOff x="2362200" y="4038600"/>
                  <a:chExt cx="1371600" cy="1371600"/>
                </a:xfrm>
                <a:grpFill/>
              </p:grpSpPr>
              <p:sp>
                <p:nvSpPr>
                  <p:cNvPr id="13" name="Flowchart: Connector 12"/>
                  <p:cNvSpPr/>
                  <p:nvPr/>
                </p:nvSpPr>
                <p:spPr>
                  <a:xfrm>
                    <a:off x="2362200" y="4038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4" name="Flowchart: Connector 13"/>
                  <p:cNvSpPr/>
                  <p:nvPr/>
                </p:nvSpPr>
                <p:spPr>
                  <a:xfrm>
                    <a:off x="2514600" y="4191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5" name="Flowchart: Connector 14"/>
                  <p:cNvSpPr/>
                  <p:nvPr/>
                </p:nvSpPr>
                <p:spPr>
                  <a:xfrm>
                    <a:off x="2667000" y="4343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6" name="Flowchart: Connector 15"/>
                  <p:cNvSpPr/>
                  <p:nvPr/>
                </p:nvSpPr>
                <p:spPr>
                  <a:xfrm>
                    <a:off x="2819400" y="4495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7" name="Flowchart: Connector 16"/>
                  <p:cNvSpPr/>
                  <p:nvPr/>
                </p:nvSpPr>
                <p:spPr>
                  <a:xfrm>
                    <a:off x="2971800" y="46482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8" name="Flowchart: Connector 17"/>
                  <p:cNvSpPr/>
                  <p:nvPr/>
                </p:nvSpPr>
                <p:spPr>
                  <a:xfrm>
                    <a:off x="3124200" y="4800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9" name="Flowchart: Connector 18"/>
                  <p:cNvSpPr/>
                  <p:nvPr/>
                </p:nvSpPr>
                <p:spPr>
                  <a:xfrm>
                    <a:off x="3276600" y="4953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20" name="Flowchart: Connector 19"/>
                  <p:cNvSpPr/>
                  <p:nvPr/>
                </p:nvSpPr>
                <p:spPr>
                  <a:xfrm>
                    <a:off x="3429000" y="5105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21" name="Flowchart: Connector 20"/>
                  <p:cNvSpPr/>
                  <p:nvPr/>
                </p:nvSpPr>
                <p:spPr>
                  <a:xfrm>
                    <a:off x="3581400" y="5257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12" name="Oval 11"/>
                <p:cNvSpPr/>
                <p:nvPr/>
              </p:nvSpPr>
              <p:spPr>
                <a:xfrm>
                  <a:off x="1633058" y="4622972"/>
                  <a:ext cx="1600200" cy="16002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9" name="Flowchart: Connector 8"/>
              <p:cNvSpPr/>
              <p:nvPr/>
            </p:nvSpPr>
            <p:spPr>
              <a:xfrm rot="2719542">
                <a:off x="2348382" y="4743812"/>
                <a:ext cx="152400" cy="15240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777696" y="4545741"/>
              <a:ext cx="1455563" cy="222221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2938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ধ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3261705" y="1500189"/>
            <a:ext cx="1500188" cy="4630459"/>
            <a:chOff x="1633058" y="1828800"/>
            <a:chExt cx="1600200" cy="4939155"/>
          </a:xfrm>
          <a:solidFill>
            <a:srgbClr val="00B050"/>
          </a:solidFill>
        </p:grpSpPr>
        <p:grpSp>
          <p:nvGrpSpPr>
            <p:cNvPr id="23" name="Group 22"/>
            <p:cNvGrpSpPr/>
            <p:nvPr/>
          </p:nvGrpSpPr>
          <p:grpSpPr>
            <a:xfrm>
              <a:off x="1633058" y="1828800"/>
              <a:ext cx="1600200" cy="4394372"/>
              <a:chOff x="1633058" y="1828800"/>
              <a:chExt cx="1600200" cy="4394372"/>
            </a:xfrm>
            <a:grpFill/>
          </p:grpSpPr>
          <p:grpSp>
            <p:nvGrpSpPr>
              <p:cNvPr id="25" name="Group 24"/>
              <p:cNvGrpSpPr/>
              <p:nvPr/>
            </p:nvGrpSpPr>
            <p:grpSpPr>
              <a:xfrm>
                <a:off x="1633058" y="1828800"/>
                <a:ext cx="1600200" cy="4394372"/>
                <a:chOff x="1633058" y="1828800"/>
                <a:chExt cx="1600200" cy="4394372"/>
              </a:xfrm>
              <a:grpFill/>
            </p:grpSpPr>
            <p:sp>
              <p:nvSpPr>
                <p:cNvPr id="27" name="Freeform 26"/>
                <p:cNvSpPr/>
                <p:nvPr/>
              </p:nvSpPr>
              <p:spPr>
                <a:xfrm>
                  <a:off x="2057400" y="1828800"/>
                  <a:ext cx="746616" cy="762000"/>
                </a:xfrm>
                <a:custGeom>
                  <a:avLst/>
                  <a:gdLst>
                    <a:gd name="connsiteX0" fmla="*/ 365616 w 746616"/>
                    <a:gd name="connsiteY0" fmla="*/ 0 h 762000"/>
                    <a:gd name="connsiteX1" fmla="*/ 746616 w 746616"/>
                    <a:gd name="connsiteY1" fmla="*/ 381000 h 762000"/>
                    <a:gd name="connsiteX2" fmla="*/ 365616 w 746616"/>
                    <a:gd name="connsiteY2" fmla="*/ 762000 h 762000"/>
                    <a:gd name="connsiteX3" fmla="*/ 14557 w 746616"/>
                    <a:gd name="connsiteY3" fmla="*/ 529302 h 762000"/>
                    <a:gd name="connsiteX4" fmla="*/ 0 w 746616"/>
                    <a:gd name="connsiteY4" fmla="*/ 457200 h 762000"/>
                    <a:gd name="connsiteX5" fmla="*/ 191468 w 746616"/>
                    <a:gd name="connsiteY5" fmla="*/ 457200 h 762000"/>
                    <a:gd name="connsiteX6" fmla="*/ 230912 w 746616"/>
                    <a:gd name="connsiteY6" fmla="*/ 515704 h 762000"/>
                    <a:gd name="connsiteX7" fmla="*/ 365616 w 746616"/>
                    <a:gd name="connsiteY7" fmla="*/ 571500 h 762000"/>
                    <a:gd name="connsiteX8" fmla="*/ 556116 w 746616"/>
                    <a:gd name="connsiteY8" fmla="*/ 381000 h 762000"/>
                    <a:gd name="connsiteX9" fmla="*/ 365616 w 746616"/>
                    <a:gd name="connsiteY9" fmla="*/ 190500 h 762000"/>
                    <a:gd name="connsiteX10" fmla="*/ 230912 w 746616"/>
                    <a:gd name="connsiteY10" fmla="*/ 246296 h 762000"/>
                    <a:gd name="connsiteX11" fmla="*/ 191468 w 746616"/>
                    <a:gd name="connsiteY11" fmla="*/ 304800 h 762000"/>
                    <a:gd name="connsiteX12" fmla="*/ 0 w 746616"/>
                    <a:gd name="connsiteY12" fmla="*/ 304800 h 762000"/>
                    <a:gd name="connsiteX13" fmla="*/ 14557 w 746616"/>
                    <a:gd name="connsiteY13" fmla="*/ 232698 h 762000"/>
                    <a:gd name="connsiteX14" fmla="*/ 365616 w 746616"/>
                    <a:gd name="connsiteY14" fmla="*/ 0 h 76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6616" h="762000">
                      <a:moveTo>
                        <a:pt x="365616" y="0"/>
                      </a:moveTo>
                      <a:cubicBezTo>
                        <a:pt x="576036" y="0"/>
                        <a:pt x="746616" y="170580"/>
                        <a:pt x="746616" y="381000"/>
                      </a:cubicBezTo>
                      <a:cubicBezTo>
                        <a:pt x="746616" y="591420"/>
                        <a:pt x="576036" y="762000"/>
                        <a:pt x="365616" y="762000"/>
                      </a:cubicBezTo>
                      <a:cubicBezTo>
                        <a:pt x="207801" y="762000"/>
                        <a:pt x="72396" y="666049"/>
                        <a:pt x="14557" y="529302"/>
                      </a:cubicBezTo>
                      <a:lnTo>
                        <a:pt x="0" y="457200"/>
                      </a:lnTo>
                      <a:lnTo>
                        <a:pt x="191468" y="457200"/>
                      </a:lnTo>
                      <a:lnTo>
                        <a:pt x="230912" y="515704"/>
                      </a:lnTo>
                      <a:cubicBezTo>
                        <a:pt x="265386" y="550178"/>
                        <a:pt x="313011" y="571500"/>
                        <a:pt x="365616" y="571500"/>
                      </a:cubicBezTo>
                      <a:cubicBezTo>
                        <a:pt x="470826" y="571500"/>
                        <a:pt x="556116" y="486210"/>
                        <a:pt x="556116" y="381000"/>
                      </a:cubicBezTo>
                      <a:cubicBezTo>
                        <a:pt x="556116" y="275790"/>
                        <a:pt x="470826" y="190500"/>
                        <a:pt x="365616" y="190500"/>
                      </a:cubicBezTo>
                      <a:cubicBezTo>
                        <a:pt x="313011" y="190500"/>
                        <a:pt x="265386" y="211823"/>
                        <a:pt x="230912" y="246296"/>
                      </a:cubicBezTo>
                      <a:lnTo>
                        <a:pt x="191468" y="304800"/>
                      </a:lnTo>
                      <a:lnTo>
                        <a:pt x="0" y="304800"/>
                      </a:lnTo>
                      <a:lnTo>
                        <a:pt x="14557" y="232698"/>
                      </a:lnTo>
                      <a:cubicBezTo>
                        <a:pt x="72396" y="95951"/>
                        <a:pt x="207801" y="0"/>
                        <a:pt x="3656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grpSp>
              <p:nvGrpSpPr>
                <p:cNvPr id="28" name="Group 27"/>
                <p:cNvGrpSpPr/>
                <p:nvPr/>
              </p:nvGrpSpPr>
              <p:grpSpPr>
                <a:xfrm rot="2719542">
                  <a:off x="1744908" y="2890091"/>
                  <a:ext cx="1371600" cy="1371600"/>
                  <a:chOff x="2362200" y="4038600"/>
                  <a:chExt cx="1371600" cy="1371600"/>
                </a:xfrm>
                <a:grpFill/>
              </p:grpSpPr>
              <p:sp>
                <p:nvSpPr>
                  <p:cNvPr id="30" name="Flowchart: Connector 29"/>
                  <p:cNvSpPr/>
                  <p:nvPr/>
                </p:nvSpPr>
                <p:spPr>
                  <a:xfrm>
                    <a:off x="2362200" y="4038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1" name="Flowchart: Connector 30"/>
                  <p:cNvSpPr/>
                  <p:nvPr/>
                </p:nvSpPr>
                <p:spPr>
                  <a:xfrm>
                    <a:off x="2514600" y="4191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2" name="Flowchart: Connector 31"/>
                  <p:cNvSpPr/>
                  <p:nvPr/>
                </p:nvSpPr>
                <p:spPr>
                  <a:xfrm>
                    <a:off x="2667000" y="4343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3" name="Flowchart: Connector 32"/>
                  <p:cNvSpPr/>
                  <p:nvPr/>
                </p:nvSpPr>
                <p:spPr>
                  <a:xfrm>
                    <a:off x="2819400" y="4495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4" name="Flowchart: Connector 33"/>
                  <p:cNvSpPr/>
                  <p:nvPr/>
                </p:nvSpPr>
                <p:spPr>
                  <a:xfrm>
                    <a:off x="2971800" y="46482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5" name="Flowchart: Connector 34"/>
                  <p:cNvSpPr/>
                  <p:nvPr/>
                </p:nvSpPr>
                <p:spPr>
                  <a:xfrm>
                    <a:off x="3124200" y="4800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6" name="Flowchart: Connector 35"/>
                  <p:cNvSpPr/>
                  <p:nvPr/>
                </p:nvSpPr>
                <p:spPr>
                  <a:xfrm>
                    <a:off x="3276600" y="4953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7" name="Flowchart: Connector 36"/>
                  <p:cNvSpPr/>
                  <p:nvPr/>
                </p:nvSpPr>
                <p:spPr>
                  <a:xfrm>
                    <a:off x="3429000" y="5105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8" name="Flowchart: Connector 37"/>
                  <p:cNvSpPr/>
                  <p:nvPr/>
                </p:nvSpPr>
                <p:spPr>
                  <a:xfrm>
                    <a:off x="3581400" y="5257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29" name="Oval 28"/>
                <p:cNvSpPr/>
                <p:nvPr/>
              </p:nvSpPr>
              <p:spPr>
                <a:xfrm>
                  <a:off x="1633058" y="4622972"/>
                  <a:ext cx="1600200" cy="16002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26" name="Flowchart: Connector 25"/>
              <p:cNvSpPr/>
              <p:nvPr/>
            </p:nvSpPr>
            <p:spPr>
              <a:xfrm rot="2719542">
                <a:off x="2348382" y="4743812"/>
                <a:ext cx="152400" cy="15240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1652195" y="4545740"/>
              <a:ext cx="1455563" cy="222221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2938" dirty="0" err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ন্য</a:t>
              </a:r>
              <a:endParaRPr lang="en-US" sz="12938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4443981" y="1479856"/>
            <a:ext cx="1500188" cy="4581414"/>
            <a:chOff x="1633058" y="1828800"/>
            <a:chExt cx="1600200" cy="4886841"/>
          </a:xfrm>
          <a:solidFill>
            <a:srgbClr val="7030A0"/>
          </a:solidFill>
        </p:grpSpPr>
        <p:grpSp>
          <p:nvGrpSpPr>
            <p:cNvPr id="40" name="Group 39"/>
            <p:cNvGrpSpPr/>
            <p:nvPr/>
          </p:nvGrpSpPr>
          <p:grpSpPr>
            <a:xfrm>
              <a:off x="1633058" y="1828800"/>
              <a:ext cx="1600200" cy="4394372"/>
              <a:chOff x="1633058" y="1828800"/>
              <a:chExt cx="1600200" cy="4394372"/>
            </a:xfrm>
            <a:grpFill/>
          </p:grpSpPr>
          <p:grpSp>
            <p:nvGrpSpPr>
              <p:cNvPr id="42" name="Group 41"/>
              <p:cNvGrpSpPr/>
              <p:nvPr/>
            </p:nvGrpSpPr>
            <p:grpSpPr>
              <a:xfrm>
                <a:off x="1633058" y="1828800"/>
                <a:ext cx="1600200" cy="4394372"/>
                <a:chOff x="1633058" y="1828800"/>
                <a:chExt cx="1600200" cy="4394372"/>
              </a:xfrm>
              <a:grpFill/>
            </p:grpSpPr>
            <p:sp>
              <p:nvSpPr>
                <p:cNvPr id="44" name="Freeform 43"/>
                <p:cNvSpPr/>
                <p:nvPr/>
              </p:nvSpPr>
              <p:spPr>
                <a:xfrm>
                  <a:off x="2057400" y="1828800"/>
                  <a:ext cx="746616" cy="762000"/>
                </a:xfrm>
                <a:custGeom>
                  <a:avLst/>
                  <a:gdLst>
                    <a:gd name="connsiteX0" fmla="*/ 365616 w 746616"/>
                    <a:gd name="connsiteY0" fmla="*/ 0 h 762000"/>
                    <a:gd name="connsiteX1" fmla="*/ 746616 w 746616"/>
                    <a:gd name="connsiteY1" fmla="*/ 381000 h 762000"/>
                    <a:gd name="connsiteX2" fmla="*/ 365616 w 746616"/>
                    <a:gd name="connsiteY2" fmla="*/ 762000 h 762000"/>
                    <a:gd name="connsiteX3" fmla="*/ 14557 w 746616"/>
                    <a:gd name="connsiteY3" fmla="*/ 529302 h 762000"/>
                    <a:gd name="connsiteX4" fmla="*/ 0 w 746616"/>
                    <a:gd name="connsiteY4" fmla="*/ 457200 h 762000"/>
                    <a:gd name="connsiteX5" fmla="*/ 191468 w 746616"/>
                    <a:gd name="connsiteY5" fmla="*/ 457200 h 762000"/>
                    <a:gd name="connsiteX6" fmla="*/ 230912 w 746616"/>
                    <a:gd name="connsiteY6" fmla="*/ 515704 h 762000"/>
                    <a:gd name="connsiteX7" fmla="*/ 365616 w 746616"/>
                    <a:gd name="connsiteY7" fmla="*/ 571500 h 762000"/>
                    <a:gd name="connsiteX8" fmla="*/ 556116 w 746616"/>
                    <a:gd name="connsiteY8" fmla="*/ 381000 h 762000"/>
                    <a:gd name="connsiteX9" fmla="*/ 365616 w 746616"/>
                    <a:gd name="connsiteY9" fmla="*/ 190500 h 762000"/>
                    <a:gd name="connsiteX10" fmla="*/ 230912 w 746616"/>
                    <a:gd name="connsiteY10" fmla="*/ 246296 h 762000"/>
                    <a:gd name="connsiteX11" fmla="*/ 191468 w 746616"/>
                    <a:gd name="connsiteY11" fmla="*/ 304800 h 762000"/>
                    <a:gd name="connsiteX12" fmla="*/ 0 w 746616"/>
                    <a:gd name="connsiteY12" fmla="*/ 304800 h 762000"/>
                    <a:gd name="connsiteX13" fmla="*/ 14557 w 746616"/>
                    <a:gd name="connsiteY13" fmla="*/ 232698 h 762000"/>
                    <a:gd name="connsiteX14" fmla="*/ 365616 w 746616"/>
                    <a:gd name="connsiteY14" fmla="*/ 0 h 76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6616" h="762000">
                      <a:moveTo>
                        <a:pt x="365616" y="0"/>
                      </a:moveTo>
                      <a:cubicBezTo>
                        <a:pt x="576036" y="0"/>
                        <a:pt x="746616" y="170580"/>
                        <a:pt x="746616" y="381000"/>
                      </a:cubicBezTo>
                      <a:cubicBezTo>
                        <a:pt x="746616" y="591420"/>
                        <a:pt x="576036" y="762000"/>
                        <a:pt x="365616" y="762000"/>
                      </a:cubicBezTo>
                      <a:cubicBezTo>
                        <a:pt x="207801" y="762000"/>
                        <a:pt x="72396" y="666049"/>
                        <a:pt x="14557" y="529302"/>
                      </a:cubicBezTo>
                      <a:lnTo>
                        <a:pt x="0" y="457200"/>
                      </a:lnTo>
                      <a:lnTo>
                        <a:pt x="191468" y="457200"/>
                      </a:lnTo>
                      <a:lnTo>
                        <a:pt x="230912" y="515704"/>
                      </a:lnTo>
                      <a:cubicBezTo>
                        <a:pt x="265386" y="550178"/>
                        <a:pt x="313011" y="571500"/>
                        <a:pt x="365616" y="571500"/>
                      </a:cubicBezTo>
                      <a:cubicBezTo>
                        <a:pt x="470826" y="571500"/>
                        <a:pt x="556116" y="486210"/>
                        <a:pt x="556116" y="381000"/>
                      </a:cubicBezTo>
                      <a:cubicBezTo>
                        <a:pt x="556116" y="275790"/>
                        <a:pt x="470826" y="190500"/>
                        <a:pt x="365616" y="190500"/>
                      </a:cubicBezTo>
                      <a:cubicBezTo>
                        <a:pt x="313011" y="190500"/>
                        <a:pt x="265386" y="211823"/>
                        <a:pt x="230912" y="246296"/>
                      </a:cubicBezTo>
                      <a:lnTo>
                        <a:pt x="191468" y="304800"/>
                      </a:lnTo>
                      <a:lnTo>
                        <a:pt x="0" y="304800"/>
                      </a:lnTo>
                      <a:lnTo>
                        <a:pt x="14557" y="232698"/>
                      </a:lnTo>
                      <a:cubicBezTo>
                        <a:pt x="72396" y="95951"/>
                        <a:pt x="207801" y="0"/>
                        <a:pt x="3656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grpSp>
              <p:nvGrpSpPr>
                <p:cNvPr id="45" name="Group 44"/>
                <p:cNvGrpSpPr/>
                <p:nvPr/>
              </p:nvGrpSpPr>
              <p:grpSpPr>
                <a:xfrm rot="2719542">
                  <a:off x="1744908" y="2890091"/>
                  <a:ext cx="1371600" cy="1371600"/>
                  <a:chOff x="2362200" y="4038600"/>
                  <a:chExt cx="1371600" cy="1371600"/>
                </a:xfrm>
                <a:grpFill/>
              </p:grpSpPr>
              <p:sp>
                <p:nvSpPr>
                  <p:cNvPr id="47" name="Flowchart: Connector 46"/>
                  <p:cNvSpPr/>
                  <p:nvPr/>
                </p:nvSpPr>
                <p:spPr>
                  <a:xfrm>
                    <a:off x="2362200" y="4038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48" name="Flowchart: Connector 47"/>
                  <p:cNvSpPr/>
                  <p:nvPr/>
                </p:nvSpPr>
                <p:spPr>
                  <a:xfrm>
                    <a:off x="2514600" y="4191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49" name="Flowchart: Connector 48"/>
                  <p:cNvSpPr/>
                  <p:nvPr/>
                </p:nvSpPr>
                <p:spPr>
                  <a:xfrm>
                    <a:off x="2667000" y="4343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50" name="Flowchart: Connector 49"/>
                  <p:cNvSpPr/>
                  <p:nvPr/>
                </p:nvSpPr>
                <p:spPr>
                  <a:xfrm>
                    <a:off x="2819400" y="4495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51" name="Flowchart: Connector 50"/>
                  <p:cNvSpPr/>
                  <p:nvPr/>
                </p:nvSpPr>
                <p:spPr>
                  <a:xfrm>
                    <a:off x="2971800" y="46482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52" name="Flowchart: Connector 51"/>
                  <p:cNvSpPr/>
                  <p:nvPr/>
                </p:nvSpPr>
                <p:spPr>
                  <a:xfrm>
                    <a:off x="3124200" y="4800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53" name="Flowchart: Connector 52"/>
                  <p:cNvSpPr/>
                  <p:nvPr/>
                </p:nvSpPr>
                <p:spPr>
                  <a:xfrm>
                    <a:off x="3276600" y="4953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54" name="Flowchart: Connector 53"/>
                  <p:cNvSpPr/>
                  <p:nvPr/>
                </p:nvSpPr>
                <p:spPr>
                  <a:xfrm>
                    <a:off x="3429000" y="5105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55" name="Flowchart: Connector 54"/>
                  <p:cNvSpPr/>
                  <p:nvPr/>
                </p:nvSpPr>
                <p:spPr>
                  <a:xfrm>
                    <a:off x="3581400" y="5257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46" name="Oval 45"/>
                <p:cNvSpPr/>
                <p:nvPr/>
              </p:nvSpPr>
              <p:spPr>
                <a:xfrm>
                  <a:off x="1633058" y="4622972"/>
                  <a:ext cx="1600200" cy="16002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43" name="Flowchart: Connector 42"/>
              <p:cNvSpPr/>
              <p:nvPr/>
            </p:nvSpPr>
            <p:spPr>
              <a:xfrm rot="2719542">
                <a:off x="2348382" y="4743812"/>
                <a:ext cx="152400" cy="15240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1704151" y="4493426"/>
              <a:ext cx="1455563" cy="222221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2938" dirty="0" err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বা</a:t>
              </a:r>
              <a:endParaRPr lang="en-US" sz="12938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5692438" y="1500188"/>
            <a:ext cx="1500188" cy="4509105"/>
            <a:chOff x="1633058" y="1828800"/>
            <a:chExt cx="1600200" cy="4809710"/>
          </a:xfrm>
          <a:solidFill>
            <a:srgbClr val="00B0F0"/>
          </a:solidFill>
        </p:grpSpPr>
        <p:grpSp>
          <p:nvGrpSpPr>
            <p:cNvPr id="57" name="Group 56"/>
            <p:cNvGrpSpPr/>
            <p:nvPr/>
          </p:nvGrpSpPr>
          <p:grpSpPr>
            <a:xfrm>
              <a:off x="1633058" y="1828800"/>
              <a:ext cx="1600200" cy="4394372"/>
              <a:chOff x="1633058" y="1828800"/>
              <a:chExt cx="1600200" cy="4394372"/>
            </a:xfrm>
            <a:grpFill/>
          </p:grpSpPr>
          <p:grpSp>
            <p:nvGrpSpPr>
              <p:cNvPr id="59" name="Group 58"/>
              <p:cNvGrpSpPr/>
              <p:nvPr/>
            </p:nvGrpSpPr>
            <p:grpSpPr>
              <a:xfrm>
                <a:off x="1633058" y="1828800"/>
                <a:ext cx="1600200" cy="4394372"/>
                <a:chOff x="1633058" y="1828800"/>
                <a:chExt cx="1600200" cy="4394372"/>
              </a:xfrm>
              <a:grpFill/>
            </p:grpSpPr>
            <p:sp>
              <p:nvSpPr>
                <p:cNvPr id="61" name="Freeform 60"/>
                <p:cNvSpPr/>
                <p:nvPr/>
              </p:nvSpPr>
              <p:spPr>
                <a:xfrm>
                  <a:off x="2057400" y="1828800"/>
                  <a:ext cx="746616" cy="762000"/>
                </a:xfrm>
                <a:custGeom>
                  <a:avLst/>
                  <a:gdLst>
                    <a:gd name="connsiteX0" fmla="*/ 365616 w 746616"/>
                    <a:gd name="connsiteY0" fmla="*/ 0 h 762000"/>
                    <a:gd name="connsiteX1" fmla="*/ 746616 w 746616"/>
                    <a:gd name="connsiteY1" fmla="*/ 381000 h 762000"/>
                    <a:gd name="connsiteX2" fmla="*/ 365616 w 746616"/>
                    <a:gd name="connsiteY2" fmla="*/ 762000 h 762000"/>
                    <a:gd name="connsiteX3" fmla="*/ 14557 w 746616"/>
                    <a:gd name="connsiteY3" fmla="*/ 529302 h 762000"/>
                    <a:gd name="connsiteX4" fmla="*/ 0 w 746616"/>
                    <a:gd name="connsiteY4" fmla="*/ 457200 h 762000"/>
                    <a:gd name="connsiteX5" fmla="*/ 191468 w 746616"/>
                    <a:gd name="connsiteY5" fmla="*/ 457200 h 762000"/>
                    <a:gd name="connsiteX6" fmla="*/ 230912 w 746616"/>
                    <a:gd name="connsiteY6" fmla="*/ 515704 h 762000"/>
                    <a:gd name="connsiteX7" fmla="*/ 365616 w 746616"/>
                    <a:gd name="connsiteY7" fmla="*/ 571500 h 762000"/>
                    <a:gd name="connsiteX8" fmla="*/ 556116 w 746616"/>
                    <a:gd name="connsiteY8" fmla="*/ 381000 h 762000"/>
                    <a:gd name="connsiteX9" fmla="*/ 365616 w 746616"/>
                    <a:gd name="connsiteY9" fmla="*/ 190500 h 762000"/>
                    <a:gd name="connsiteX10" fmla="*/ 230912 w 746616"/>
                    <a:gd name="connsiteY10" fmla="*/ 246296 h 762000"/>
                    <a:gd name="connsiteX11" fmla="*/ 191468 w 746616"/>
                    <a:gd name="connsiteY11" fmla="*/ 304800 h 762000"/>
                    <a:gd name="connsiteX12" fmla="*/ 0 w 746616"/>
                    <a:gd name="connsiteY12" fmla="*/ 304800 h 762000"/>
                    <a:gd name="connsiteX13" fmla="*/ 14557 w 746616"/>
                    <a:gd name="connsiteY13" fmla="*/ 232698 h 762000"/>
                    <a:gd name="connsiteX14" fmla="*/ 365616 w 746616"/>
                    <a:gd name="connsiteY14" fmla="*/ 0 h 76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6616" h="762000">
                      <a:moveTo>
                        <a:pt x="365616" y="0"/>
                      </a:moveTo>
                      <a:cubicBezTo>
                        <a:pt x="576036" y="0"/>
                        <a:pt x="746616" y="170580"/>
                        <a:pt x="746616" y="381000"/>
                      </a:cubicBezTo>
                      <a:cubicBezTo>
                        <a:pt x="746616" y="591420"/>
                        <a:pt x="576036" y="762000"/>
                        <a:pt x="365616" y="762000"/>
                      </a:cubicBezTo>
                      <a:cubicBezTo>
                        <a:pt x="207801" y="762000"/>
                        <a:pt x="72396" y="666049"/>
                        <a:pt x="14557" y="529302"/>
                      </a:cubicBezTo>
                      <a:lnTo>
                        <a:pt x="0" y="457200"/>
                      </a:lnTo>
                      <a:lnTo>
                        <a:pt x="191468" y="457200"/>
                      </a:lnTo>
                      <a:lnTo>
                        <a:pt x="230912" y="515704"/>
                      </a:lnTo>
                      <a:cubicBezTo>
                        <a:pt x="265386" y="550178"/>
                        <a:pt x="313011" y="571500"/>
                        <a:pt x="365616" y="571500"/>
                      </a:cubicBezTo>
                      <a:cubicBezTo>
                        <a:pt x="470826" y="571500"/>
                        <a:pt x="556116" y="486210"/>
                        <a:pt x="556116" y="381000"/>
                      </a:cubicBezTo>
                      <a:cubicBezTo>
                        <a:pt x="556116" y="275790"/>
                        <a:pt x="470826" y="190500"/>
                        <a:pt x="365616" y="190500"/>
                      </a:cubicBezTo>
                      <a:cubicBezTo>
                        <a:pt x="313011" y="190500"/>
                        <a:pt x="265386" y="211823"/>
                        <a:pt x="230912" y="246296"/>
                      </a:cubicBezTo>
                      <a:lnTo>
                        <a:pt x="191468" y="304800"/>
                      </a:lnTo>
                      <a:lnTo>
                        <a:pt x="0" y="304800"/>
                      </a:lnTo>
                      <a:lnTo>
                        <a:pt x="14557" y="232698"/>
                      </a:lnTo>
                      <a:cubicBezTo>
                        <a:pt x="72396" y="95951"/>
                        <a:pt x="207801" y="0"/>
                        <a:pt x="3656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grpSp>
              <p:nvGrpSpPr>
                <p:cNvPr id="62" name="Group 61"/>
                <p:cNvGrpSpPr/>
                <p:nvPr/>
              </p:nvGrpSpPr>
              <p:grpSpPr>
                <a:xfrm rot="2719542">
                  <a:off x="1744908" y="2890091"/>
                  <a:ext cx="1371600" cy="1371600"/>
                  <a:chOff x="2362200" y="4038600"/>
                  <a:chExt cx="1371600" cy="1371600"/>
                </a:xfrm>
                <a:grpFill/>
              </p:grpSpPr>
              <p:sp>
                <p:nvSpPr>
                  <p:cNvPr id="64" name="Flowchart: Connector 63"/>
                  <p:cNvSpPr/>
                  <p:nvPr/>
                </p:nvSpPr>
                <p:spPr>
                  <a:xfrm>
                    <a:off x="2362200" y="4038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65" name="Flowchart: Connector 64"/>
                  <p:cNvSpPr/>
                  <p:nvPr/>
                </p:nvSpPr>
                <p:spPr>
                  <a:xfrm>
                    <a:off x="2514600" y="4191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66" name="Flowchart: Connector 65"/>
                  <p:cNvSpPr/>
                  <p:nvPr/>
                </p:nvSpPr>
                <p:spPr>
                  <a:xfrm>
                    <a:off x="2667000" y="4343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67" name="Flowchart: Connector 66"/>
                  <p:cNvSpPr/>
                  <p:nvPr/>
                </p:nvSpPr>
                <p:spPr>
                  <a:xfrm>
                    <a:off x="2819400" y="4495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68" name="Flowchart: Connector 67"/>
                  <p:cNvSpPr/>
                  <p:nvPr/>
                </p:nvSpPr>
                <p:spPr>
                  <a:xfrm>
                    <a:off x="2971800" y="46482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69" name="Flowchart: Connector 68"/>
                  <p:cNvSpPr/>
                  <p:nvPr/>
                </p:nvSpPr>
                <p:spPr>
                  <a:xfrm>
                    <a:off x="3124200" y="4800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70" name="Flowchart: Connector 69"/>
                  <p:cNvSpPr/>
                  <p:nvPr/>
                </p:nvSpPr>
                <p:spPr>
                  <a:xfrm>
                    <a:off x="3276600" y="4953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71" name="Flowchart: Connector 70"/>
                  <p:cNvSpPr/>
                  <p:nvPr/>
                </p:nvSpPr>
                <p:spPr>
                  <a:xfrm>
                    <a:off x="3429000" y="5105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72" name="Flowchart: Connector 71"/>
                  <p:cNvSpPr/>
                  <p:nvPr/>
                </p:nvSpPr>
                <p:spPr>
                  <a:xfrm>
                    <a:off x="3581400" y="5257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63" name="Oval 62"/>
                <p:cNvSpPr/>
                <p:nvPr/>
              </p:nvSpPr>
              <p:spPr>
                <a:xfrm>
                  <a:off x="1633058" y="4622972"/>
                  <a:ext cx="1600200" cy="16002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 dirty="0">
                    <a:latin typeface="Kalpurush" panose="02000600000000000000" pitchFamily="2" charset="0"/>
                    <a:cs typeface="Kalpurush" panose="02000600000000000000" pitchFamily="2" charset="0"/>
                  </a:endParaRPr>
                </a:p>
              </p:txBody>
            </p:sp>
          </p:grpSp>
          <p:sp>
            <p:nvSpPr>
              <p:cNvPr id="60" name="Flowchart: Connector 59"/>
              <p:cNvSpPr/>
              <p:nvPr/>
            </p:nvSpPr>
            <p:spPr>
              <a:xfrm rot="2719542">
                <a:off x="2348382" y="4743812"/>
                <a:ext cx="152400" cy="15240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1884922" y="4416295"/>
              <a:ext cx="1238694" cy="222221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2938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667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834" y="0"/>
            <a:ext cx="3361024" cy="64083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667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3339" y="0"/>
            <a:ext cx="3157344" cy="607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72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81042 -0.006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521" y="-3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4.79167E-6 -4.44444E-6 L -0.72799 -0.0106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06" y="-53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2.08333E-7 3.7037E-6 L -0.66888 -0.002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51" y="-13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5E-6 -1.48148E-6 L -0.61915 -0.0055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64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498" y="95739"/>
            <a:ext cx="5852263" cy="8447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48" t="20448" r="6086" b="18657"/>
          <a:stretch/>
        </p:blipFill>
        <p:spPr>
          <a:xfrm>
            <a:off x="1583139" y="1962527"/>
            <a:ext cx="4670690" cy="32780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8" t="3325" r="15547" b="1641"/>
          <a:stretch/>
        </p:blipFill>
        <p:spPr>
          <a:xfrm>
            <a:off x="7443765" y="1962528"/>
            <a:ext cx="3358437" cy="32780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049" y="5499367"/>
            <a:ext cx="3395766" cy="10181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57" y="1051413"/>
            <a:ext cx="5883150" cy="6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88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92071" y="281894"/>
            <a:ext cx="9212239" cy="6412333"/>
            <a:chOff x="1392071" y="281894"/>
            <a:chExt cx="9212239" cy="6412333"/>
          </a:xfrm>
        </p:grpSpPr>
        <p:grpSp>
          <p:nvGrpSpPr>
            <p:cNvPr id="11" name="Group 10"/>
            <p:cNvGrpSpPr/>
            <p:nvPr/>
          </p:nvGrpSpPr>
          <p:grpSpPr>
            <a:xfrm>
              <a:off x="1392071" y="281894"/>
              <a:ext cx="9212239" cy="6412333"/>
              <a:chOff x="3115679" y="451846"/>
              <a:chExt cx="7369028" cy="5922498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304" b="8598"/>
              <a:stretch/>
            </p:blipFill>
            <p:spPr>
              <a:xfrm>
                <a:off x="4221361" y="4025038"/>
                <a:ext cx="5157663" cy="2349306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>
                <a:off x="3115679" y="451846"/>
                <a:ext cx="7369028" cy="368489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12725" cmpd="thickThin">
                <a:solidFill>
                  <a:srgbClr val="00206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9020" y="483147"/>
              <a:ext cx="8358340" cy="1115665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68" b="100000" l="111" r="9955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9994" y="1638615"/>
              <a:ext cx="3876391" cy="23430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619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973" y="104570"/>
            <a:ext cx="4163929" cy="21154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1490" y="2483260"/>
            <a:ext cx="4519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এই পাঠ শেষে শিক্ষার্থীরা... </a:t>
            </a:r>
            <a:endParaRPr lang="en-US" sz="3600" b="1" dirty="0">
              <a:solidFill>
                <a:srgbClr val="0070C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311" y="3278740"/>
            <a:ext cx="6362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১.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খাদ্য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পুষ্টি</a:t>
            </a:r>
            <a:r>
              <a:rPr lang="bn-IN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কী তা বলতে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পারবে ;  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310" y="4074220"/>
            <a:ext cx="9883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২.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খাদ্যের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উপাদানের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শ্রেণিবিন্যাস</a:t>
            </a:r>
            <a:r>
              <a:rPr lang="bn-IN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করেত পারবে ;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310" y="4869700"/>
            <a:ext cx="11098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৩.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বিভিন্ন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প্রকার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খাদ্যের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উপাদানের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ব্যাখা</a:t>
            </a:r>
            <a:r>
              <a:rPr lang="bn-IN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করেত পারবে ।   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23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540" y="1093025"/>
            <a:ext cx="3568024" cy="5961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176" y="253007"/>
            <a:ext cx="4952391" cy="7148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1F5F6"/>
              </a:clrFrom>
              <a:clrTo>
                <a:srgbClr val="F1F5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0" t="8246" r="4305" b="17873"/>
          <a:stretch/>
        </p:blipFill>
        <p:spPr>
          <a:xfrm>
            <a:off x="406144" y="1938155"/>
            <a:ext cx="3487273" cy="22653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483" b="89943" l="287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35" t="19429" r="5396" b="20870"/>
          <a:stretch/>
        </p:blipFill>
        <p:spPr>
          <a:xfrm>
            <a:off x="4326540" y="1938155"/>
            <a:ext cx="3380241" cy="22380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0" t="27551"/>
          <a:stretch/>
        </p:blipFill>
        <p:spPr>
          <a:xfrm>
            <a:off x="8734567" y="1938155"/>
            <a:ext cx="2647665" cy="22653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476" y="4344450"/>
            <a:ext cx="1286367" cy="93276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21" y="5445456"/>
            <a:ext cx="11330931" cy="119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31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402" y="795996"/>
            <a:ext cx="2961365" cy="4947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395" y="134908"/>
            <a:ext cx="4055380" cy="5853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15" b="95928" l="83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43" t="15286" r="2928" b="8210"/>
          <a:stretch/>
        </p:blipFill>
        <p:spPr>
          <a:xfrm>
            <a:off x="3481823" y="1558980"/>
            <a:ext cx="5448525" cy="27127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732" y="4497865"/>
            <a:ext cx="984008" cy="8050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243" y="5302962"/>
            <a:ext cx="9156986" cy="13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39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535" y="316806"/>
            <a:ext cx="4755292" cy="13046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507" y="1916740"/>
            <a:ext cx="3507346" cy="23359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624" y="5031257"/>
            <a:ext cx="5249111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80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1031479" y="2330547"/>
            <a:ext cx="10471126" cy="4194537"/>
            <a:chOff x="998317" y="1989353"/>
            <a:chExt cx="10471126" cy="4194537"/>
          </a:xfrm>
        </p:grpSpPr>
        <p:grpSp>
          <p:nvGrpSpPr>
            <p:cNvPr id="39" name="Group 38"/>
            <p:cNvGrpSpPr/>
            <p:nvPr/>
          </p:nvGrpSpPr>
          <p:grpSpPr>
            <a:xfrm>
              <a:off x="3439236" y="1989353"/>
              <a:ext cx="5598939" cy="1057912"/>
              <a:chOff x="3439236" y="2192483"/>
              <a:chExt cx="5598939" cy="869093"/>
            </a:xfrm>
          </p:grpSpPr>
          <p:cxnSp>
            <p:nvCxnSpPr>
              <p:cNvPr id="14" name="Straight Arrow Connector 13"/>
              <p:cNvCxnSpPr/>
              <p:nvPr/>
            </p:nvCxnSpPr>
            <p:spPr>
              <a:xfrm flipH="1">
                <a:off x="3439236" y="2200265"/>
                <a:ext cx="2751427" cy="842239"/>
              </a:xfrm>
              <a:prstGeom prst="straightConnector1">
                <a:avLst/>
              </a:prstGeom>
              <a:ln w="76200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>
                <a:off x="6157775" y="2192483"/>
                <a:ext cx="2880400" cy="869093"/>
              </a:xfrm>
              <a:prstGeom prst="straightConnector1">
                <a:avLst/>
              </a:prstGeom>
              <a:ln w="76200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Straight Arrow Connector 17"/>
            <p:cNvCxnSpPr/>
            <p:nvPr/>
          </p:nvCxnSpPr>
          <p:spPr>
            <a:xfrm flipH="1">
              <a:off x="1640781" y="3685949"/>
              <a:ext cx="1478870" cy="1559341"/>
            </a:xfrm>
            <a:prstGeom prst="straightConnector1">
              <a:avLst/>
            </a:prstGeom>
            <a:ln w="762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3119651" y="3685949"/>
              <a:ext cx="1366300" cy="1543773"/>
            </a:xfrm>
            <a:prstGeom prst="straightConnector1">
              <a:avLst/>
            </a:prstGeom>
            <a:ln w="762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3114765" y="3699949"/>
              <a:ext cx="0" cy="1515424"/>
            </a:xfrm>
            <a:prstGeom prst="straightConnector1">
              <a:avLst/>
            </a:prstGeom>
            <a:ln w="762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9064750" y="3685948"/>
              <a:ext cx="1886029" cy="1524198"/>
            </a:xfrm>
            <a:prstGeom prst="straightConnector1">
              <a:avLst/>
            </a:prstGeom>
            <a:ln w="762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9058289" y="3704348"/>
              <a:ext cx="0" cy="1506626"/>
            </a:xfrm>
            <a:prstGeom prst="straightConnector1">
              <a:avLst/>
            </a:prstGeom>
            <a:ln w="762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>
              <a:off x="7069541" y="3685948"/>
              <a:ext cx="1995209" cy="1470117"/>
            </a:xfrm>
            <a:prstGeom prst="straightConnector1">
              <a:avLst/>
            </a:prstGeom>
            <a:ln w="762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5912" y="2984918"/>
              <a:ext cx="2371550" cy="768163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0736" y="3024050"/>
              <a:ext cx="2975106" cy="768163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92" t="14076" b="19832"/>
            <a:stretch/>
          </p:blipFill>
          <p:spPr>
            <a:xfrm>
              <a:off x="998317" y="5260525"/>
              <a:ext cx="1175618" cy="846161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12" t="15945" b="20697"/>
            <a:stretch/>
          </p:blipFill>
          <p:spPr>
            <a:xfrm>
              <a:off x="2518228" y="5241833"/>
              <a:ext cx="1248697" cy="818865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6" t="12598" b="20789"/>
            <a:stretch/>
          </p:blipFill>
          <p:spPr>
            <a:xfrm>
              <a:off x="4057748" y="5260525"/>
              <a:ext cx="1002344" cy="832514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4" t="12775" b="20477"/>
            <a:stretch/>
          </p:blipFill>
          <p:spPr>
            <a:xfrm>
              <a:off x="6300587" y="5210146"/>
              <a:ext cx="1496506" cy="887104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1" t="13426" b="17844"/>
            <a:stretch/>
          </p:blipFill>
          <p:spPr>
            <a:xfrm>
              <a:off x="8091116" y="5228546"/>
              <a:ext cx="1934345" cy="955344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82" t="17128" b="20930"/>
            <a:stretch/>
          </p:blipFill>
          <p:spPr>
            <a:xfrm>
              <a:off x="10432115" y="5241833"/>
              <a:ext cx="1037328" cy="777923"/>
            </a:xfrm>
            <a:prstGeom prst="rect">
              <a:avLst/>
            </a:prstGeom>
          </p:spPr>
        </p:pic>
      </p:grpSp>
      <p:pic>
        <p:nvPicPr>
          <p:cNvPr id="51" name="Picture 5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967" y="242314"/>
            <a:ext cx="3648147" cy="675369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412" y="1579582"/>
            <a:ext cx="4767259" cy="8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35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2053</TotalTime>
  <Words>441</Words>
  <Application>Microsoft Office PowerPoint</Application>
  <PresentationFormat>Widescreen</PresentationFormat>
  <Paragraphs>68</Paragraphs>
  <Slides>21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Kalpurush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335</cp:revision>
  <dcterms:created xsi:type="dcterms:W3CDTF">2021-07-13T11:24:53Z</dcterms:created>
  <dcterms:modified xsi:type="dcterms:W3CDTF">2021-10-06T18:54:22Z</dcterms:modified>
</cp:coreProperties>
</file>