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8" r:id="rId2"/>
    <p:sldId id="269" r:id="rId3"/>
    <p:sldId id="270" r:id="rId4"/>
    <p:sldId id="262" r:id="rId5"/>
    <p:sldId id="273" r:id="rId6"/>
    <p:sldId id="275" r:id="rId7"/>
    <p:sldId id="271" r:id="rId8"/>
    <p:sldId id="258" r:id="rId9"/>
    <p:sldId id="259" r:id="rId10"/>
    <p:sldId id="282" r:id="rId11"/>
    <p:sldId id="300" r:id="rId12"/>
    <p:sldId id="299" r:id="rId13"/>
    <p:sldId id="279" r:id="rId14"/>
    <p:sldId id="276" r:id="rId15"/>
    <p:sldId id="277" r:id="rId16"/>
    <p:sldId id="278" r:id="rId17"/>
    <p:sldId id="280" r:id="rId18"/>
    <p:sldId id="281" r:id="rId19"/>
    <p:sldId id="301" r:id="rId20"/>
    <p:sldId id="298" r:id="rId21"/>
    <p:sldId id="295" r:id="rId22"/>
    <p:sldId id="296" r:id="rId23"/>
    <p:sldId id="289" r:id="rId24"/>
    <p:sldId id="290" r:id="rId25"/>
    <p:sldId id="291" r:id="rId26"/>
    <p:sldId id="294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AD9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83" autoAdjust="0"/>
    <p:restoredTop sz="94660"/>
  </p:normalViewPr>
  <p:slideViewPr>
    <p:cSldViewPr>
      <p:cViewPr>
        <p:scale>
          <a:sx n="66" d="100"/>
          <a:sy n="66" d="100"/>
        </p:scale>
        <p:origin x="-49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48E6A-BABD-4157-A184-AAE2E92DC586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53F0-C821-4BCC-A42C-A2CD293F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12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2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52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3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50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7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78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08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9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27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94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27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FA2B-1A39-4F91-BB44-7F4CD172BD3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D8AE5-271C-4AF3-A5AB-62784C3F9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4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nny sky and flying happy pige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18" y="152400"/>
            <a:ext cx="8877662" cy="6477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38600" y="1447800"/>
            <a:ext cx="3581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স্বা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গ</a:t>
            </a:r>
            <a:r>
              <a:rPr lang="en-US" sz="5400" b="1" dirty="0" smtClean="0">
                <a:solidFill>
                  <a:schemeClr val="bg1"/>
                </a:solidFill>
              </a:rPr>
              <a:t> ত </a:t>
            </a:r>
            <a:r>
              <a:rPr lang="en-US" sz="5400" b="1" dirty="0" smtClean="0">
                <a:solidFill>
                  <a:srgbClr val="C00000"/>
                </a:solidFill>
              </a:rPr>
              <a:t>ম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863317">
            <a:off x="730299" y="1925712"/>
            <a:ext cx="7454802" cy="293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</a:rPr>
              <a:t>জলবায়ু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পরিবর্তনের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কারণ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৫ থেকে ৭ ফুট উচ্চতার জলোচ্ছ্বাসের আশঙ্ক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1"/>
            <a:ext cx="7848600" cy="544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ঙ্গোতে আগ্নেয়গিরির লাভায় বহু মানুষ ঘরহারা, নিহত ১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609600"/>
            <a:ext cx="8272218" cy="54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Difference Between Mill and Factory | Compare the Difference Between  Similar Ter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Difference Between Mill and Factory | Compare the Difference Between  Similar Ter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Difference Between Mill and Factory | Compare the Difference Between  Similar Ter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4" name="Picture 8" descr="Mill vs Fac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858000" cy="454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পারমাণবিক শক্তিধর দেশের তালিকা - উইকিপিডিয়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543800" cy="518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ow to Fell a Tree Using a Chains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How to Fell a Tree Using a Chains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lumberjack felling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lumberjack felling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lumberjack felling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6" name="Picture 12" descr="Brown Chop Logs on Out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68802"/>
            <a:ext cx="7543800" cy="2836774"/>
          </a:xfrm>
          <a:prstGeom prst="rect">
            <a:avLst/>
          </a:prstGeom>
          <a:noFill/>
        </p:spPr>
      </p:pic>
      <p:sp>
        <p:nvSpPr>
          <p:cNvPr id="31758" name="AutoShape 14" descr="C:\Users\USER\Desktop\cutti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0" name="Picture 16" descr="The Five-Step Felling Plan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543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lumberjack felling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lumberjack felling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Agriculture: cause and victim of water pollution, but change is possible |  Земельные и водные ресурсы | Продовольственная и сельскохозяйственная  организация Объединенных Наций | Land &amp; Water | Food and Agriculture  Organ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Agriculture: cause and victim of water pollution, but change is possible |  Земельные и водные ресурсы | Продовольственная и сельскохозяйственная  организация Объединенных Наций | Land &amp; Water | Food and Agriculture  Organ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0" name="Picture 10" descr="http://www.fao.org/fileadmin/user_upload/faowater/images/GFWS/f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93800"/>
            <a:ext cx="6781799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e pollution in the house | The Indian Exp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3962400" cy="2667000"/>
          </a:xfrm>
          <a:prstGeom prst="rect">
            <a:avLst/>
          </a:prstGeom>
          <a:noFill/>
        </p:spPr>
      </p:pic>
      <p:sp>
        <p:nvSpPr>
          <p:cNvPr id="35844" name="AutoShape 4" descr="Millions Exposed: Gas Stove Indoor Air Pollution Levels Up To Five Times  Worse Than Outdoor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6" name="Picture 6" descr="https://cdn.shopify.com/s/files/1/0533/4676/2944/files/20191024-baking-steel-warming-hack-vicky-wasik-9-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962400" cy="2667000"/>
          </a:xfrm>
          <a:prstGeom prst="rect">
            <a:avLst/>
          </a:prstGeom>
          <a:noFill/>
        </p:spPr>
      </p:pic>
      <p:sp>
        <p:nvSpPr>
          <p:cNvPr id="35848" name="AutoShape 8" descr="Wood fire cooking can cause lasting damage to lungs - The W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Wood fire cooking can cause lasting damage to lungs - The W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Wood fire cooking can cause lasting damage to lungs - The W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4" name="Picture 14" descr="biomass-fu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200400"/>
            <a:ext cx="63246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AIR POLLUTION - OZONE DEPLETION BY CFC GASES AND IT'S EFFECTS ON THE  ENVIRONMENT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7" name="Picture 3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17" y="381000"/>
            <a:ext cx="8589357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yanmar&amp;#39;s Urbanization: Creating Opportunities for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643750"/>
            <a:ext cx="7848600" cy="560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3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391400" cy="4876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5400" b="1" dirty="0" err="1" smtClean="0">
                <a:solidFill>
                  <a:srgbClr val="C00000"/>
                </a:solidFill>
              </a:rPr>
              <a:t>এক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নজরে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bn-BD" b="1" dirty="0" smtClean="0">
                <a:solidFill>
                  <a:srgbClr val="C00000"/>
                </a:solidFill>
                <a:ea typeface="+mn-ea"/>
              </a:rPr>
              <a:t>জলবায়ু </a:t>
            </a:r>
            <a:r>
              <a:rPr lang="bn-BD" b="1" dirty="0">
                <a:solidFill>
                  <a:srgbClr val="C00000"/>
                </a:solidFill>
                <a:ea typeface="+mn-ea"/>
              </a:rPr>
              <a:t>পরিবর্তনের </a:t>
            </a:r>
            <a:r>
              <a:rPr lang="bn-BD" b="1" dirty="0" smtClean="0">
                <a:solidFill>
                  <a:srgbClr val="C00000"/>
                </a:solidFill>
                <a:ea typeface="+mn-ea"/>
              </a:rPr>
              <a:t>কার</a:t>
            </a:r>
            <a:r>
              <a:rPr lang="en-US" b="1" dirty="0" smtClean="0">
                <a:solidFill>
                  <a:srgbClr val="C00000"/>
                </a:solidFill>
                <a:ea typeface="+mn-ea"/>
              </a:rPr>
              <a:t>ণ</a:t>
            </a:r>
            <a:r>
              <a:rPr lang="bn-BD" b="1" dirty="0" smtClean="0">
                <a:solidFill>
                  <a:srgbClr val="C00000"/>
                </a:solidFill>
                <a:ea typeface="+mn-ea"/>
              </a:rPr>
              <a:t> </a:t>
            </a:r>
            <a:r>
              <a:rPr lang="bn-BD" sz="3200" b="1" dirty="0">
                <a:solidFill>
                  <a:prstClr val="black"/>
                </a:solidFill>
                <a:ea typeface="+mn-ea"/>
              </a:rPr>
              <a:t/>
            </a:r>
            <a:br>
              <a:rPr lang="bn-BD" sz="3200" b="1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33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1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প্রাকৃতিক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কারণ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CC00FF"/>
                </a:solidFill>
              </a:rPr>
              <a:t>১।সমুদ্রের </a:t>
            </a:r>
            <a:r>
              <a:rPr lang="en-US" sz="3200" b="1" dirty="0" err="1" smtClean="0">
                <a:solidFill>
                  <a:srgbClr val="CC00FF"/>
                </a:solidFill>
              </a:rPr>
              <a:t>পরিবর্তনশীলতা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CC00FF"/>
                </a:solidFill>
              </a:rPr>
              <a:t>২।পৃথিবীর </a:t>
            </a:r>
            <a:r>
              <a:rPr lang="en-US" sz="3200" b="1" dirty="0" err="1" smtClean="0">
                <a:solidFill>
                  <a:srgbClr val="CC00FF"/>
                </a:solidFill>
              </a:rPr>
              <a:t>উপাদানের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পরিবর্তন</a:t>
            </a:r>
            <a:endParaRPr lang="en-US" sz="3200" b="1" dirty="0" smtClean="0">
              <a:solidFill>
                <a:srgbClr val="CC00FF"/>
              </a:solidFill>
            </a:endParaRPr>
          </a:p>
          <a:p>
            <a:r>
              <a:rPr lang="en-US" sz="3200" b="1" dirty="0" smtClean="0">
                <a:solidFill>
                  <a:srgbClr val="CC00FF"/>
                </a:solidFill>
              </a:rPr>
              <a:t>৩। </a:t>
            </a:r>
            <a:r>
              <a:rPr lang="en-US" sz="3200" b="1" dirty="0" err="1" smtClean="0">
                <a:solidFill>
                  <a:srgbClr val="CC00FF"/>
                </a:solidFill>
              </a:rPr>
              <a:t>গ্রিন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হাউজ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গ্যাস</a:t>
            </a:r>
            <a:endParaRPr lang="en-US" sz="3200" b="1" dirty="0" smtClean="0">
              <a:solidFill>
                <a:srgbClr val="CC00FF"/>
              </a:solidFill>
            </a:endParaRPr>
          </a:p>
          <a:p>
            <a:r>
              <a:rPr lang="en-US" sz="3200" b="1" dirty="0" smtClean="0">
                <a:solidFill>
                  <a:srgbClr val="CC00FF"/>
                </a:solidFill>
              </a:rPr>
              <a:t>৪। </a:t>
            </a:r>
            <a:r>
              <a:rPr lang="en-US" sz="3200" b="1" dirty="0" err="1" smtClean="0">
                <a:solidFill>
                  <a:srgbClr val="CC00FF"/>
                </a:solidFill>
              </a:rPr>
              <a:t>আগ্নেয়গিরির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লাভা</a:t>
            </a:r>
            <a:r>
              <a:rPr lang="en-US" sz="3200" b="1" dirty="0" smtClean="0">
                <a:solidFill>
                  <a:srgbClr val="CC00FF"/>
                </a:solidFill>
              </a:rPr>
              <a:t> স্রোত১</a:t>
            </a:r>
          </a:p>
          <a:p>
            <a:r>
              <a:rPr lang="en-US" sz="3200" b="1" dirty="0" smtClean="0">
                <a:solidFill>
                  <a:srgbClr val="CC00FF"/>
                </a:solidFill>
              </a:rPr>
              <a:t>৫</a:t>
            </a:r>
            <a:r>
              <a:rPr lang="bn-BD" sz="3200" b="1" dirty="0" smtClean="0">
                <a:solidFill>
                  <a:srgbClr val="CC00FF"/>
                </a:solidFill>
              </a:rPr>
              <a:t>। কক্ষপথের পরিবর্তনশীলতা </a:t>
            </a:r>
            <a:endParaRPr lang="en-US" sz="3200" b="1" dirty="0" smtClean="0">
              <a:solidFill>
                <a:srgbClr val="CC00FF"/>
              </a:solidFill>
            </a:endParaRPr>
          </a:p>
          <a:p>
            <a:r>
              <a:rPr lang="en-US" sz="3200" b="1" dirty="0" smtClean="0">
                <a:solidFill>
                  <a:srgbClr val="CC00FF"/>
                </a:solidFill>
              </a:rPr>
              <a:t>৬। </a:t>
            </a:r>
            <a:r>
              <a:rPr lang="en-US" sz="3200" b="1" dirty="0" err="1" smtClean="0">
                <a:solidFill>
                  <a:srgbClr val="CC00FF"/>
                </a:solidFill>
              </a:rPr>
              <a:t>তাপমাত্রার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পরিবর্তন</a:t>
            </a:r>
            <a:endParaRPr lang="en-US" sz="3200" b="1" dirty="0" smtClean="0">
              <a:solidFill>
                <a:srgbClr val="CC00FF"/>
              </a:solidFill>
            </a:endParaRPr>
          </a:p>
          <a:p>
            <a:r>
              <a:rPr lang="en-US" sz="3200" b="1" dirty="0" smtClean="0">
                <a:solidFill>
                  <a:srgbClr val="CC00FF"/>
                </a:solidFill>
              </a:rPr>
              <a:t>৭। </a:t>
            </a:r>
            <a:r>
              <a:rPr lang="en-US" sz="3200" b="1" dirty="0" err="1" smtClean="0">
                <a:solidFill>
                  <a:srgbClr val="CC00FF"/>
                </a:solidFill>
              </a:rPr>
              <a:t>জলোচ্ছাস</a:t>
            </a:r>
            <a:r>
              <a:rPr lang="en-US" sz="3200" b="1" dirty="0" smtClean="0">
                <a:solidFill>
                  <a:srgbClr val="CC00FF"/>
                </a:solidFill>
              </a:rPr>
              <a:t> ও </a:t>
            </a:r>
            <a:r>
              <a:rPr lang="en-US" sz="3200" b="1" dirty="0" err="1" smtClean="0">
                <a:solidFill>
                  <a:srgbClr val="CC00FF"/>
                </a:solidFill>
              </a:rPr>
              <a:t>ঘুর্ণিঝড়</a:t>
            </a:r>
            <a:endParaRPr lang="en-US" sz="3200" b="1" dirty="0" smtClean="0">
              <a:solidFill>
                <a:srgbClr val="CC00FF"/>
              </a:solidFill>
            </a:endParaRPr>
          </a:p>
          <a:p>
            <a:r>
              <a:rPr lang="en-US" sz="3200" b="1" dirty="0" smtClean="0">
                <a:solidFill>
                  <a:srgbClr val="CC00FF"/>
                </a:solidFill>
              </a:rPr>
              <a:t>৮।প্লেট </a:t>
            </a:r>
            <a:r>
              <a:rPr lang="en-US" sz="3200" b="1" dirty="0" err="1" smtClean="0">
                <a:solidFill>
                  <a:srgbClr val="CC00FF"/>
                </a:solidFill>
              </a:rPr>
              <a:t>টেকটোনিক</a:t>
            </a:r>
            <a:endParaRPr lang="en-US" sz="3200" b="1" dirty="0" smtClean="0">
              <a:solidFill>
                <a:srgbClr val="CC00FF"/>
              </a:solidFill>
            </a:endParaRPr>
          </a:p>
          <a:p>
            <a:r>
              <a:rPr lang="en-US" sz="3200" b="1" dirty="0" smtClean="0">
                <a:solidFill>
                  <a:srgbClr val="CC00FF"/>
                </a:solidFill>
              </a:rPr>
              <a:t>৯। </a:t>
            </a:r>
            <a:r>
              <a:rPr lang="en-US" sz="3200" b="1" dirty="0" err="1" smtClean="0">
                <a:solidFill>
                  <a:srgbClr val="CC00FF"/>
                </a:solidFill>
              </a:rPr>
              <a:t>সৌর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সম্পর্কিত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উপাদানগত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পরিবের্তন</a:t>
            </a:r>
            <a:endParaRPr lang="en-US" sz="3200" b="1" dirty="0" smtClean="0">
              <a:solidFill>
                <a:srgbClr val="CC00FF"/>
              </a:solidFill>
            </a:endParaRPr>
          </a:p>
          <a:p>
            <a:r>
              <a:rPr lang="en-US" sz="3200" b="1" dirty="0" smtClean="0">
                <a:solidFill>
                  <a:srgbClr val="CC00FF"/>
                </a:solidFill>
              </a:rPr>
              <a:t>১০। </a:t>
            </a:r>
            <a:r>
              <a:rPr lang="en-US" sz="3200" b="1" dirty="0" err="1" smtClean="0">
                <a:solidFill>
                  <a:srgbClr val="CC00FF"/>
                </a:solidFill>
              </a:rPr>
              <a:t>তুষার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অতবা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বরফ</a:t>
            </a:r>
            <a:r>
              <a:rPr lang="en-US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</a:rPr>
              <a:t>গলন</a:t>
            </a:r>
            <a:endParaRPr lang="en-US" sz="32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মনুষ্যসৃষ্ট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কারণ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CC00FF"/>
                </a:solidFill>
              </a:rPr>
              <a:t>১। </a:t>
            </a:r>
            <a:r>
              <a:rPr lang="en-US" sz="2800" b="1" dirty="0" err="1" smtClean="0">
                <a:solidFill>
                  <a:srgbClr val="CC00FF"/>
                </a:solidFill>
              </a:rPr>
              <a:t>কল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কারখানার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কালো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ধোঁয়া</a:t>
            </a:r>
            <a:endParaRPr lang="en-US" sz="2800" b="1" dirty="0" smtClean="0">
              <a:solidFill>
                <a:srgbClr val="CC00FF"/>
              </a:solidFill>
            </a:endParaRPr>
          </a:p>
          <a:p>
            <a:r>
              <a:rPr lang="en-US" sz="2800" b="1" dirty="0" smtClean="0">
                <a:solidFill>
                  <a:srgbClr val="CC00FF"/>
                </a:solidFill>
              </a:rPr>
              <a:t>২। </a:t>
            </a:r>
            <a:r>
              <a:rPr lang="en-US" sz="2800" b="1" dirty="0" err="1" smtClean="0">
                <a:solidFill>
                  <a:srgbClr val="CC00FF"/>
                </a:solidFill>
              </a:rPr>
              <a:t>পারমানবিক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তেজস্ক্রিয়তা</a:t>
            </a:r>
            <a:endParaRPr lang="en-US" sz="2800" b="1" dirty="0" smtClean="0">
              <a:solidFill>
                <a:srgbClr val="CC00FF"/>
              </a:solidFill>
            </a:endParaRPr>
          </a:p>
          <a:p>
            <a:r>
              <a:rPr lang="en-US" sz="2800" b="1" dirty="0" smtClean="0">
                <a:solidFill>
                  <a:srgbClr val="CC00FF"/>
                </a:solidFill>
              </a:rPr>
              <a:t>৩। </a:t>
            </a:r>
            <a:r>
              <a:rPr lang="en-US" sz="2800" b="1" dirty="0" err="1" smtClean="0">
                <a:solidFill>
                  <a:srgbClr val="CC00FF"/>
                </a:solidFill>
              </a:rPr>
              <a:t>অতিরিক্ত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গাছ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কর্তন</a:t>
            </a:r>
            <a:endParaRPr lang="en-US" sz="2800" b="1" dirty="0" smtClean="0">
              <a:solidFill>
                <a:srgbClr val="CC00FF"/>
              </a:solidFill>
            </a:endParaRPr>
          </a:p>
          <a:p>
            <a:r>
              <a:rPr lang="en-US" sz="2800" b="1" dirty="0" smtClean="0">
                <a:solidFill>
                  <a:srgbClr val="CC00FF"/>
                </a:solidFill>
              </a:rPr>
              <a:t>৪।</a:t>
            </a:r>
            <a:r>
              <a:rPr lang="bn-BD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কৃষিতে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কীটনাশক</a:t>
            </a:r>
            <a:r>
              <a:rPr lang="en-US" sz="2800" b="1" dirty="0" smtClean="0">
                <a:solidFill>
                  <a:srgbClr val="CC00FF"/>
                </a:solidFill>
              </a:rPr>
              <a:t> ও </a:t>
            </a:r>
            <a:r>
              <a:rPr lang="en-US" sz="2800" b="1" dirty="0" err="1" smtClean="0">
                <a:solidFill>
                  <a:srgbClr val="CC00FF"/>
                </a:solidFill>
              </a:rPr>
              <a:t>রাসায়নিক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সার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ব্যবহার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endParaRPr lang="bn-BD" sz="2800" b="1" dirty="0" smtClean="0">
              <a:solidFill>
                <a:srgbClr val="CC00FF"/>
              </a:solidFill>
            </a:endParaRPr>
          </a:p>
          <a:p>
            <a:r>
              <a:rPr lang="en-US" sz="2800" b="1" dirty="0" smtClean="0">
                <a:solidFill>
                  <a:srgbClr val="CC00FF"/>
                </a:solidFill>
              </a:rPr>
              <a:t>৫</a:t>
            </a:r>
            <a:r>
              <a:rPr lang="bn-BD" sz="2800" b="1" dirty="0" smtClean="0">
                <a:solidFill>
                  <a:srgbClr val="CC00FF"/>
                </a:solidFill>
              </a:rPr>
              <a:t>। মিথেন গ্যাস</a:t>
            </a:r>
            <a:r>
              <a:rPr lang="en-US" sz="2800" b="1" dirty="0" smtClean="0">
                <a:solidFill>
                  <a:srgbClr val="CC00FF"/>
                </a:solidFill>
              </a:rPr>
              <a:t> /</a:t>
            </a:r>
            <a:r>
              <a:rPr lang="en-US" sz="2800" b="1" dirty="0" err="1" smtClean="0">
                <a:solidFill>
                  <a:srgbClr val="CC00FF"/>
                </a:solidFill>
              </a:rPr>
              <a:t>জালানি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গ্যাস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ব্যবহার</a:t>
            </a:r>
            <a:endParaRPr lang="en-US" sz="2800" b="1" dirty="0" smtClean="0">
              <a:solidFill>
                <a:srgbClr val="CC00FF"/>
              </a:solidFill>
            </a:endParaRPr>
          </a:p>
          <a:p>
            <a:r>
              <a:rPr lang="en-US" sz="2800" b="1" dirty="0" smtClean="0">
                <a:solidFill>
                  <a:srgbClr val="CC00FF"/>
                </a:solidFill>
              </a:rPr>
              <a:t>৬। </a:t>
            </a:r>
            <a:r>
              <a:rPr lang="en-US" sz="2800" b="1" dirty="0" err="1" smtClean="0">
                <a:solidFill>
                  <a:srgbClr val="CC00FF"/>
                </a:solidFill>
              </a:rPr>
              <a:t>গাছ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কেটে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রান্না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করে</a:t>
            </a:r>
            <a:r>
              <a:rPr lang="en-US" sz="2800" b="1" dirty="0" smtClean="0">
                <a:solidFill>
                  <a:srgbClr val="CC00FF"/>
                </a:solidFill>
              </a:rPr>
              <a:t>  </a:t>
            </a:r>
            <a:r>
              <a:rPr lang="en-US" sz="2800" b="1" dirty="0" err="1" smtClean="0">
                <a:solidFill>
                  <a:srgbClr val="CC00FF"/>
                </a:solidFill>
              </a:rPr>
              <a:t>বায়ু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দুষণ</a:t>
            </a:r>
            <a:endParaRPr lang="bn-BD" sz="2800" b="1" dirty="0" smtClean="0">
              <a:solidFill>
                <a:srgbClr val="CC00FF"/>
              </a:solidFill>
            </a:endParaRPr>
          </a:p>
          <a:p>
            <a:r>
              <a:rPr lang="en-US" sz="2800" b="1" dirty="0" smtClean="0">
                <a:solidFill>
                  <a:srgbClr val="CC00FF"/>
                </a:solidFill>
              </a:rPr>
              <a:t>৭</a:t>
            </a:r>
            <a:r>
              <a:rPr lang="bn-BD" sz="2800" b="1" dirty="0" smtClean="0">
                <a:solidFill>
                  <a:srgbClr val="CC00FF"/>
                </a:solidFill>
              </a:rPr>
              <a:t>। </a:t>
            </a:r>
            <a:r>
              <a:rPr lang="en-US" sz="2800" b="1" dirty="0" err="1" smtClean="0">
                <a:solidFill>
                  <a:srgbClr val="CC00FF"/>
                </a:solidFill>
              </a:rPr>
              <a:t>সিএফসি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গ্যাস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ব্যবহার</a:t>
            </a:r>
            <a:r>
              <a:rPr lang="en-US" sz="2800" b="1" dirty="0" smtClean="0">
                <a:solidFill>
                  <a:srgbClr val="CC00FF"/>
                </a:solidFill>
              </a:rPr>
              <a:t>  </a:t>
            </a:r>
          </a:p>
          <a:p>
            <a:r>
              <a:rPr lang="en-US" sz="2800" b="1" dirty="0" smtClean="0">
                <a:solidFill>
                  <a:srgbClr val="CC00FF"/>
                </a:solidFill>
              </a:rPr>
              <a:t>৮। </a:t>
            </a:r>
            <a:r>
              <a:rPr lang="en-US" sz="2800" b="1" dirty="0" err="1" smtClean="0">
                <a:solidFill>
                  <a:srgbClr val="CC00FF"/>
                </a:solidFill>
              </a:rPr>
              <a:t>বিদ্যু</a:t>
            </a:r>
            <a:r>
              <a:rPr lang="en-US" sz="2800" b="1" dirty="0" smtClean="0">
                <a:solidFill>
                  <a:srgbClr val="CC00FF"/>
                </a:solidFill>
              </a:rPr>
              <a:t>ৎ </a:t>
            </a:r>
            <a:r>
              <a:rPr lang="en-US" sz="2800" b="1" dirty="0" err="1" smtClean="0">
                <a:solidFill>
                  <a:srgbClr val="CC00FF"/>
                </a:solidFill>
              </a:rPr>
              <a:t>উৎপাদন</a:t>
            </a:r>
            <a:endParaRPr lang="en-US" sz="2800" b="1" dirty="0" smtClean="0">
              <a:solidFill>
                <a:srgbClr val="CC00FF"/>
              </a:solidFill>
            </a:endParaRPr>
          </a:p>
          <a:p>
            <a:r>
              <a:rPr lang="en-US" sz="2800" b="1" dirty="0" smtClean="0">
                <a:solidFill>
                  <a:srgbClr val="CC00FF"/>
                </a:solidFill>
              </a:rPr>
              <a:t>৯। </a:t>
            </a:r>
            <a:r>
              <a:rPr lang="en-US" sz="2800" b="1" dirty="0" err="1" smtClean="0">
                <a:solidFill>
                  <a:srgbClr val="CC00FF"/>
                </a:solidFill>
              </a:rPr>
              <a:t>ইটের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ভাটার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কালো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ধোঁয়া</a:t>
            </a:r>
            <a:endParaRPr lang="en-US" sz="2800" b="1" dirty="0" smtClean="0">
              <a:solidFill>
                <a:srgbClr val="CC00FF"/>
              </a:solidFill>
            </a:endParaRPr>
          </a:p>
          <a:p>
            <a:r>
              <a:rPr lang="en-US" sz="3200" b="1" dirty="0" smtClean="0">
                <a:solidFill>
                  <a:srgbClr val="CC00FF"/>
                </a:solidFill>
              </a:rPr>
              <a:t>১০। </a:t>
            </a:r>
            <a:r>
              <a:rPr lang="en-US" sz="3200" b="1" dirty="0" err="1" smtClean="0">
                <a:solidFill>
                  <a:srgbClr val="CC00FF"/>
                </a:solidFill>
              </a:rPr>
              <a:t>শিল্পায়ন</a:t>
            </a:r>
            <a:r>
              <a:rPr lang="en-US" sz="3200" b="1" dirty="0" smtClean="0">
                <a:solidFill>
                  <a:srgbClr val="CC00FF"/>
                </a:solidFill>
              </a:rPr>
              <a:t> ও </a:t>
            </a:r>
            <a:r>
              <a:rPr lang="en-US" sz="3200" b="1" dirty="0" err="1" smtClean="0">
                <a:solidFill>
                  <a:srgbClr val="CC00FF"/>
                </a:solidFill>
              </a:rPr>
              <a:t>নগরায়ন</a:t>
            </a:r>
            <a:endParaRPr lang="bn-BD" sz="3200" b="1" dirty="0" smtClean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2484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একক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কাজ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C00FF"/>
                </a:solidFill>
              </a:rPr>
              <a:t>১। </a:t>
            </a:r>
            <a:r>
              <a:rPr lang="en-US" sz="2800" b="1" dirty="0" err="1" smtClean="0">
                <a:solidFill>
                  <a:srgbClr val="CC00FF"/>
                </a:solidFill>
              </a:rPr>
              <a:t>জলবায়ু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বলতে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বুঝায়</a:t>
            </a:r>
            <a:r>
              <a:rPr lang="en-US" sz="2800" b="1" dirty="0" smtClean="0">
                <a:solidFill>
                  <a:srgbClr val="CC00FF"/>
                </a:solidFill>
              </a:rPr>
              <a:t>-----------------------------।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ক ) </a:t>
            </a:r>
            <a:r>
              <a:rPr lang="en-US" sz="2400" b="1" dirty="0" err="1" smtClean="0">
                <a:solidFill>
                  <a:srgbClr val="002060"/>
                </a:solidFill>
              </a:rPr>
              <a:t>স্বল্প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বায়ুমন্ডলিয়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অবস্থাকে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খ ) </a:t>
            </a:r>
            <a:r>
              <a:rPr lang="en-US" sz="2400" b="1" dirty="0" err="1" smtClean="0">
                <a:solidFill>
                  <a:srgbClr val="002060"/>
                </a:solidFill>
              </a:rPr>
              <a:t>প্রতিদিনের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বায়ুমন্ডলিয়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অবস্থাকে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গ ) ৫ </a:t>
            </a:r>
            <a:r>
              <a:rPr lang="en-US" sz="24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</a:rPr>
              <a:t> ৬ </a:t>
            </a:r>
            <a:r>
              <a:rPr lang="en-US" sz="2400" b="1" dirty="0" err="1" smtClean="0">
                <a:solidFill>
                  <a:srgbClr val="002060"/>
                </a:solidFill>
              </a:rPr>
              <a:t>বছরের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আবহাওয়ার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অবস্থাকে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ঘ ) ২০ </a:t>
            </a:r>
            <a:r>
              <a:rPr lang="en-US" sz="24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</a:rPr>
              <a:t> ৩০ </a:t>
            </a:r>
            <a:r>
              <a:rPr lang="en-US" sz="2400" b="1" dirty="0" err="1" smtClean="0">
                <a:solidFill>
                  <a:srgbClr val="002060"/>
                </a:solidFill>
              </a:rPr>
              <a:t>বছরের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আবহাওয়ার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অবস্থাকে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C00FF"/>
                </a:solidFill>
              </a:rPr>
              <a:t>২।নিচে </a:t>
            </a:r>
            <a:r>
              <a:rPr lang="en-US" sz="2400" b="1" dirty="0" err="1" smtClean="0">
                <a:solidFill>
                  <a:srgbClr val="CC00FF"/>
                </a:solidFill>
              </a:rPr>
              <a:t>উল্লেখিত</a:t>
            </a:r>
            <a:r>
              <a:rPr lang="en-US" sz="2400" b="1" dirty="0" smtClean="0">
                <a:solidFill>
                  <a:srgbClr val="CC00FF"/>
                </a:solidFill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</a:rPr>
              <a:t>কোন</a:t>
            </a:r>
            <a:r>
              <a:rPr lang="en-US" sz="2400" b="1" dirty="0" smtClean="0">
                <a:solidFill>
                  <a:srgbClr val="CC00FF"/>
                </a:solidFill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</a:rPr>
              <a:t>গ্যাসের</a:t>
            </a:r>
            <a:r>
              <a:rPr lang="en-US" sz="2400" b="1" dirty="0" smtClean="0">
                <a:solidFill>
                  <a:srgbClr val="CC00FF"/>
                </a:solidFill>
              </a:rPr>
              <a:t>  </a:t>
            </a:r>
            <a:r>
              <a:rPr lang="en-US" sz="2400" b="1" dirty="0" err="1" smtClean="0">
                <a:solidFill>
                  <a:srgbClr val="CC00FF"/>
                </a:solidFill>
              </a:rPr>
              <a:t>বৃদ্ধি</a:t>
            </a:r>
            <a:r>
              <a:rPr lang="en-US" sz="2400" b="1" dirty="0" smtClean="0">
                <a:solidFill>
                  <a:srgbClr val="CC00FF"/>
                </a:solidFill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</a:rPr>
              <a:t>জলবায়ু</a:t>
            </a:r>
            <a:r>
              <a:rPr lang="en-US" sz="2400" b="1" dirty="0" smtClean="0">
                <a:solidFill>
                  <a:srgbClr val="CC00FF"/>
                </a:solidFill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</a:rPr>
              <a:t>পরিবর্তনে</a:t>
            </a:r>
            <a:r>
              <a:rPr lang="en-US" sz="2400" b="1" dirty="0" smtClean="0">
                <a:solidFill>
                  <a:srgbClr val="CC00FF"/>
                </a:solidFill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</a:rPr>
              <a:t>ভূমিকা</a:t>
            </a:r>
            <a:r>
              <a:rPr lang="en-US" sz="2400" b="1" dirty="0" smtClean="0">
                <a:solidFill>
                  <a:srgbClr val="CC00FF"/>
                </a:solidFill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</a:rPr>
              <a:t>রাখে</a:t>
            </a:r>
            <a:r>
              <a:rPr lang="en-US" sz="2400" b="1" dirty="0" smtClean="0">
                <a:solidFill>
                  <a:srgbClr val="CC00FF"/>
                </a:solidFill>
              </a:rPr>
              <a:t> ?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ক ) </a:t>
            </a:r>
            <a:r>
              <a:rPr lang="en-US" sz="2400" b="1" dirty="0" err="1" smtClean="0">
                <a:solidFill>
                  <a:srgbClr val="002060"/>
                </a:solidFill>
              </a:rPr>
              <a:t>হিলিয়াম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গ্যাস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খ ) </a:t>
            </a:r>
            <a:r>
              <a:rPr lang="en-US" sz="2400" b="1" dirty="0" err="1" smtClean="0">
                <a:solidFill>
                  <a:srgbClr val="002060"/>
                </a:solidFill>
              </a:rPr>
              <a:t>অক্সিজেন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গ্যাস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গ ) </a:t>
            </a:r>
            <a:r>
              <a:rPr lang="en-US" sz="2400" b="1" dirty="0" err="1" smtClean="0">
                <a:solidFill>
                  <a:srgbClr val="002060"/>
                </a:solidFill>
              </a:rPr>
              <a:t>কার্বন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ডাই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অক্সাইড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গ্যাস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ঘ)  </a:t>
            </a:r>
            <a:r>
              <a:rPr lang="en-US" sz="2400" b="1" dirty="0" err="1" smtClean="0">
                <a:solidFill>
                  <a:srgbClr val="002060"/>
                </a:solidFill>
              </a:rPr>
              <a:t>সালফার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ডাই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অক্সাইড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গ্যাস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দলীয়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কাজ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5400" b="1" dirty="0" err="1" smtClean="0">
                <a:solidFill>
                  <a:srgbClr val="7030A0"/>
                </a:solidFill>
              </a:rPr>
              <a:t>জলবায়ু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পরিবর্তনের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কারণগুলো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লিখ</a:t>
            </a:r>
            <a:r>
              <a:rPr lang="en-US" sz="5400" b="1" dirty="0" smtClean="0">
                <a:solidFill>
                  <a:srgbClr val="7030A0"/>
                </a:solidFill>
              </a:rPr>
              <a:t>।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943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মুল্যায়ন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C00FF"/>
                </a:solidFill>
                <a:latin typeface="RinkiySushreeMJ" pitchFamily="2" charset="0"/>
                <a:cs typeface="RinkiySushreeMJ" pitchFamily="2" charset="0"/>
              </a:rPr>
              <a:t>১। </a:t>
            </a:r>
            <a:r>
              <a:rPr lang="en-US" b="1" dirty="0" err="1" smtClean="0">
                <a:solidFill>
                  <a:srgbClr val="CC00FF"/>
                </a:solidFill>
                <a:cs typeface="RinkiySushreeMJ" pitchFamily="2" charset="0"/>
              </a:rPr>
              <a:t>আবহাওয়া</a:t>
            </a:r>
            <a:r>
              <a:rPr lang="en-US" b="1" dirty="0" smtClean="0">
                <a:solidFill>
                  <a:srgbClr val="CC00FF"/>
                </a:solidFill>
                <a:latin typeface="RinkiySushreeMJ" pitchFamily="2" charset="0"/>
                <a:cs typeface="RinkiySushreeMJ" pitchFamily="2" charset="0"/>
              </a:rPr>
              <a:t> </a:t>
            </a:r>
            <a:r>
              <a:rPr lang="en-US" b="1" dirty="0" err="1" smtClean="0">
                <a:solidFill>
                  <a:srgbClr val="CC00FF"/>
                </a:solidFill>
                <a:latin typeface="RinkiySushreeMJ" pitchFamily="2" charset="0"/>
                <a:cs typeface="RinkiySushreeMJ" pitchFamily="2" charset="0"/>
              </a:rPr>
              <a:t>বলতে</a:t>
            </a:r>
            <a:r>
              <a:rPr lang="en-US" b="1" dirty="0" smtClean="0">
                <a:solidFill>
                  <a:srgbClr val="CC00FF"/>
                </a:solidFill>
                <a:latin typeface="RinkiySushreeMJ" pitchFamily="2" charset="0"/>
                <a:cs typeface="RinkiySushreeMJ" pitchFamily="2" charset="0"/>
              </a:rPr>
              <a:t> </a:t>
            </a:r>
            <a:r>
              <a:rPr lang="en-US" b="1" dirty="0" err="1" smtClean="0">
                <a:solidFill>
                  <a:srgbClr val="CC00FF"/>
                </a:solidFill>
                <a:latin typeface="RinkiySushreeMJ" pitchFamily="2" charset="0"/>
                <a:cs typeface="RinkiySushreeMJ" pitchFamily="2" charset="0"/>
              </a:rPr>
              <a:t>কী</a:t>
            </a:r>
            <a:r>
              <a:rPr lang="en-US" b="1" dirty="0" smtClean="0">
                <a:solidFill>
                  <a:srgbClr val="CC00FF"/>
                </a:solidFill>
                <a:latin typeface="RinkiySushreeMJ" pitchFamily="2" charset="0"/>
                <a:cs typeface="RinkiySushreeMJ" pitchFamily="2" charset="0"/>
              </a:rPr>
              <a:t> </a:t>
            </a:r>
            <a:r>
              <a:rPr lang="en-US" b="1" dirty="0" err="1" smtClean="0">
                <a:solidFill>
                  <a:srgbClr val="CC00FF"/>
                </a:solidFill>
                <a:latin typeface="RinkiySushreeMJ" pitchFamily="2" charset="0"/>
                <a:cs typeface="RinkiySushreeMJ" pitchFamily="2" charset="0"/>
              </a:rPr>
              <a:t>বুঝায়</a:t>
            </a:r>
            <a:r>
              <a:rPr lang="en-US" b="1" dirty="0" smtClean="0">
                <a:solidFill>
                  <a:srgbClr val="CC00FF"/>
                </a:solidFill>
                <a:latin typeface="RinkiySushreeMJ" pitchFamily="2" charset="0"/>
                <a:cs typeface="RinkiySushreeMJ" pitchFamily="2" charset="0"/>
              </a:rPr>
              <a:t> ?</a:t>
            </a:r>
          </a:p>
          <a:p>
            <a:pPr>
              <a:buNone/>
            </a:pP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ক ) </a:t>
            </a:r>
            <a:r>
              <a:rPr lang="en-US" sz="2400" b="1" dirty="0" err="1" smtClean="0">
                <a:solidFill>
                  <a:srgbClr val="002060"/>
                </a:solidFill>
              </a:rPr>
              <a:t>স্বল্প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সময়ের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বায়ুমন্ডলিয়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অবস্থাকে</a:t>
            </a:r>
            <a:endParaRPr lang="en-US" sz="2400" b="1" baseline="-25000" dirty="0" smtClean="0">
              <a:solidFill>
                <a:srgbClr val="002060"/>
              </a:solidFill>
              <a:cs typeface="RinkiySushreeMJ" pitchFamily="2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খ ) ২ </a:t>
            </a:r>
            <a:r>
              <a:rPr lang="en-US" sz="24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</a:rPr>
              <a:t> ৩ </a:t>
            </a:r>
            <a:r>
              <a:rPr lang="en-US" sz="2400" b="1" dirty="0" err="1" smtClean="0">
                <a:solidFill>
                  <a:srgbClr val="002060"/>
                </a:solidFill>
              </a:rPr>
              <a:t>বছরের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বায়ুমন্ডলিয়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অবস্থাকে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গ ) ৫ </a:t>
            </a:r>
            <a:r>
              <a:rPr lang="en-US" sz="24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</a:rPr>
              <a:t> ৬ </a:t>
            </a:r>
            <a:r>
              <a:rPr lang="en-US" sz="2400" b="1" dirty="0" err="1" smtClean="0">
                <a:solidFill>
                  <a:srgbClr val="002060"/>
                </a:solidFill>
              </a:rPr>
              <a:t>বছরের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বায়ুমন্ডলিয়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অবস্থাকে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ঘ) ২০ </a:t>
            </a:r>
            <a:r>
              <a:rPr lang="en-US" sz="24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</a:rPr>
              <a:t> ৩০ </a:t>
            </a:r>
            <a:r>
              <a:rPr lang="en-US" sz="2400" b="1" dirty="0" err="1" smtClean="0">
                <a:solidFill>
                  <a:srgbClr val="002060"/>
                </a:solidFill>
              </a:rPr>
              <a:t>বছরের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বায়ুমন্ডলিয়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অবস্থাকে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000" b="1" dirty="0" smtClean="0">
                <a:solidFill>
                  <a:srgbClr val="CC00FF"/>
                </a:solidFill>
                <a:latin typeface="RinkiySushreeMJ" pitchFamily="2" charset="0"/>
                <a:cs typeface="RinkiySushreeMJ" pitchFamily="2" charset="0"/>
              </a:rPr>
              <a:t>১। </a:t>
            </a:r>
            <a:r>
              <a:rPr lang="en-US" sz="3000" b="1" dirty="0" err="1" smtClean="0">
                <a:solidFill>
                  <a:srgbClr val="CC00FF"/>
                </a:solidFill>
                <a:cs typeface="RinkiySushreeMJ" pitchFamily="2" charset="0"/>
              </a:rPr>
              <a:t>জলবায়ু</a:t>
            </a:r>
            <a:r>
              <a:rPr lang="en-US" sz="3000" b="1" dirty="0" smtClean="0">
                <a:solidFill>
                  <a:srgbClr val="CC00FF"/>
                </a:solidFill>
                <a:cs typeface="RinkiySushreeMJ" pitchFamily="2" charset="0"/>
              </a:rPr>
              <a:t> </a:t>
            </a:r>
            <a:r>
              <a:rPr lang="en-US" sz="3000" b="1" dirty="0" err="1" smtClean="0">
                <a:solidFill>
                  <a:srgbClr val="CC00FF"/>
                </a:solidFill>
                <a:cs typeface="RinkiySushreeMJ" pitchFamily="2" charset="0"/>
              </a:rPr>
              <a:t>পরিবর্তনের</a:t>
            </a:r>
            <a:r>
              <a:rPr lang="en-US" sz="3000" b="1" dirty="0" smtClean="0">
                <a:solidFill>
                  <a:srgbClr val="CC00FF"/>
                </a:solidFill>
                <a:cs typeface="RinkiySushreeMJ" pitchFamily="2" charset="0"/>
              </a:rPr>
              <a:t> </a:t>
            </a:r>
            <a:r>
              <a:rPr lang="en-US" sz="3000" b="1" dirty="0" err="1" smtClean="0">
                <a:solidFill>
                  <a:srgbClr val="CC00FF"/>
                </a:solidFill>
                <a:cs typeface="RinkiySushreeMJ" pitchFamily="2" charset="0"/>
              </a:rPr>
              <a:t>অন্যতম</a:t>
            </a:r>
            <a:r>
              <a:rPr lang="en-US" sz="3000" b="1" dirty="0" smtClean="0">
                <a:solidFill>
                  <a:srgbClr val="CC00FF"/>
                </a:solidFill>
                <a:cs typeface="RinkiySushreeMJ" pitchFamily="2" charset="0"/>
              </a:rPr>
              <a:t> </a:t>
            </a:r>
            <a:r>
              <a:rPr lang="en-US" sz="3000" b="1" dirty="0" err="1" smtClean="0">
                <a:solidFill>
                  <a:srgbClr val="CC00FF"/>
                </a:solidFill>
                <a:cs typeface="RinkiySushreeMJ" pitchFamily="2" charset="0"/>
              </a:rPr>
              <a:t>কারণ</a:t>
            </a:r>
            <a:r>
              <a:rPr lang="en-US" sz="3000" b="1" dirty="0" smtClean="0">
                <a:solidFill>
                  <a:srgbClr val="CC00FF"/>
                </a:solidFill>
                <a:cs typeface="RinkiySushreeMJ" pitchFamily="2" charset="0"/>
              </a:rPr>
              <a:t> </a:t>
            </a:r>
            <a:r>
              <a:rPr lang="en-US" sz="3000" b="1" dirty="0" err="1" smtClean="0">
                <a:solidFill>
                  <a:srgbClr val="CC00FF"/>
                </a:solidFill>
                <a:cs typeface="RinkiySushreeMJ" pitchFamily="2" charset="0"/>
              </a:rPr>
              <a:t>হলো</a:t>
            </a:r>
            <a:r>
              <a:rPr lang="en-US" sz="3000" b="1" dirty="0" smtClean="0">
                <a:solidFill>
                  <a:srgbClr val="CC00FF"/>
                </a:solidFill>
                <a:cs typeface="RinkiySushreeMJ" pitchFamily="2" charset="0"/>
              </a:rPr>
              <a:t>------</a:t>
            </a:r>
            <a:r>
              <a:rPr lang="en-US" sz="3000" b="1" dirty="0" smtClean="0">
                <a:solidFill>
                  <a:srgbClr val="002060"/>
                </a:solidFill>
                <a:cs typeface="RinkiySushreeMJ" pitchFamily="2" charset="0"/>
              </a:rPr>
              <a:t>-।</a:t>
            </a:r>
            <a:endParaRPr lang="en-US" sz="3000" b="1" baseline="-25000" dirty="0" smtClean="0">
              <a:solidFill>
                <a:srgbClr val="002060"/>
              </a:solidFill>
              <a:cs typeface="RinkiySushreeMJ" pitchFamily="2" charset="0"/>
            </a:endParaRPr>
          </a:p>
          <a:p>
            <a:pPr>
              <a:buNone/>
            </a:pP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ক )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অতিরিক্ত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সিএফসি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গ্যাস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নি:সরণ</a:t>
            </a:r>
            <a:endParaRPr lang="en-US" sz="2400" b="1" baseline="-25000" dirty="0" smtClean="0">
              <a:solidFill>
                <a:srgbClr val="002060"/>
              </a:solidFill>
              <a:cs typeface="RinkiySushreeMJ" pitchFamily="2" charset="0"/>
            </a:endParaRPr>
          </a:p>
          <a:p>
            <a:pPr>
              <a:buNone/>
            </a:pP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খ )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অতিরিক্ত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অক্সিজেন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গ্যাস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নি:সরণ</a:t>
            </a:r>
            <a:endParaRPr lang="en-US" sz="3600" b="1" baseline="-25000" dirty="0" smtClean="0">
              <a:solidFill>
                <a:srgbClr val="002060"/>
              </a:solidFill>
              <a:cs typeface="RinkiySushreeMJ" pitchFamily="2" charset="0"/>
            </a:endParaRPr>
          </a:p>
          <a:p>
            <a:pPr>
              <a:buNone/>
            </a:pP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গ )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বেশি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বেশি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পানি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অপচয়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করা</a:t>
            </a:r>
            <a:endParaRPr lang="en-US" sz="3600" b="1" baseline="-25000" dirty="0" smtClean="0">
              <a:solidFill>
                <a:srgbClr val="002060"/>
              </a:solidFill>
              <a:cs typeface="RinkiySushreeMJ" pitchFamily="2" charset="0"/>
            </a:endParaRPr>
          </a:p>
          <a:p>
            <a:pPr>
              <a:buNone/>
            </a:pP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ঘ ) 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নিরক্ষরতার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হার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বৃদ্ধি</a:t>
            </a:r>
            <a:r>
              <a:rPr lang="en-US" sz="3600" b="1" baseline="-25000" dirty="0" smtClean="0">
                <a:solidFill>
                  <a:srgbClr val="002060"/>
                </a:solidFill>
                <a:cs typeface="RinkiySushreeMJ" pitchFamily="2" charset="0"/>
              </a:rPr>
              <a:t> </a:t>
            </a:r>
            <a:r>
              <a:rPr lang="en-US" sz="3600" b="1" baseline="-25000" dirty="0" err="1" smtClean="0">
                <a:solidFill>
                  <a:srgbClr val="002060"/>
                </a:solidFill>
                <a:cs typeface="RinkiySushreeMJ" pitchFamily="2" charset="0"/>
              </a:rPr>
              <a:t>পাওয়া</a:t>
            </a:r>
            <a:endParaRPr lang="en-US" sz="3600" b="1" baseline="-25000" dirty="0" smtClean="0">
              <a:solidFill>
                <a:srgbClr val="002060"/>
              </a:solidFill>
              <a:cs typeface="RinkiySushreeMJ" pitchFamily="2" charset="0"/>
            </a:endParaRPr>
          </a:p>
          <a:p>
            <a:pPr>
              <a:buNone/>
            </a:pPr>
            <a:endParaRPr lang="en-US" sz="3600" b="1" baseline="-25000" dirty="0" smtClean="0"/>
          </a:p>
          <a:p>
            <a:pPr>
              <a:buNone/>
            </a:pPr>
            <a:endParaRPr lang="en-US" sz="3600" b="1" baseline="-25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00B0F0"/>
                </a:solidFill>
              </a:rPr>
              <a:t>বাড়ির কাজ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>
              <a:solidFill>
                <a:srgbClr val="CC00FF"/>
              </a:solidFill>
            </a:endParaRPr>
          </a:p>
          <a:p>
            <a:endParaRPr lang="en-US" sz="2800" b="1" dirty="0" smtClean="0">
              <a:solidFill>
                <a:srgbClr val="CC00FF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CC00FF"/>
                </a:solidFill>
              </a:rPr>
              <a:t>   </a:t>
            </a:r>
            <a:r>
              <a:rPr lang="en-US" sz="4000" b="1" dirty="0" err="1" smtClean="0">
                <a:solidFill>
                  <a:srgbClr val="CC00FF"/>
                </a:solidFill>
              </a:rPr>
              <a:t>বাংলাদেশের</a:t>
            </a:r>
            <a:r>
              <a:rPr lang="en-US" sz="4000" b="1" dirty="0" smtClean="0">
                <a:solidFill>
                  <a:srgbClr val="CC00FF"/>
                </a:solidFill>
              </a:rPr>
              <a:t> </a:t>
            </a:r>
            <a:r>
              <a:rPr lang="en-US" sz="4000" b="1" dirty="0" err="1" smtClean="0">
                <a:solidFill>
                  <a:srgbClr val="CC00FF"/>
                </a:solidFill>
              </a:rPr>
              <a:t>মানুষের</a:t>
            </a:r>
            <a:r>
              <a:rPr lang="en-US" sz="4000" b="1" dirty="0" smtClean="0">
                <a:solidFill>
                  <a:srgbClr val="CC00FF"/>
                </a:solidFill>
              </a:rPr>
              <a:t> </a:t>
            </a:r>
            <a:r>
              <a:rPr lang="en-US" sz="4000" b="1" dirty="0" err="1" smtClean="0">
                <a:solidFill>
                  <a:srgbClr val="CC00FF"/>
                </a:solidFill>
              </a:rPr>
              <a:t>জীবন</a:t>
            </a:r>
            <a:r>
              <a:rPr lang="en-US" sz="4000" b="1" dirty="0" smtClean="0">
                <a:solidFill>
                  <a:srgbClr val="CC00FF"/>
                </a:solidFill>
              </a:rPr>
              <a:t> –</a:t>
            </a:r>
            <a:r>
              <a:rPr lang="en-US" sz="4000" b="1" dirty="0" err="1" smtClean="0">
                <a:solidFill>
                  <a:srgbClr val="CC00FF"/>
                </a:solidFill>
              </a:rPr>
              <a:t>জীবিকায়</a:t>
            </a:r>
            <a:r>
              <a:rPr lang="en-US" sz="4000" b="1" dirty="0" smtClean="0">
                <a:solidFill>
                  <a:srgbClr val="CC00FF"/>
                </a:solidFill>
              </a:rPr>
              <a:t> </a:t>
            </a:r>
            <a:r>
              <a:rPr lang="en-US" sz="4000" b="1" dirty="0" err="1" smtClean="0">
                <a:solidFill>
                  <a:srgbClr val="CC00FF"/>
                </a:solidFill>
              </a:rPr>
              <a:t>জলবায়ু</a:t>
            </a:r>
            <a:r>
              <a:rPr lang="en-US" sz="4000" b="1" dirty="0" smtClean="0">
                <a:solidFill>
                  <a:srgbClr val="CC00FF"/>
                </a:solidFill>
              </a:rPr>
              <a:t> </a:t>
            </a:r>
            <a:r>
              <a:rPr lang="en-US" sz="4000" b="1" dirty="0" err="1" smtClean="0">
                <a:solidFill>
                  <a:srgbClr val="CC00FF"/>
                </a:solidFill>
              </a:rPr>
              <a:t>পরিবর্তনের</a:t>
            </a:r>
            <a:r>
              <a:rPr lang="en-US" sz="4000" b="1" dirty="0" smtClean="0">
                <a:solidFill>
                  <a:srgbClr val="CC00FF"/>
                </a:solidFill>
              </a:rPr>
              <a:t> </a:t>
            </a:r>
            <a:r>
              <a:rPr lang="en-US" sz="4000" b="1" dirty="0" err="1" smtClean="0">
                <a:solidFill>
                  <a:srgbClr val="CC00FF"/>
                </a:solidFill>
              </a:rPr>
              <a:t>প্রভাবসমুহ</a:t>
            </a:r>
            <a:r>
              <a:rPr lang="en-US" sz="4000" b="1" dirty="0" smtClean="0">
                <a:solidFill>
                  <a:srgbClr val="CC00FF"/>
                </a:solidFill>
              </a:rPr>
              <a:t> </a:t>
            </a:r>
            <a:r>
              <a:rPr lang="en-US" sz="4000" b="1" dirty="0" err="1" smtClean="0">
                <a:solidFill>
                  <a:srgbClr val="CC00FF"/>
                </a:solidFill>
              </a:rPr>
              <a:t>আলোচনাকর</a:t>
            </a:r>
            <a:r>
              <a:rPr lang="en-US" sz="4000" b="1" dirty="0" smtClean="0">
                <a:solidFill>
                  <a:srgbClr val="CC00FF"/>
                </a:solidFill>
              </a:rPr>
              <a:t>।</a:t>
            </a:r>
            <a:endParaRPr lang="en-US" sz="40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F0"/>
                </a:solidFill>
              </a:rPr>
              <a:t>সহায়ক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গ্রন্থাবলী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ড.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endParaRPr lang="en-US" sz="2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মাহফুজুর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endParaRPr lang="en-US" sz="2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দ্বাদশশ্রেণি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প্রফেসর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আতিকুর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5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7912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পাঠ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পরিচিতি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C00000"/>
                </a:solidFill>
              </a:rPr>
              <a:t>সমাজকর্ম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দ্বিতীয়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পত্র</a:t>
            </a:r>
            <a:r>
              <a:rPr lang="en-US" sz="6000" dirty="0" smtClean="0">
                <a:solidFill>
                  <a:srgbClr val="C00000"/>
                </a:solidFill>
              </a:rPr>
              <a:t/>
            </a:r>
            <a:br>
              <a:rPr lang="en-US" sz="6000" dirty="0" smtClean="0">
                <a:solidFill>
                  <a:srgbClr val="C00000"/>
                </a:solidFill>
              </a:rPr>
            </a:br>
            <a:r>
              <a:rPr lang="en-US" b="1" dirty="0" err="1" smtClean="0">
                <a:solidFill>
                  <a:srgbClr val="0070C0"/>
                </a:solidFill>
              </a:rPr>
              <a:t>একাদশ</a:t>
            </a:r>
            <a:r>
              <a:rPr lang="en-US" b="1" dirty="0" smtClean="0">
                <a:solidFill>
                  <a:srgbClr val="0070C0"/>
                </a:solidFill>
              </a:rPr>
              <a:t> - </a:t>
            </a:r>
            <a:r>
              <a:rPr lang="en-US" b="1" dirty="0" err="1" smtClean="0">
                <a:solidFill>
                  <a:srgbClr val="0070C0"/>
                </a:solidFill>
              </a:rPr>
              <a:t>দ্বাদশ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শ্রেণি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rgbClr val="C00000"/>
                </a:solidFill>
              </a:rPr>
              <a:t>তৃতীয়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অধ্যায়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সামাজিক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সমস্যা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সমাধানে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সমাজকর্ম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অনুশীলণ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867400" cy="944562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পূর্বজ্ঞান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যাচাই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95400"/>
            <a:ext cx="7086600" cy="2669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4038600"/>
            <a:ext cx="7010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wnload cycl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7391400" cy="2971800"/>
          </a:xfrm>
          <a:prstGeom prst="rect">
            <a:avLst/>
          </a:prstGeom>
          <a:noFill/>
        </p:spPr>
      </p:pic>
      <p:pic>
        <p:nvPicPr>
          <p:cNvPr id="1028" name="Picture 4" descr="Kolkata Weather, Kolkata Rain: Watch: Heavy Rains Lash West Bengal,  Waterlogging In Parts Of Kolk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57600"/>
            <a:ext cx="7315200" cy="290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33400"/>
            <a:ext cx="7467600" cy="2895600"/>
          </a:xfrm>
          <a:prstGeom prst="rect">
            <a:avLst/>
          </a:prstGeom>
        </p:spPr>
      </p:pic>
      <p:pic>
        <p:nvPicPr>
          <p:cNvPr id="3" name="Picture 6" descr="Dead oak tree forest in the New Forest National Park, Hampshire, England,  UK Stock Photo - Ala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0"/>
            <a:ext cx="7543800" cy="284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4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</a:rPr>
              <a:t>পাঠ</a:t>
            </a:r>
            <a:r>
              <a:rPr lang="en-US" sz="6600" b="1" dirty="0" smtClean="0">
                <a:solidFill>
                  <a:srgbClr val="0070C0"/>
                </a:solidFill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</a:rPr>
              <a:t>ঘোষণা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6600" dirty="0" smtClean="0">
                <a:solidFill>
                  <a:srgbClr val="C00000"/>
                </a:solidFill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</a:rPr>
              <a:t>জলবায়ু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পরিবর্তনের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ধারণা</a:t>
            </a:r>
            <a:r>
              <a:rPr lang="en-US" sz="4800" dirty="0" smtClean="0">
                <a:solidFill>
                  <a:srgbClr val="C00000"/>
                </a:solidFill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</a:rPr>
              <a:t>জলবায়ু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পরিবর্তনের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কারণ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0198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শিখন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ফল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bn-BD" sz="4000" b="1" dirty="0" smtClean="0">
                <a:solidFill>
                  <a:srgbClr val="002060"/>
                </a:solidFill>
              </a:rPr>
              <a:t>১। জলবায়ু পরিবর্তন </a:t>
            </a:r>
            <a:r>
              <a:rPr lang="en-US" sz="4000" b="1" dirty="0" err="1" smtClean="0">
                <a:solidFill>
                  <a:srgbClr val="002060"/>
                </a:solidFill>
              </a:rPr>
              <a:t>সম্পর্কে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</a:rPr>
              <a:t>বলতে</a:t>
            </a:r>
            <a:r>
              <a:rPr lang="bn-BD" sz="4000" b="1" dirty="0" smtClean="0">
                <a:solidFill>
                  <a:srgbClr val="002060"/>
                </a:solidFill>
              </a:rPr>
              <a:t> পারবে  ।</a:t>
            </a:r>
          </a:p>
          <a:p>
            <a:r>
              <a:rPr lang="bn-BD" sz="4000" b="1" dirty="0" smtClean="0">
                <a:solidFill>
                  <a:srgbClr val="002060"/>
                </a:solidFill>
              </a:rPr>
              <a:t>২। জলবায়ু পরিবর্তনের কার</a:t>
            </a:r>
            <a:r>
              <a:rPr lang="en-US" sz="4000" b="1" dirty="0" smtClean="0">
                <a:solidFill>
                  <a:srgbClr val="002060"/>
                </a:solidFill>
              </a:rPr>
              <a:t>ণ</a:t>
            </a:r>
            <a:r>
              <a:rPr lang="bn-BD" sz="4000" b="1" dirty="0" smtClean="0">
                <a:solidFill>
                  <a:srgbClr val="002060"/>
                </a:solidFill>
              </a:rPr>
              <a:t>সমুহ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</a:rPr>
              <a:t>বিশ্লেষণ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36429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0070C0"/>
                </a:solidFill>
              </a:rPr>
              <a:t>জলবায়ু পরিবর্তন </a:t>
            </a:r>
            <a:r>
              <a:rPr lang="en-US" b="1" dirty="0" err="1" smtClean="0">
                <a:solidFill>
                  <a:srgbClr val="0070C0"/>
                </a:solidFill>
              </a:rPr>
              <a:t>ধারণা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1" y="1524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সাধারনভাবে জলবায়ু পরিবর্তন বলতে  পৃ্থিবীর আবহাওয়ার স্তরগত পরিবর্তন বোঝায় । </a:t>
            </a:r>
          </a:p>
          <a:p>
            <a:endParaRPr lang="bn-BD" sz="3600" b="1" dirty="0" smtClean="0">
              <a:solidFill>
                <a:srgbClr val="7030A0"/>
              </a:solidFill>
            </a:endParaRPr>
          </a:p>
          <a:p>
            <a:r>
              <a:rPr lang="bn-BD" sz="3600" b="1" dirty="0" smtClean="0">
                <a:solidFill>
                  <a:srgbClr val="7030A0"/>
                </a:solidFill>
              </a:rPr>
              <a:t>মূলত  জলবায়ু  হলো কোনো এলাকার  কমপক্ষে ৩০-৪০ বছরের গড় আবহাওয়া,</a:t>
            </a:r>
          </a:p>
          <a:p>
            <a:r>
              <a:rPr lang="bn-BD" sz="3600" b="1" dirty="0" smtClean="0">
                <a:solidFill>
                  <a:srgbClr val="7030A0"/>
                </a:solidFill>
              </a:rPr>
              <a:t>আর জলবায়ু পরিবর্তন  বলতে ঐ সময়ে আবহাওয়ার বারবার পরিবর্ত ন  হওয়াকে বোঝায় ।</a:t>
            </a:r>
            <a:endParaRPr lang="bn-BD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7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406</Words>
  <Application>Microsoft Office PowerPoint</Application>
  <PresentationFormat>On-screen Show (4:3)</PresentationFormat>
  <Paragraphs>85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পাঠ পরিচিতি</vt:lpstr>
      <vt:lpstr>পূর্বজ্ঞান যাচাই</vt:lpstr>
      <vt:lpstr>Slide 5</vt:lpstr>
      <vt:lpstr>Slide 6</vt:lpstr>
      <vt:lpstr>পাঠ ঘোষণা</vt:lpstr>
      <vt:lpstr>শিখন ফল</vt:lpstr>
      <vt:lpstr>জলবায়ু পরিবর্তন ধারণা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এক নজরে  জলবায়ু পরিবর্তনের কারণ  </vt:lpstr>
      <vt:lpstr>Slide 21</vt:lpstr>
      <vt:lpstr>Slide 22</vt:lpstr>
      <vt:lpstr>একক কাজ</vt:lpstr>
      <vt:lpstr>দলীয় কাজ</vt:lpstr>
      <vt:lpstr>মুল্যায়ন</vt:lpstr>
      <vt:lpstr>বাড়ির কাজ</vt:lpstr>
      <vt:lpstr>সহায়ক গ্রন্থাবলী</vt:lpstr>
      <vt:lpstr>Slide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ismail - [2010]</dc:creator>
  <cp:lastModifiedBy>USER</cp:lastModifiedBy>
  <cp:revision>117</cp:revision>
  <dcterms:created xsi:type="dcterms:W3CDTF">2019-11-09T13:04:54Z</dcterms:created>
  <dcterms:modified xsi:type="dcterms:W3CDTF">2021-10-08T03:21:48Z</dcterms:modified>
</cp:coreProperties>
</file>