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8BA1-82A4-447C-9194-66FF19D63CE1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0B87-0591-4FD1-A865-4DE84061F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1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8BA1-82A4-447C-9194-66FF19D63CE1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0B87-0591-4FD1-A865-4DE84061F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68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8BA1-82A4-447C-9194-66FF19D63CE1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0B87-0591-4FD1-A865-4DE84061F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4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8BA1-82A4-447C-9194-66FF19D63CE1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0B87-0591-4FD1-A865-4DE84061F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6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8BA1-82A4-447C-9194-66FF19D63CE1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0B87-0591-4FD1-A865-4DE84061F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8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8BA1-82A4-447C-9194-66FF19D63CE1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0B87-0591-4FD1-A865-4DE84061F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0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8BA1-82A4-447C-9194-66FF19D63CE1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0B87-0591-4FD1-A865-4DE84061F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74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8BA1-82A4-447C-9194-66FF19D63CE1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0B87-0591-4FD1-A865-4DE84061F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3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8BA1-82A4-447C-9194-66FF19D63CE1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0B87-0591-4FD1-A865-4DE84061F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32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8BA1-82A4-447C-9194-66FF19D63CE1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0B87-0591-4FD1-A865-4DE84061F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841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8BA1-82A4-447C-9194-66FF19D63CE1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0B87-0591-4FD1-A865-4DE84061F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30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58BA1-82A4-447C-9194-66FF19D63CE1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A0B87-0591-4FD1-A865-4DE84061F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1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00644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4379" y="130628"/>
            <a:ext cx="11827824" cy="672737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5008" y="249382"/>
            <a:ext cx="11566566" cy="6460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06231" y="898089"/>
            <a:ext cx="58307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মাল্টিমিডিয়া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ক্লাসে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2937" y="5349921"/>
            <a:ext cx="2674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স্বাগতম</a:t>
            </a:r>
            <a:endParaRPr lang="en-US" sz="4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728" y="2018805"/>
            <a:ext cx="4916384" cy="308316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309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35626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4379" y="106878"/>
            <a:ext cx="11899076" cy="651955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4384" y="249382"/>
            <a:ext cx="11554691" cy="6258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84416" y="1626918"/>
            <a:ext cx="3265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অংক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বাচক</a:t>
            </a:r>
            <a:r>
              <a:rPr lang="en-US" sz="2400" dirty="0" smtClean="0"/>
              <a:t> </a:t>
            </a:r>
            <a:r>
              <a:rPr lang="en-US" sz="2400" dirty="0" err="1" smtClean="0"/>
              <a:t>শব্দ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163783" y="2612571"/>
            <a:ext cx="3467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১, ২, ৩, ৪, ৫, ৬, ৭, ৮, ৯।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944592" y="1626918"/>
            <a:ext cx="3194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ক্রমবাচক</a:t>
            </a:r>
            <a:r>
              <a:rPr lang="en-US" sz="2400" dirty="0" smtClean="0"/>
              <a:t> </a:t>
            </a:r>
            <a:r>
              <a:rPr lang="en-US" sz="2400" dirty="0" err="1" smtClean="0"/>
              <a:t>শব্দ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697683" y="2677148"/>
            <a:ext cx="5201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প্রথম</a:t>
            </a:r>
            <a:r>
              <a:rPr lang="en-US" sz="2000" dirty="0" smtClean="0"/>
              <a:t>,  </a:t>
            </a:r>
            <a:r>
              <a:rPr lang="en-US" sz="2000" dirty="0" err="1" smtClean="0"/>
              <a:t>দ্বিতীয়</a:t>
            </a:r>
            <a:r>
              <a:rPr lang="en-US" sz="2000" dirty="0" smtClean="0"/>
              <a:t>,  </a:t>
            </a:r>
            <a:r>
              <a:rPr lang="en-US" sz="2000" dirty="0" err="1" smtClean="0"/>
              <a:t>তৃতীয়</a:t>
            </a:r>
            <a:r>
              <a:rPr lang="en-US" sz="2000" dirty="0" smtClean="0"/>
              <a:t>,  </a:t>
            </a:r>
            <a:r>
              <a:rPr lang="en-US" sz="2000" dirty="0" err="1" smtClean="0"/>
              <a:t>চতুর্থ</a:t>
            </a:r>
            <a:r>
              <a:rPr lang="en-US" sz="2000" dirty="0" smtClean="0"/>
              <a:t>,  </a:t>
            </a:r>
            <a:r>
              <a:rPr lang="en-US" sz="2000" dirty="0" err="1" smtClean="0"/>
              <a:t>পঞ্চম</a:t>
            </a:r>
            <a:r>
              <a:rPr lang="en-US" sz="2000" dirty="0" smtClean="0"/>
              <a:t>,  </a:t>
            </a:r>
            <a:r>
              <a:rPr lang="en-US" sz="2000" dirty="0" err="1" smtClean="0"/>
              <a:t>ষষ্ঠ</a:t>
            </a:r>
            <a:r>
              <a:rPr lang="en-US" sz="1600" dirty="0" smtClean="0"/>
              <a:t>,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163783" y="4334494"/>
            <a:ext cx="3918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পরিমাণ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বাচক</a:t>
            </a:r>
            <a:r>
              <a:rPr lang="en-US" sz="2400" dirty="0" smtClean="0"/>
              <a:t>/ </a:t>
            </a:r>
            <a:r>
              <a:rPr lang="en-US" sz="2400" dirty="0" err="1" smtClean="0"/>
              <a:t>গননা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বাচক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104406" y="5165764"/>
            <a:ext cx="4275116" cy="712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এক</a:t>
            </a:r>
            <a:r>
              <a:rPr lang="en-US" sz="2000" dirty="0" smtClean="0"/>
              <a:t> </a:t>
            </a:r>
            <a:r>
              <a:rPr lang="en-US" sz="2000" dirty="0" err="1" smtClean="0"/>
              <a:t>মণ</a:t>
            </a:r>
            <a:r>
              <a:rPr lang="en-US" sz="2000" dirty="0" smtClean="0"/>
              <a:t>, </a:t>
            </a:r>
            <a:r>
              <a:rPr lang="en-US" sz="2000" dirty="0" err="1" smtClean="0"/>
              <a:t>তিন</a:t>
            </a:r>
            <a:r>
              <a:rPr lang="en-US" sz="2000" dirty="0" smtClean="0"/>
              <a:t> </a:t>
            </a:r>
            <a:r>
              <a:rPr lang="en-US" sz="2000" dirty="0" err="1" smtClean="0"/>
              <a:t>সের</a:t>
            </a:r>
            <a:r>
              <a:rPr lang="en-US" sz="2000" dirty="0" smtClean="0"/>
              <a:t>, </a:t>
            </a:r>
            <a:r>
              <a:rPr lang="en-US" sz="2000" dirty="0" err="1" smtClean="0"/>
              <a:t>পাঁচ</a:t>
            </a:r>
            <a:r>
              <a:rPr lang="en-US" sz="2000" dirty="0" smtClean="0"/>
              <a:t> </a:t>
            </a:r>
            <a:r>
              <a:rPr lang="en-US" sz="2000" dirty="0" err="1" smtClean="0"/>
              <a:t>ছটাক</a:t>
            </a:r>
            <a:r>
              <a:rPr lang="en-US" sz="2000" dirty="0" smtClean="0"/>
              <a:t>, </a:t>
            </a:r>
            <a:r>
              <a:rPr lang="en-US" sz="2000" dirty="0" err="1" smtClean="0"/>
              <a:t>দশ</a:t>
            </a:r>
            <a:r>
              <a:rPr lang="en-US" sz="2000" dirty="0" smtClean="0"/>
              <a:t> </a:t>
            </a:r>
            <a:r>
              <a:rPr lang="en-US" sz="2000" dirty="0" err="1" smtClean="0"/>
              <a:t>কেজি</a:t>
            </a:r>
            <a:r>
              <a:rPr lang="en-US" sz="2000" dirty="0" smtClean="0"/>
              <a:t>, </a:t>
            </a:r>
            <a:r>
              <a:rPr lang="en-US" sz="2000" dirty="0" err="1" smtClean="0"/>
              <a:t>নয়</a:t>
            </a:r>
            <a:r>
              <a:rPr lang="en-US" sz="2000" dirty="0" smtClean="0"/>
              <a:t> </a:t>
            </a:r>
            <a:r>
              <a:rPr lang="en-US" sz="2000" dirty="0" err="1" smtClean="0"/>
              <a:t>গ্রাম</a:t>
            </a:r>
            <a:r>
              <a:rPr lang="en-US" sz="2000" dirty="0" smtClean="0"/>
              <a:t>, </a:t>
            </a:r>
            <a:r>
              <a:rPr lang="en-US" sz="2000" dirty="0" err="1" smtClean="0"/>
              <a:t>ত্রিশ</a:t>
            </a:r>
            <a:r>
              <a:rPr lang="en-US" sz="2000" dirty="0" smtClean="0"/>
              <a:t> </a:t>
            </a:r>
            <a:r>
              <a:rPr lang="en-US" sz="2000" dirty="0" err="1" smtClean="0"/>
              <a:t>লিটার</a:t>
            </a:r>
            <a:r>
              <a:rPr lang="en-US" sz="2000" dirty="0" smtClean="0"/>
              <a:t> ।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7635833" y="4476995"/>
            <a:ext cx="2303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তারিখ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বাচক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52060" y="5355769"/>
            <a:ext cx="4714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পহেলা</a:t>
            </a:r>
            <a:r>
              <a:rPr lang="en-US" sz="2000" dirty="0" smtClean="0"/>
              <a:t> , ২ </a:t>
            </a:r>
            <a:r>
              <a:rPr lang="en-US" sz="2000" dirty="0" err="1" smtClean="0"/>
              <a:t>রা</a:t>
            </a:r>
            <a:r>
              <a:rPr lang="en-US" sz="2000" dirty="0" smtClean="0"/>
              <a:t>, </a:t>
            </a:r>
            <a:r>
              <a:rPr lang="en-US" sz="2000" dirty="0" err="1" smtClean="0"/>
              <a:t>একুশে</a:t>
            </a:r>
            <a:r>
              <a:rPr lang="en-US" sz="2000" dirty="0" smtClean="0"/>
              <a:t>, </a:t>
            </a:r>
            <a:r>
              <a:rPr lang="en-US" sz="2000" dirty="0" err="1" smtClean="0"/>
              <a:t>আঠারই</a:t>
            </a:r>
            <a:r>
              <a:rPr lang="en-US" sz="2000" dirty="0" smtClean="0"/>
              <a:t>, ২৬ </a:t>
            </a:r>
            <a:r>
              <a:rPr lang="en-US" sz="2000" dirty="0" err="1" smtClean="0"/>
              <a:t>শে</a:t>
            </a:r>
            <a:r>
              <a:rPr lang="en-US" sz="2000" dirty="0" smtClean="0"/>
              <a:t> ।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028209" y="510639"/>
            <a:ext cx="6780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এসো</a:t>
            </a:r>
            <a:r>
              <a:rPr lang="en-US" sz="2800" dirty="0" smtClean="0"/>
              <a:t> </a:t>
            </a:r>
            <a:r>
              <a:rPr lang="en-US" sz="2800" dirty="0" err="1" smtClean="0"/>
              <a:t>আমরা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উদাহরণ</a:t>
            </a:r>
            <a:r>
              <a:rPr lang="en-US" sz="2800" dirty="0" smtClean="0"/>
              <a:t> </a:t>
            </a:r>
            <a:r>
              <a:rPr lang="en-US" sz="2800" dirty="0" err="1" smtClean="0"/>
              <a:t>গুলো</a:t>
            </a:r>
            <a:r>
              <a:rPr lang="en-US" sz="2800" dirty="0" smtClean="0"/>
              <a:t> </a:t>
            </a:r>
            <a:r>
              <a:rPr lang="en-US" sz="2800" dirty="0" err="1" smtClean="0"/>
              <a:t>দেখি</a:t>
            </a:r>
            <a:r>
              <a:rPr lang="en-US" sz="2800" dirty="0" smtClean="0"/>
              <a:t> --------</a:t>
            </a:r>
            <a:endParaRPr lang="en-US" sz="2800" dirty="0"/>
          </a:p>
        </p:txBody>
      </p:sp>
      <p:sp>
        <p:nvSpPr>
          <p:cNvPr id="14" name="Down Arrow 13"/>
          <p:cNvSpPr/>
          <p:nvPr/>
        </p:nvSpPr>
        <p:spPr>
          <a:xfrm>
            <a:off x="2220685" y="2088583"/>
            <a:ext cx="546265" cy="4052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8668987" y="2088583"/>
            <a:ext cx="540325" cy="4052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2458191" y="4739730"/>
            <a:ext cx="570017" cy="3896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8235537" y="4921584"/>
            <a:ext cx="439387" cy="3525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66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 animBg="1"/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0629" y="178130"/>
            <a:ext cx="11899075" cy="650767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1257" y="356260"/>
            <a:ext cx="11554691" cy="61751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655127" y="1045029"/>
            <a:ext cx="2671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জোড়ায়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কাজ</a:t>
            </a:r>
            <a:endParaRPr lang="en-US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597" y="2152941"/>
            <a:ext cx="3515096" cy="21431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TextBox 9"/>
          <p:cNvSpPr txBox="1"/>
          <p:nvPr/>
        </p:nvSpPr>
        <p:spPr>
          <a:xfrm>
            <a:off x="2398817" y="4880758"/>
            <a:ext cx="7053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সংখ্যাবাচক</a:t>
            </a:r>
            <a:r>
              <a:rPr lang="en-US" sz="2400" dirty="0" smtClean="0"/>
              <a:t> </a:t>
            </a:r>
            <a:r>
              <a:rPr lang="en-US" sz="2400" dirty="0" err="1" smtClean="0"/>
              <a:t>শব্দের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প্রকারভেদ</a:t>
            </a:r>
            <a:r>
              <a:rPr lang="en-US" sz="2400" dirty="0" smtClean="0"/>
              <a:t> </a:t>
            </a:r>
            <a:r>
              <a:rPr lang="en-US" sz="2400" dirty="0" err="1" smtClean="0"/>
              <a:t>উদাহরণ</a:t>
            </a:r>
            <a:r>
              <a:rPr lang="en-US" sz="2400" dirty="0" smtClean="0"/>
              <a:t> </a:t>
            </a:r>
            <a:r>
              <a:rPr lang="en-US" sz="2400" dirty="0" err="1" smtClean="0"/>
              <a:t>সহ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ব্যাখা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</a:t>
            </a:r>
            <a:r>
              <a:rPr lang="en-US" sz="2400" dirty="0" smtClean="0"/>
              <a:t> ।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81442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2504" y="178130"/>
            <a:ext cx="11910951" cy="651955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6883" y="242293"/>
            <a:ext cx="11566566" cy="6234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636" y="1666504"/>
            <a:ext cx="2305050" cy="1981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9386" y="1294781"/>
            <a:ext cx="2143125" cy="21431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723" y="4005552"/>
            <a:ext cx="2752725" cy="16573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3994686" y="712519"/>
            <a:ext cx="6890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ছবিগুলো</a:t>
            </a:r>
            <a:r>
              <a:rPr lang="en-US" sz="2800" dirty="0" smtClean="0"/>
              <a:t> </a:t>
            </a:r>
            <a:r>
              <a:rPr lang="en-US" sz="2800" dirty="0" err="1" smtClean="0"/>
              <a:t>দেখে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কী</a:t>
            </a:r>
            <a:r>
              <a:rPr lang="en-US" sz="2800" dirty="0" smtClean="0"/>
              <a:t> </a:t>
            </a:r>
            <a:r>
              <a:rPr lang="en-US" sz="2800" dirty="0" err="1" smtClean="0"/>
              <a:t>বোঝা</a:t>
            </a:r>
            <a:r>
              <a:rPr lang="en-US" sz="2800" dirty="0" smtClean="0"/>
              <a:t> </a:t>
            </a:r>
            <a:r>
              <a:rPr lang="en-US" sz="2800" dirty="0" err="1" smtClean="0"/>
              <a:t>যায়</a:t>
            </a:r>
            <a:r>
              <a:rPr lang="en-US" sz="2800" dirty="0" smtClean="0"/>
              <a:t>-</a:t>
            </a:r>
            <a:r>
              <a:rPr lang="en-US" dirty="0" smtClean="0"/>
              <a:t>---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5897" y="3878414"/>
            <a:ext cx="2305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মুদ্রা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0" y="3753132"/>
            <a:ext cx="1596788" cy="399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তেল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514807" y="5883463"/>
            <a:ext cx="15985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লবণ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16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0629" y="154379"/>
            <a:ext cx="11899075" cy="655517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5008" y="320634"/>
            <a:ext cx="11554691" cy="62107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45132" y="724395"/>
            <a:ext cx="3621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এই</a:t>
            </a:r>
            <a:r>
              <a:rPr lang="en-US" sz="2400" dirty="0" smtClean="0"/>
              <a:t> </a:t>
            </a:r>
            <a:r>
              <a:rPr lang="en-US" sz="2400" dirty="0" err="1" smtClean="0"/>
              <a:t>ছবি</a:t>
            </a:r>
            <a:r>
              <a:rPr lang="en-US" sz="2400" dirty="0" smtClean="0"/>
              <a:t> </a:t>
            </a:r>
            <a:r>
              <a:rPr lang="en-US" sz="2400" dirty="0" err="1" smtClean="0"/>
              <a:t>গুলো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দেখ</a:t>
            </a:r>
            <a:r>
              <a:rPr lang="en-US" sz="2400" dirty="0" smtClean="0"/>
              <a:t> ----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916" y="1690750"/>
            <a:ext cx="2612695" cy="1600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106" y="1690750"/>
            <a:ext cx="2419350" cy="18954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9611" y="4082514"/>
            <a:ext cx="3199595" cy="1926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350826" y="4904509"/>
            <a:ext cx="4251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ছবি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দেখে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কি</a:t>
            </a:r>
            <a:r>
              <a:rPr lang="en-US" sz="2400" dirty="0" smtClean="0"/>
              <a:t> </a:t>
            </a:r>
            <a:r>
              <a:rPr lang="en-US" sz="2400" dirty="0" err="1" smtClean="0"/>
              <a:t>বুঝা</a:t>
            </a:r>
            <a:r>
              <a:rPr lang="en-US" sz="2400" dirty="0" smtClean="0"/>
              <a:t> </a:t>
            </a:r>
            <a:r>
              <a:rPr lang="en-US" sz="2400" dirty="0" err="1" smtClean="0"/>
              <a:t>যাচ্ছে</a:t>
            </a:r>
            <a:r>
              <a:rPr lang="en-US" sz="2400" dirty="0"/>
              <a:t> 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3848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22711" y="151410"/>
            <a:ext cx="11946577" cy="655517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1257" y="285008"/>
            <a:ext cx="11649694" cy="6258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417621" y="843148"/>
            <a:ext cx="311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দলীয়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কাজ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823" y="1812483"/>
            <a:ext cx="3655003" cy="17567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 flipH="1">
            <a:off x="985649" y="3871355"/>
            <a:ext cx="10367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নিচের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শব্দ</a:t>
            </a:r>
            <a:r>
              <a:rPr lang="en-US" sz="2000" dirty="0" smtClean="0"/>
              <a:t> </a:t>
            </a:r>
            <a:r>
              <a:rPr lang="en-US" sz="2000" dirty="0" err="1" smtClean="0"/>
              <a:t>গুলো</a:t>
            </a:r>
            <a:r>
              <a:rPr lang="en-US" sz="2000" dirty="0" smtClean="0"/>
              <a:t> </a:t>
            </a:r>
            <a:r>
              <a:rPr lang="en-US" sz="2000" dirty="0" err="1" smtClean="0"/>
              <a:t>থেকে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অংকবাচক</a:t>
            </a:r>
            <a:r>
              <a:rPr lang="en-US" sz="2000" dirty="0" smtClean="0"/>
              <a:t>, </a:t>
            </a:r>
            <a:r>
              <a:rPr lang="en-US" sz="2000" dirty="0" err="1" smtClean="0"/>
              <a:t>তারিখবাচক,পরিমাণবাচক</a:t>
            </a:r>
            <a:r>
              <a:rPr lang="en-US" sz="2000" dirty="0" smtClean="0"/>
              <a:t> ও </a:t>
            </a:r>
            <a:r>
              <a:rPr lang="en-US" sz="2000" dirty="0" err="1" smtClean="0"/>
              <a:t>ক্রমবাচক</a:t>
            </a:r>
            <a:r>
              <a:rPr lang="en-US" sz="2000" dirty="0" smtClean="0"/>
              <a:t> </a:t>
            </a:r>
            <a:r>
              <a:rPr lang="en-US" sz="2000" dirty="0" err="1" smtClean="0"/>
              <a:t>শব্দ</a:t>
            </a:r>
            <a:r>
              <a:rPr lang="en-US" sz="2000" dirty="0" smtClean="0"/>
              <a:t> </a:t>
            </a:r>
            <a:r>
              <a:rPr lang="en-US" sz="2000" dirty="0" err="1" smtClean="0"/>
              <a:t>নির্নয়</a:t>
            </a:r>
            <a:r>
              <a:rPr lang="en-US" sz="2000" dirty="0" smtClean="0"/>
              <a:t> </a:t>
            </a:r>
            <a:r>
              <a:rPr lang="en-US" sz="2000" dirty="0" err="1" smtClean="0"/>
              <a:t>কর</a:t>
            </a:r>
            <a:r>
              <a:rPr lang="en-US" sz="2000" dirty="0" smtClean="0"/>
              <a:t>----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104405" y="4963886"/>
            <a:ext cx="102127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পয়লা</a:t>
            </a:r>
            <a:r>
              <a:rPr lang="en-US" sz="2400" dirty="0" smtClean="0"/>
              <a:t>, </a:t>
            </a:r>
            <a:r>
              <a:rPr lang="en-US" sz="2400" dirty="0" err="1" smtClean="0"/>
              <a:t>বিশ</a:t>
            </a:r>
            <a:r>
              <a:rPr lang="en-US" sz="2400" dirty="0" smtClean="0"/>
              <a:t>, ৫০, </a:t>
            </a:r>
            <a:r>
              <a:rPr lang="en-US" sz="2400" dirty="0" err="1" smtClean="0"/>
              <a:t>চৌদ্দ</a:t>
            </a:r>
            <a:r>
              <a:rPr lang="en-US" sz="2400" dirty="0" smtClean="0"/>
              <a:t>, ৩রা, ৫ই, </a:t>
            </a:r>
            <a:r>
              <a:rPr lang="en-US" sz="2400" dirty="0" err="1" smtClean="0"/>
              <a:t>একবিংশ</a:t>
            </a:r>
            <a:r>
              <a:rPr lang="en-US" sz="2400" dirty="0" smtClean="0"/>
              <a:t>, ৯৯, </a:t>
            </a:r>
            <a:r>
              <a:rPr lang="en-US" sz="2400" dirty="0" err="1" smtClean="0"/>
              <a:t>নবম</a:t>
            </a:r>
            <a:r>
              <a:rPr lang="en-US" sz="2400" dirty="0" smtClean="0"/>
              <a:t>, </a:t>
            </a:r>
            <a:r>
              <a:rPr lang="en-US" sz="2400" dirty="0" err="1" smtClean="0"/>
              <a:t>আট</a:t>
            </a:r>
            <a:r>
              <a:rPr lang="en-US" sz="2400" dirty="0" smtClean="0"/>
              <a:t> </a:t>
            </a:r>
            <a:r>
              <a:rPr lang="en-US" sz="2400" dirty="0" err="1" smtClean="0"/>
              <a:t>কেজি</a:t>
            </a:r>
            <a:r>
              <a:rPr lang="en-US" sz="2400" dirty="0" smtClean="0"/>
              <a:t>, </a:t>
            </a:r>
            <a:r>
              <a:rPr lang="en-US" sz="2400" dirty="0" err="1" smtClean="0"/>
              <a:t>ত্রয়োদশ</a:t>
            </a:r>
            <a:r>
              <a:rPr lang="en-US" sz="2400" dirty="0" smtClean="0"/>
              <a:t>, ১লা, </a:t>
            </a:r>
            <a:r>
              <a:rPr lang="en-US" sz="2400" dirty="0" err="1" smtClean="0"/>
              <a:t>একুশে</a:t>
            </a:r>
            <a:r>
              <a:rPr lang="en-US" sz="2400" dirty="0" smtClean="0"/>
              <a:t>, </a:t>
            </a:r>
            <a:r>
              <a:rPr lang="en-US" sz="2400" dirty="0" err="1" smtClean="0"/>
              <a:t>নয়</a:t>
            </a:r>
            <a:r>
              <a:rPr lang="en-US" sz="2400" dirty="0" smtClean="0"/>
              <a:t> </a:t>
            </a:r>
            <a:r>
              <a:rPr lang="en-US" sz="2400" dirty="0" err="1" smtClean="0"/>
              <a:t>মণ,পাঁচশো</a:t>
            </a:r>
            <a:r>
              <a:rPr lang="en-US" sz="2400" dirty="0" smtClean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9186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2504" y="142504"/>
            <a:ext cx="11875325" cy="65433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0945" y="290945"/>
            <a:ext cx="11578442" cy="62464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63885" y="629393"/>
            <a:ext cx="2968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মুল্যায়ন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375065" y="1769423"/>
            <a:ext cx="45838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১। </a:t>
            </a:r>
            <a:r>
              <a:rPr lang="en-US" sz="2000" dirty="0" err="1" smtClean="0"/>
              <a:t>নিচের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কোনটি</a:t>
            </a:r>
            <a:r>
              <a:rPr lang="en-US" sz="2000" dirty="0" smtClean="0"/>
              <a:t> </a:t>
            </a:r>
            <a:r>
              <a:rPr lang="en-US" sz="2000" dirty="0" err="1" smtClean="0"/>
              <a:t>অংকবাচক</a:t>
            </a:r>
            <a:r>
              <a:rPr lang="en-US" sz="2000" dirty="0" smtClean="0"/>
              <a:t> </a:t>
            </a:r>
            <a:r>
              <a:rPr lang="en-US" sz="2000" dirty="0" err="1" smtClean="0"/>
              <a:t>শব্দ</a:t>
            </a:r>
            <a:r>
              <a:rPr lang="en-US" sz="2000" dirty="0" smtClean="0"/>
              <a:t> ?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766951" y="2481943"/>
            <a:ext cx="40969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(ক)</a:t>
            </a:r>
            <a:r>
              <a:rPr lang="en-US" sz="2000" dirty="0" err="1" smtClean="0"/>
              <a:t>ষষ্ঠ</a:t>
            </a:r>
            <a:r>
              <a:rPr lang="en-US" sz="2000" dirty="0" smtClean="0"/>
              <a:t>                   (খ) </a:t>
            </a:r>
            <a:r>
              <a:rPr lang="en-US" sz="2000" dirty="0" err="1" smtClean="0"/>
              <a:t>নয়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(গ) ৯                      (ঘ) </a:t>
            </a:r>
            <a:r>
              <a:rPr lang="en-US" sz="2000" dirty="0" err="1" smtClean="0"/>
              <a:t>আটই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375065" y="3954483"/>
            <a:ext cx="3720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২। </a:t>
            </a:r>
            <a:r>
              <a:rPr lang="en-US" sz="2000" dirty="0" err="1" smtClean="0"/>
              <a:t>তারিখ</a:t>
            </a:r>
            <a:r>
              <a:rPr lang="en-US" sz="2000" dirty="0" smtClean="0"/>
              <a:t> </a:t>
            </a:r>
            <a:r>
              <a:rPr lang="en-US" sz="2000" dirty="0" err="1" smtClean="0"/>
              <a:t>বাচক</a:t>
            </a:r>
            <a:r>
              <a:rPr lang="en-US" sz="2000" dirty="0" smtClean="0"/>
              <a:t>  </a:t>
            </a:r>
            <a:r>
              <a:rPr lang="en-US" sz="2000" dirty="0" err="1" smtClean="0"/>
              <a:t>শব্দ</a:t>
            </a:r>
            <a:r>
              <a:rPr lang="en-US" sz="2000" dirty="0" smtClean="0"/>
              <a:t>  </a:t>
            </a:r>
            <a:r>
              <a:rPr lang="en-US" sz="2000" dirty="0" err="1" smtClean="0"/>
              <a:t>কোনটি</a:t>
            </a:r>
            <a:r>
              <a:rPr lang="en-US" sz="2000" dirty="0" smtClean="0"/>
              <a:t> ?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648197" y="4572000"/>
            <a:ext cx="40376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(ক) </a:t>
            </a:r>
            <a:r>
              <a:rPr lang="en-US" sz="2000" dirty="0" err="1" smtClean="0"/>
              <a:t>তিন</a:t>
            </a:r>
            <a:r>
              <a:rPr lang="en-US" sz="2000" dirty="0" smtClean="0"/>
              <a:t>                     (খ) </a:t>
            </a:r>
            <a:r>
              <a:rPr lang="en-US" sz="2000" dirty="0" err="1" smtClean="0"/>
              <a:t>চৌঠা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(গ) ৮                          (ঘ) </a:t>
            </a:r>
            <a:r>
              <a:rPr lang="en-US" sz="2000" dirty="0" err="1" smtClean="0"/>
              <a:t>পঞ্চম</a:t>
            </a:r>
            <a:endParaRPr lang="en-US" sz="2000" dirty="0"/>
          </a:p>
        </p:txBody>
      </p:sp>
      <p:sp>
        <p:nvSpPr>
          <p:cNvPr id="10" name="Flowchart: Connector 9"/>
          <p:cNvSpPr/>
          <p:nvPr/>
        </p:nvSpPr>
        <p:spPr>
          <a:xfrm>
            <a:off x="2921332" y="3179832"/>
            <a:ext cx="213754" cy="22838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4880758" y="4660403"/>
            <a:ext cx="207816" cy="24410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069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07769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8753" y="154379"/>
            <a:ext cx="11910951" cy="67036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5008" y="332509"/>
            <a:ext cx="11554691" cy="6365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78878" y="1009403"/>
            <a:ext cx="31113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বাড়ির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কাজ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291" y="2002805"/>
            <a:ext cx="3110160" cy="21431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1769423" y="4809506"/>
            <a:ext cx="8324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69423" y="4862119"/>
            <a:ext cx="94408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দৈনন্দিন জীবনে ব্যবহৃত গণনা ও পরিমাপ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করা যায় এ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মন কতগুলো জিনিসের নাম লিখে আনবে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71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6255" y="154379"/>
            <a:ext cx="11875324" cy="65314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4384" y="332509"/>
            <a:ext cx="11530941" cy="6187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969" y="883227"/>
            <a:ext cx="4868636" cy="25368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3111335" y="3850574"/>
            <a:ext cx="77070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সবাইকে</a:t>
            </a:r>
            <a:r>
              <a:rPr lang="en-US" sz="4000" dirty="0" smtClean="0"/>
              <a:t>     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                </a:t>
            </a:r>
            <a:r>
              <a:rPr lang="en-US" sz="4800" dirty="0" err="1" smtClean="0"/>
              <a:t>ধন্যবাদ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386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0629" y="154379"/>
            <a:ext cx="11899075" cy="656705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6883" y="258814"/>
            <a:ext cx="11554691" cy="62939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02629" y="1080655"/>
            <a:ext cx="2873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পরিচিতি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41268" y="3779322"/>
            <a:ext cx="415636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সন্তোষ</a:t>
            </a:r>
            <a:r>
              <a:rPr lang="en-US" sz="2400" dirty="0" smtClean="0"/>
              <a:t> </a:t>
            </a:r>
            <a:r>
              <a:rPr lang="en-US" sz="2400" dirty="0" err="1" smtClean="0"/>
              <a:t>কুমার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বর্মা</a:t>
            </a:r>
            <a:r>
              <a:rPr lang="en-US" sz="2000" dirty="0" smtClean="0"/>
              <a:t>, </a:t>
            </a:r>
          </a:p>
          <a:p>
            <a:r>
              <a:rPr lang="en-US" sz="2000" dirty="0" err="1" smtClean="0"/>
              <a:t>সহকারী</a:t>
            </a:r>
            <a:r>
              <a:rPr lang="en-US" sz="2000" dirty="0" smtClean="0"/>
              <a:t> </a:t>
            </a:r>
            <a:r>
              <a:rPr lang="en-US" sz="2000" dirty="0" err="1" smtClean="0"/>
              <a:t>শিক্ষক</a:t>
            </a:r>
            <a:r>
              <a:rPr lang="en-US" sz="2000" dirty="0" smtClean="0"/>
              <a:t>, </a:t>
            </a:r>
          </a:p>
          <a:p>
            <a:r>
              <a:rPr lang="en-US" sz="2000" dirty="0" err="1" smtClean="0"/>
              <a:t>ভান্ডারদহ</a:t>
            </a:r>
            <a:r>
              <a:rPr lang="en-US" sz="2000" dirty="0" smtClean="0"/>
              <a:t> </a:t>
            </a:r>
            <a:r>
              <a:rPr lang="en-US" sz="2000" dirty="0" err="1" smtClean="0"/>
              <a:t>জনতা</a:t>
            </a:r>
            <a:r>
              <a:rPr lang="en-US" sz="2000" dirty="0" smtClean="0"/>
              <a:t> </a:t>
            </a:r>
            <a:r>
              <a:rPr lang="en-US" sz="2000" dirty="0" err="1" smtClean="0"/>
              <a:t>উচ্চ</a:t>
            </a:r>
            <a:r>
              <a:rPr lang="en-US" sz="2000" dirty="0" smtClean="0"/>
              <a:t> </a:t>
            </a:r>
            <a:r>
              <a:rPr lang="en-US" sz="2000" dirty="0" err="1" smtClean="0"/>
              <a:t>বিদ্যালয়</a:t>
            </a:r>
            <a:r>
              <a:rPr lang="en-US" sz="2000" dirty="0" smtClean="0"/>
              <a:t>, </a:t>
            </a:r>
          </a:p>
          <a:p>
            <a:r>
              <a:rPr lang="en-US" sz="2000" dirty="0" err="1" smtClean="0"/>
              <a:t>পাটগ্রাম</a:t>
            </a:r>
            <a:r>
              <a:rPr lang="en-US" sz="2000" dirty="0" smtClean="0"/>
              <a:t>, </a:t>
            </a:r>
            <a:r>
              <a:rPr lang="en-US" sz="2000" dirty="0" err="1" smtClean="0"/>
              <a:t>লালমনিরহাট</a:t>
            </a:r>
            <a:r>
              <a:rPr lang="en-US" sz="2000" dirty="0" smtClean="0"/>
              <a:t>। </a:t>
            </a:r>
          </a:p>
          <a:p>
            <a:r>
              <a:rPr lang="en-US" sz="2000" dirty="0" err="1" smtClean="0"/>
              <a:t>মোবাইল</a:t>
            </a:r>
            <a:r>
              <a:rPr lang="en-US" sz="2000" dirty="0" smtClean="0"/>
              <a:t>- </a:t>
            </a:r>
            <a:r>
              <a:rPr lang="en-US" dirty="0" smtClean="0"/>
              <a:t>০১৭৬৮৯২৬৬৫৮  </a:t>
            </a:r>
            <a:r>
              <a:rPr lang="en-US" sz="2000" dirty="0" smtClean="0"/>
              <a:t>santoshbarman4329@gmail.com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742712" y="3760227"/>
            <a:ext cx="38951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বাংলা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ভাষার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ব্যকরণ</a:t>
            </a:r>
            <a:r>
              <a:rPr lang="en-US" sz="2400" dirty="0" smtClean="0"/>
              <a:t>,</a:t>
            </a:r>
          </a:p>
          <a:p>
            <a:r>
              <a:rPr lang="en-US" sz="2400" dirty="0" smtClean="0"/>
              <a:t> </a:t>
            </a:r>
            <a:r>
              <a:rPr lang="en-US" sz="2000" dirty="0" err="1" smtClean="0"/>
              <a:t>শ্রেণী</a:t>
            </a:r>
            <a:r>
              <a:rPr lang="en-US" sz="2000" dirty="0" smtClean="0"/>
              <a:t>- ৯ম/১০ম , </a:t>
            </a:r>
          </a:p>
          <a:p>
            <a:r>
              <a:rPr lang="en-US" sz="2000" dirty="0" err="1" smtClean="0"/>
              <a:t>সময়</a:t>
            </a:r>
            <a:r>
              <a:rPr lang="en-US" sz="2000" dirty="0" smtClean="0"/>
              <a:t>- ৫০ </a:t>
            </a:r>
            <a:r>
              <a:rPr lang="en-US" sz="2000" dirty="0" err="1" smtClean="0"/>
              <a:t>মিনিট</a:t>
            </a:r>
            <a:r>
              <a:rPr lang="en-US" sz="2000" dirty="0" smtClean="0"/>
              <a:t>। </a:t>
            </a:r>
          </a:p>
          <a:p>
            <a:r>
              <a:rPr lang="en-US" sz="2000" dirty="0" err="1" smtClean="0"/>
              <a:t>তারিখ</a:t>
            </a:r>
            <a:r>
              <a:rPr lang="en-US" sz="2000" dirty="0" smtClean="0"/>
              <a:t>- ২৯/০৪/২০২১ </a:t>
            </a:r>
            <a:r>
              <a:rPr lang="en-US" sz="2000" dirty="0" err="1" smtClean="0"/>
              <a:t>ইং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726" y="908462"/>
            <a:ext cx="2359231" cy="252944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2571" y="958752"/>
            <a:ext cx="2265954" cy="244702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37761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2504" y="154379"/>
            <a:ext cx="11899075" cy="65314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6883" y="308758"/>
            <a:ext cx="11542816" cy="6222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040" y="1882983"/>
            <a:ext cx="3201552" cy="239213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8929" y="1882982"/>
            <a:ext cx="3115727" cy="239213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4037610" y="665018"/>
            <a:ext cx="4664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এসো</a:t>
            </a:r>
            <a:r>
              <a:rPr lang="en-US" sz="2000" dirty="0" smtClean="0"/>
              <a:t> </a:t>
            </a:r>
            <a:r>
              <a:rPr lang="en-US" sz="2000" dirty="0" err="1" smtClean="0"/>
              <a:t>আমরা</a:t>
            </a:r>
            <a:r>
              <a:rPr lang="en-US" sz="2000" dirty="0" smtClean="0"/>
              <a:t> </a:t>
            </a:r>
            <a:r>
              <a:rPr lang="en-US" sz="2000" dirty="0" err="1" smtClean="0"/>
              <a:t>কিছু</a:t>
            </a:r>
            <a:r>
              <a:rPr lang="en-US" sz="2000" dirty="0" smtClean="0"/>
              <a:t> </a:t>
            </a:r>
            <a:r>
              <a:rPr lang="en-US" sz="2000" dirty="0" err="1" smtClean="0"/>
              <a:t>ছবি</a:t>
            </a:r>
            <a:r>
              <a:rPr lang="en-US" sz="2000" dirty="0" smtClean="0"/>
              <a:t> </a:t>
            </a:r>
            <a:r>
              <a:rPr lang="en-US" sz="2000" dirty="0" err="1" smtClean="0"/>
              <a:t>দেখি</a:t>
            </a:r>
            <a:r>
              <a:rPr lang="en-US" sz="2000" dirty="0" smtClean="0"/>
              <a:t>------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033153" y="4619501"/>
            <a:ext cx="4904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এ </a:t>
            </a:r>
            <a:r>
              <a:rPr lang="en-US" sz="2000" dirty="0" err="1" smtClean="0"/>
              <a:t>গুলো</a:t>
            </a:r>
            <a:r>
              <a:rPr lang="en-US" sz="2000" dirty="0" smtClean="0"/>
              <a:t> </a:t>
            </a:r>
            <a:r>
              <a:rPr lang="en-US" sz="2000" dirty="0" err="1" smtClean="0"/>
              <a:t>কিভাবে</a:t>
            </a:r>
            <a:r>
              <a:rPr lang="en-US" sz="2000" dirty="0" smtClean="0"/>
              <a:t> </a:t>
            </a:r>
            <a:r>
              <a:rPr lang="en-US" sz="2000" dirty="0" err="1" smtClean="0"/>
              <a:t>বাজার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থেকে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কিনতে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হয়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7445829" y="4690753"/>
            <a:ext cx="3230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তারিখ</a:t>
            </a:r>
            <a:r>
              <a:rPr lang="en-US" sz="2000" dirty="0" smtClean="0"/>
              <a:t> </a:t>
            </a:r>
            <a:r>
              <a:rPr lang="en-US" sz="2000" dirty="0" err="1" smtClean="0"/>
              <a:t>কিভাবে</a:t>
            </a:r>
            <a:r>
              <a:rPr lang="en-US" sz="2000" dirty="0" smtClean="0"/>
              <a:t> </a:t>
            </a:r>
            <a:r>
              <a:rPr lang="en-US" sz="2000" dirty="0" err="1" smtClean="0"/>
              <a:t>হিসাব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381995" y="5415148"/>
            <a:ext cx="4120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এ</a:t>
            </a:r>
            <a:r>
              <a:rPr lang="en-US" dirty="0" smtClean="0"/>
              <a:t> </a:t>
            </a:r>
            <a:r>
              <a:rPr lang="en-US" sz="2400" dirty="0" err="1" smtClean="0"/>
              <a:t>সব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দেখে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কি</a:t>
            </a:r>
            <a:r>
              <a:rPr lang="en-US" sz="2400" dirty="0" smtClean="0"/>
              <a:t> </a:t>
            </a:r>
            <a:r>
              <a:rPr lang="en-US" sz="2400" dirty="0" err="1" smtClean="0"/>
              <a:t>বোঝা</a:t>
            </a:r>
            <a:r>
              <a:rPr lang="en-US" sz="2400" dirty="0" smtClean="0"/>
              <a:t> </a:t>
            </a:r>
            <a:r>
              <a:rPr lang="en-US" sz="2400" dirty="0" err="1" smtClean="0"/>
              <a:t>যায়</a:t>
            </a:r>
            <a:r>
              <a:rPr lang="en-US" sz="2400" dirty="0"/>
              <a:t> 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32685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0629" y="154379"/>
            <a:ext cx="11899075" cy="655517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5008" y="296883"/>
            <a:ext cx="11578441" cy="6258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899" y="1422559"/>
            <a:ext cx="6966364" cy="381734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2731325" y="2446319"/>
            <a:ext cx="6780810" cy="411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</a:t>
            </a:r>
            <a:r>
              <a:rPr lang="en-US" dirty="0" smtClean="0"/>
              <a:t>১             ২       ৩           ৪         ৫          ৬          ৭          ৮         ৯     ১০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1978" y="688770"/>
            <a:ext cx="5438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ছবি</a:t>
            </a:r>
            <a:r>
              <a:rPr lang="en-US" sz="2800" dirty="0" smtClean="0"/>
              <a:t> </a:t>
            </a:r>
            <a:r>
              <a:rPr lang="en-US" sz="2800" dirty="0" err="1" smtClean="0"/>
              <a:t>দেখে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কি</a:t>
            </a:r>
            <a:r>
              <a:rPr lang="en-US" sz="2800" dirty="0" smtClean="0"/>
              <a:t> </a:t>
            </a:r>
            <a:r>
              <a:rPr lang="en-US" sz="2800" dirty="0" err="1" smtClean="0"/>
              <a:t>মনে</a:t>
            </a:r>
            <a:r>
              <a:rPr lang="en-US" sz="2800" dirty="0" smtClean="0"/>
              <a:t> </a:t>
            </a:r>
            <a:r>
              <a:rPr lang="en-US" sz="2800" dirty="0" err="1" smtClean="0"/>
              <a:t>হয়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094514" y="5509040"/>
            <a:ext cx="3930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সংখ্যাবাচক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শব্দ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4416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8130" y="178130"/>
            <a:ext cx="11827823" cy="651955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4384" y="338446"/>
            <a:ext cx="11495314" cy="61989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93823" y="1119115"/>
            <a:ext cx="4012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আজকের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পাঠ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119332" y="4813052"/>
            <a:ext cx="5307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n>
                  <a:solidFill>
                    <a:schemeClr val="tx1"/>
                  </a:solidFill>
                </a:ln>
              </a:rPr>
              <a:t>সংখ্যাবাচক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3600" dirty="0" err="1" smtClean="0">
                <a:ln>
                  <a:solidFill>
                    <a:schemeClr val="tx1"/>
                  </a:solidFill>
                </a:ln>
              </a:rPr>
              <a:t>শব্দ</a:t>
            </a:r>
            <a:endParaRPr lang="en-US" sz="3600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26" y="1861534"/>
            <a:ext cx="4971310" cy="2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73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0629" y="166255"/>
            <a:ext cx="11910950" cy="65076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1257" y="290945"/>
            <a:ext cx="11649693" cy="6258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82639" y="708164"/>
            <a:ext cx="2493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শিখনফল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113808" y="2030681"/>
            <a:ext cx="43285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এই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পাঠ</a:t>
            </a:r>
            <a:r>
              <a:rPr lang="en-US" sz="2000" dirty="0" smtClean="0"/>
              <a:t> </a:t>
            </a:r>
            <a:r>
              <a:rPr lang="en-US" sz="2000" dirty="0" err="1" smtClean="0"/>
              <a:t>শেষে</a:t>
            </a:r>
            <a:r>
              <a:rPr lang="en-US" sz="2000" dirty="0" smtClean="0"/>
              <a:t> </a:t>
            </a:r>
            <a:r>
              <a:rPr lang="en-US" sz="2000" dirty="0" err="1" smtClean="0"/>
              <a:t>শিক্ষার্থীরা</a:t>
            </a:r>
            <a:r>
              <a:rPr lang="en-US" sz="2000" dirty="0" smtClean="0"/>
              <a:t>----------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113808" y="2920816"/>
            <a:ext cx="9025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১। </a:t>
            </a:r>
            <a:r>
              <a:rPr lang="en-US" sz="2400" dirty="0" err="1" smtClean="0"/>
              <a:t>সংখ্যাবাচক</a:t>
            </a:r>
            <a:r>
              <a:rPr lang="en-US" sz="2400" dirty="0" smtClean="0"/>
              <a:t> </a:t>
            </a:r>
            <a:r>
              <a:rPr lang="en-US" sz="2400" dirty="0" err="1" smtClean="0"/>
              <a:t>শব্দের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সংগা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,</a:t>
            </a:r>
          </a:p>
          <a:p>
            <a:endParaRPr lang="en-US" sz="2400" dirty="0"/>
          </a:p>
          <a:p>
            <a:r>
              <a:rPr lang="en-US" sz="2400" dirty="0" smtClean="0"/>
              <a:t>২। </a:t>
            </a:r>
            <a:r>
              <a:rPr lang="en-US" sz="2400" dirty="0" err="1" smtClean="0"/>
              <a:t>সংখ্যাবাচক</a:t>
            </a:r>
            <a:r>
              <a:rPr lang="en-US" sz="2400" dirty="0" smtClean="0"/>
              <a:t> </a:t>
            </a:r>
            <a:r>
              <a:rPr lang="en-US" sz="2400" dirty="0" err="1" smtClean="0"/>
              <a:t>শব্দের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প্রকারভেদ</a:t>
            </a:r>
            <a:r>
              <a:rPr lang="en-US" sz="2400" dirty="0" smtClean="0"/>
              <a:t> </a:t>
            </a:r>
            <a:r>
              <a:rPr lang="en-US" sz="2400" dirty="0" err="1" smtClean="0"/>
              <a:t>উদাহরণ</a:t>
            </a:r>
            <a:r>
              <a:rPr lang="en-US" sz="2400" dirty="0" smtClean="0"/>
              <a:t> </a:t>
            </a:r>
            <a:r>
              <a:rPr lang="en-US" sz="2400" dirty="0" err="1" smtClean="0"/>
              <a:t>সহ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ব্যাখা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।</a:t>
            </a:r>
          </a:p>
          <a:p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smtClean="0"/>
              <a:t>৩। </a:t>
            </a:r>
            <a:r>
              <a:rPr lang="en-US" sz="2400" dirty="0" err="1" smtClean="0"/>
              <a:t>সংখ্যাবাচক</a:t>
            </a:r>
            <a:r>
              <a:rPr lang="en-US" sz="2400" dirty="0" smtClean="0"/>
              <a:t> </a:t>
            </a:r>
            <a:r>
              <a:rPr lang="en-US" sz="2400" dirty="0" err="1" smtClean="0"/>
              <a:t>শব্দ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নির্ণয়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9122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43395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8753" y="166255"/>
            <a:ext cx="11887200" cy="66917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5008" y="333433"/>
            <a:ext cx="11542815" cy="6341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50026" y="2303816"/>
            <a:ext cx="1055716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/>
              <a:t>সাধারণত</a:t>
            </a:r>
            <a:r>
              <a:rPr lang="en-US" sz="2400" dirty="0" smtClean="0"/>
              <a:t> </a:t>
            </a:r>
            <a:r>
              <a:rPr lang="en-US" sz="2400" dirty="0" err="1" smtClean="0"/>
              <a:t>আমরা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বিভিন্ন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প্রয়োজনে</a:t>
            </a:r>
            <a:r>
              <a:rPr lang="en-US" sz="2400" dirty="0" smtClean="0"/>
              <a:t> </a:t>
            </a:r>
            <a:r>
              <a:rPr lang="en-US" sz="2400" dirty="0" err="1" smtClean="0"/>
              <a:t>গণনা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থাকি</a:t>
            </a:r>
            <a:r>
              <a:rPr lang="en-US" sz="2400" dirty="0" smtClean="0"/>
              <a:t> । </a:t>
            </a:r>
            <a:r>
              <a:rPr lang="en-US" sz="2400" dirty="0" err="1" smtClean="0"/>
              <a:t>মুলত</a:t>
            </a:r>
            <a:r>
              <a:rPr lang="en-US" sz="2400" dirty="0" smtClean="0"/>
              <a:t> </a:t>
            </a:r>
            <a:r>
              <a:rPr lang="en-US" sz="2400" dirty="0" err="1" smtClean="0"/>
              <a:t>গণনার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কাজগুলো</a:t>
            </a:r>
            <a:r>
              <a:rPr lang="en-US" sz="2400" dirty="0" smtClean="0"/>
              <a:t> </a:t>
            </a:r>
            <a:r>
              <a:rPr lang="en-US" sz="2400" dirty="0" err="1" smtClean="0"/>
              <a:t>আমরা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অংকবাচক</a:t>
            </a:r>
            <a:r>
              <a:rPr lang="en-US" sz="2400" dirty="0" smtClean="0"/>
              <a:t> </a:t>
            </a:r>
            <a:r>
              <a:rPr lang="en-US" sz="2400" dirty="0" err="1" smtClean="0"/>
              <a:t>শব্দ</a:t>
            </a:r>
            <a:r>
              <a:rPr lang="en-US" sz="2400" dirty="0" smtClean="0"/>
              <a:t> </a:t>
            </a:r>
            <a:r>
              <a:rPr lang="en-US" sz="2400" dirty="0" err="1" smtClean="0"/>
              <a:t>দিয়ে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থাকি</a:t>
            </a:r>
            <a:r>
              <a:rPr lang="en-US" sz="2400" dirty="0" smtClean="0"/>
              <a:t>। </a:t>
            </a:r>
            <a:r>
              <a:rPr lang="en-US" sz="2400" dirty="0" err="1" smtClean="0"/>
              <a:t>ব্যাকরণের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ভাষায়</a:t>
            </a:r>
            <a:r>
              <a:rPr lang="en-US" sz="2400" dirty="0" smtClean="0"/>
              <a:t> এ </a:t>
            </a:r>
            <a:r>
              <a:rPr lang="en-US" sz="2400" dirty="0" err="1" smtClean="0"/>
              <a:t>সকল</a:t>
            </a:r>
            <a:r>
              <a:rPr lang="en-US" sz="2400" dirty="0" smtClean="0"/>
              <a:t> </a:t>
            </a:r>
            <a:r>
              <a:rPr lang="en-US" sz="2400" dirty="0" err="1" smtClean="0"/>
              <a:t>অংকবাচক</a:t>
            </a:r>
            <a:r>
              <a:rPr lang="en-US" sz="2400" dirty="0" smtClean="0"/>
              <a:t> </a:t>
            </a:r>
            <a:r>
              <a:rPr lang="en-US" sz="2400" dirty="0" err="1" smtClean="0"/>
              <a:t>শব্দকে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সংখ্যাবাচক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বলে</a:t>
            </a:r>
            <a:r>
              <a:rPr lang="en-US" sz="2400" dirty="0" smtClean="0"/>
              <a:t>। </a:t>
            </a:r>
            <a:r>
              <a:rPr lang="en-US" sz="2400" dirty="0" err="1" smtClean="0"/>
              <a:t>সংখ্যা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মানে</a:t>
            </a:r>
            <a:r>
              <a:rPr lang="en-US" sz="2400" dirty="0" smtClean="0"/>
              <a:t> </a:t>
            </a:r>
            <a:r>
              <a:rPr lang="en-US" sz="2400" dirty="0" err="1" smtClean="0"/>
              <a:t>গণনা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বা</a:t>
            </a:r>
            <a:r>
              <a:rPr lang="en-US" sz="2400" dirty="0" smtClean="0"/>
              <a:t> </a:t>
            </a:r>
            <a:r>
              <a:rPr lang="en-US" sz="2400" dirty="0" err="1" smtClean="0"/>
              <a:t>গণনার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দ্বারা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লব্ধ</a:t>
            </a:r>
            <a:r>
              <a:rPr lang="en-US" sz="2400" dirty="0" smtClean="0"/>
              <a:t> </a:t>
            </a:r>
            <a:r>
              <a:rPr lang="en-US" sz="2400" dirty="0" err="1" smtClean="0"/>
              <a:t>ধারনা</a:t>
            </a:r>
            <a:r>
              <a:rPr lang="en-US" sz="2400" dirty="0" smtClean="0"/>
              <a:t>।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16977" y="997527"/>
            <a:ext cx="488075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n>
                  <a:solidFill>
                    <a:schemeClr val="tx1"/>
                  </a:solidFill>
                </a:ln>
              </a:rPr>
              <a:t>সংখ্যাবাচক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3200" dirty="0" err="1" smtClean="0">
                <a:ln>
                  <a:solidFill>
                    <a:schemeClr val="tx1"/>
                  </a:solidFill>
                </a:ln>
              </a:rPr>
              <a:t>শব্দ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3200" dirty="0" err="1" smtClean="0">
                <a:ln>
                  <a:solidFill>
                    <a:schemeClr val="tx1"/>
                  </a:solidFill>
                </a:ln>
              </a:rPr>
              <a:t>কী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</a:rPr>
              <a:t> ?</a:t>
            </a:r>
            <a:endParaRPr lang="en-US" sz="32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5653" y="3800106"/>
            <a:ext cx="10521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এবার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নিচের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এলোমেলো</a:t>
            </a:r>
            <a:r>
              <a:rPr lang="en-US" sz="2000" dirty="0" smtClean="0"/>
              <a:t> </a:t>
            </a:r>
            <a:r>
              <a:rPr lang="en-US" sz="2000" dirty="0" err="1" smtClean="0"/>
              <a:t>শব্দ</a:t>
            </a:r>
            <a:r>
              <a:rPr lang="en-US" sz="2000" dirty="0" smtClean="0"/>
              <a:t> </a:t>
            </a:r>
            <a:r>
              <a:rPr lang="en-US" sz="2000" dirty="0" err="1" smtClean="0"/>
              <a:t>গুলো</a:t>
            </a:r>
            <a:r>
              <a:rPr lang="en-US" sz="2000" dirty="0" smtClean="0"/>
              <a:t> </a:t>
            </a:r>
            <a:r>
              <a:rPr lang="en-US" sz="2000" dirty="0" err="1" smtClean="0"/>
              <a:t>দিয়ে</a:t>
            </a:r>
            <a:r>
              <a:rPr lang="en-US" sz="2000" dirty="0" smtClean="0"/>
              <a:t> </a:t>
            </a:r>
            <a:r>
              <a:rPr lang="en-US" sz="2000" dirty="0" err="1" smtClean="0"/>
              <a:t>সংখ্যাবাচক</a:t>
            </a:r>
            <a:r>
              <a:rPr lang="en-US" sz="2000" dirty="0" smtClean="0"/>
              <a:t> </a:t>
            </a:r>
            <a:r>
              <a:rPr lang="en-US" sz="2000" dirty="0" err="1" smtClean="0"/>
              <a:t>শব্দের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সংগা</a:t>
            </a:r>
            <a:r>
              <a:rPr lang="en-US" sz="2000" dirty="0" smtClean="0"/>
              <a:t> </a:t>
            </a:r>
            <a:r>
              <a:rPr lang="en-US" sz="2000" dirty="0" err="1" smtClean="0"/>
              <a:t>তৈরী</a:t>
            </a:r>
            <a:r>
              <a:rPr lang="en-US" sz="2000" dirty="0" smtClean="0"/>
              <a:t> </a:t>
            </a:r>
            <a:r>
              <a:rPr lang="en-US" sz="2000" dirty="0" err="1" smtClean="0"/>
              <a:t>কর</a:t>
            </a:r>
            <a:r>
              <a:rPr lang="en-US" sz="2000" dirty="0" smtClean="0"/>
              <a:t> ।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163783" y="4500750"/>
            <a:ext cx="8407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ব্যবহ্নত,সংখ্যাকে</a:t>
            </a:r>
            <a:r>
              <a:rPr lang="en-US" sz="2400" dirty="0" smtClean="0"/>
              <a:t> , </a:t>
            </a:r>
            <a:r>
              <a:rPr lang="en-US" sz="2400" dirty="0" err="1" smtClean="0"/>
              <a:t>শব্দ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বলে</a:t>
            </a:r>
            <a:r>
              <a:rPr lang="en-US" sz="2400" dirty="0" smtClean="0"/>
              <a:t>, </a:t>
            </a:r>
            <a:r>
              <a:rPr lang="en-US" sz="2400" dirty="0" err="1" smtClean="0"/>
              <a:t>গণনামুলক</a:t>
            </a:r>
            <a:r>
              <a:rPr lang="en-US" sz="2400" dirty="0" smtClean="0"/>
              <a:t>, </a:t>
            </a:r>
            <a:r>
              <a:rPr lang="en-US" sz="2400" dirty="0" err="1" smtClean="0"/>
              <a:t>সংখ্যাবাচক</a:t>
            </a:r>
            <a:r>
              <a:rPr lang="en-US" sz="2400" dirty="0" smtClean="0"/>
              <a:t>, </a:t>
            </a:r>
            <a:r>
              <a:rPr lang="en-US" sz="2400" dirty="0" err="1" smtClean="0"/>
              <a:t>বাক্যে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116281" y="5913913"/>
            <a:ext cx="10390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itchFamily="2" charset="0"/>
                <a:cs typeface="NikoshBAN" pitchFamily="2" charset="0"/>
              </a:rPr>
              <a:t>সংজ্ঞাঃ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বাক্যে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ব্যবহৃত গণনামূলক সংখ্যাকে সংখ্যাবাচক শব্দ বলে।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3231" y="5142015"/>
            <a:ext cx="5332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এসো</a:t>
            </a:r>
            <a:r>
              <a:rPr lang="en-US" sz="2000" dirty="0" smtClean="0"/>
              <a:t> </a:t>
            </a:r>
            <a:r>
              <a:rPr lang="en-US" sz="2000" dirty="0" err="1" smtClean="0"/>
              <a:t>মিলিয়ে</a:t>
            </a:r>
            <a:r>
              <a:rPr lang="en-US" sz="2000" dirty="0" smtClean="0"/>
              <a:t> </a:t>
            </a:r>
            <a:r>
              <a:rPr lang="en-US" sz="2000" dirty="0" err="1" smtClean="0"/>
              <a:t>নেই</a:t>
            </a:r>
            <a:r>
              <a:rPr lang="en-US" sz="2000" dirty="0" smtClean="0"/>
              <a:t>------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10156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4379" y="154379"/>
            <a:ext cx="11887200" cy="65433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6883" y="296883"/>
            <a:ext cx="11578442" cy="6234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00748" y="997527"/>
            <a:ext cx="2660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একক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কাজ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320" y="2221391"/>
            <a:ext cx="3083131" cy="187559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3716977" y="4702629"/>
            <a:ext cx="5296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সংখ্যাবাচক</a:t>
            </a:r>
            <a:r>
              <a:rPr lang="en-US" sz="2400" dirty="0" smtClean="0"/>
              <a:t> </a:t>
            </a:r>
            <a:r>
              <a:rPr lang="en-US" sz="2400" dirty="0" err="1" smtClean="0"/>
              <a:t>শব্দ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লিখ</a:t>
            </a:r>
            <a:r>
              <a:rPr lang="en-US" sz="2400" dirty="0" smtClean="0"/>
              <a:t> 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798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6255" y="106878"/>
            <a:ext cx="11863449" cy="66026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36467" y="293914"/>
            <a:ext cx="11519065" cy="6270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66502" y="2814457"/>
            <a:ext cx="8977746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213268" y="1472541"/>
            <a:ext cx="2541319" cy="7006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সংখ্যাবাচক</a:t>
            </a:r>
            <a:r>
              <a:rPr lang="en-US" sz="2400" dirty="0" smtClean="0"/>
              <a:t> </a:t>
            </a:r>
            <a:r>
              <a:rPr lang="en-US" sz="2400" dirty="0" err="1" smtClean="0"/>
              <a:t>শব্দ</a:t>
            </a:r>
            <a:endParaRPr lang="en-US" sz="2400" dirty="0"/>
          </a:p>
        </p:txBody>
      </p:sp>
      <p:sp>
        <p:nvSpPr>
          <p:cNvPr id="7" name="Right Arrow 6"/>
          <p:cNvSpPr/>
          <p:nvPr/>
        </p:nvSpPr>
        <p:spPr>
          <a:xfrm rot="5400000">
            <a:off x="1439630" y="3197187"/>
            <a:ext cx="681347" cy="548246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5400000">
            <a:off x="3954691" y="3185571"/>
            <a:ext cx="676894" cy="55814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5400000">
            <a:off x="6703408" y="3222384"/>
            <a:ext cx="676894" cy="502305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5400000">
            <a:off x="10121733" y="3225651"/>
            <a:ext cx="700648" cy="53439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5400000">
            <a:off x="6329547" y="2262249"/>
            <a:ext cx="498763" cy="498765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43147" y="3859482"/>
            <a:ext cx="1864427" cy="7837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অংকবাচক</a:t>
            </a:r>
            <a:r>
              <a:rPr lang="en-US" sz="2000" dirty="0" smtClean="0"/>
              <a:t> </a:t>
            </a:r>
            <a:r>
              <a:rPr lang="en-US" sz="2000" dirty="0" err="1" smtClean="0"/>
              <a:t>শব্দ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3245919" y="3838714"/>
            <a:ext cx="2232560" cy="8015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ক্রমবাচক</a:t>
            </a:r>
            <a:r>
              <a:rPr lang="en-US" sz="2000" dirty="0" smtClean="0"/>
              <a:t> </a:t>
            </a:r>
            <a:r>
              <a:rPr lang="en-US" sz="2000" dirty="0" err="1" smtClean="0"/>
              <a:t>শব্দ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6127669" y="3838714"/>
            <a:ext cx="2014845" cy="8282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পরিমানবাচক</a:t>
            </a:r>
            <a:r>
              <a:rPr lang="en-US" sz="2000" dirty="0" smtClean="0"/>
              <a:t>/</a:t>
            </a:r>
          </a:p>
          <a:p>
            <a:pPr algn="ctr"/>
            <a:r>
              <a:rPr lang="en-US" sz="2000" dirty="0" err="1" smtClean="0"/>
              <a:t>গণনাবাচক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9440883" y="3859481"/>
            <a:ext cx="2062349" cy="807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তারিখবাচক</a:t>
            </a:r>
            <a:r>
              <a:rPr lang="en-US" sz="2000" dirty="0" smtClean="0"/>
              <a:t> </a:t>
            </a:r>
            <a:r>
              <a:rPr lang="en-US" sz="2000" dirty="0" err="1" smtClean="0"/>
              <a:t>শব্দ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458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436</Words>
  <Application>Microsoft Office PowerPoint</Application>
  <PresentationFormat>Widescreen</PresentationFormat>
  <Paragraphs>76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</dc:creator>
  <cp:lastModifiedBy>MY</cp:lastModifiedBy>
  <cp:revision>35</cp:revision>
  <dcterms:created xsi:type="dcterms:W3CDTF">2021-01-19T03:25:21Z</dcterms:created>
  <dcterms:modified xsi:type="dcterms:W3CDTF">2021-10-08T08:16:10Z</dcterms:modified>
</cp:coreProperties>
</file>