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60" r:id="rId4"/>
    <p:sldId id="284" r:id="rId5"/>
    <p:sldId id="282" r:id="rId6"/>
    <p:sldId id="266" r:id="rId7"/>
    <p:sldId id="267" r:id="rId8"/>
    <p:sldId id="289" r:id="rId9"/>
    <p:sldId id="268" r:id="rId10"/>
    <p:sldId id="286" r:id="rId11"/>
    <p:sldId id="288" r:id="rId12"/>
    <p:sldId id="290" r:id="rId13"/>
    <p:sldId id="287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5" r:id="rId22"/>
    <p:sldId id="276" r:id="rId23"/>
    <p:sldId id="299" r:id="rId24"/>
    <p:sldId id="300" r:id="rId25"/>
    <p:sldId id="298" r:id="rId26"/>
    <p:sldId id="285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D4D"/>
    <a:srgbClr val="B624B6"/>
    <a:srgbClr val="AC75D5"/>
    <a:srgbClr val="82ACD2"/>
    <a:srgbClr val="B5648E"/>
    <a:srgbClr val="F257AF"/>
    <a:srgbClr val="EE4EB4"/>
    <a:srgbClr val="DC6ED7"/>
    <a:srgbClr val="B32730"/>
    <a:srgbClr val="D14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AB15A-940C-4B87-B607-CCAE1C39700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1E3C-17B2-42E7-9671-D9EF18A9E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5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5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4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0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D12EDD-40C2-4D8E-97B9-5196709650C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90BC6-579C-4093-96DB-040EB621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5662" cy="532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867" y="65680"/>
            <a:ext cx="662586" cy="3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microsoft.com/office/2007/relationships/media" Target="../media/media6.mp3"/><Relationship Id="rId7" Type="http://schemas.openxmlformats.org/officeDocument/2006/relationships/audio" Target="NULL" TargetMode="Externa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5.png"/><Relationship Id="rId5" Type="http://schemas.microsoft.com/office/2007/relationships/media" Target="../media/media7.mp3"/><Relationship Id="rId10" Type="http://schemas.openxmlformats.org/officeDocument/2006/relationships/image" Target="../media/image31.pn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35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537" y="3190065"/>
            <a:ext cx="117074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Ms</a:t>
            </a:r>
            <a:r>
              <a:rPr lang="en-US" sz="2800" dirty="0" smtClean="0"/>
              <a:t> </a:t>
            </a:r>
            <a:r>
              <a:rPr lang="en-US" sz="2800" dirty="0" err="1"/>
              <a:t>Subana</a:t>
            </a:r>
            <a:r>
              <a:rPr lang="en-US" sz="2800" dirty="0"/>
              <a:t> </a:t>
            </a:r>
            <a:r>
              <a:rPr lang="en-US" sz="2800" dirty="0" err="1"/>
              <a:t>Saha</a:t>
            </a:r>
            <a:r>
              <a:rPr lang="en-US" sz="2800" dirty="0"/>
              <a:t>, the class teacher, has just entered the classroom. She is now</a:t>
            </a:r>
          </a:p>
          <a:p>
            <a:r>
              <a:rPr lang="en-US" sz="2800" dirty="0"/>
              <a:t>talking to the students.</a:t>
            </a:r>
          </a:p>
          <a:p>
            <a:r>
              <a:rPr lang="en-US" sz="2800" dirty="0"/>
              <a:t>"Why is the classroom so dirty?" asks </a:t>
            </a:r>
            <a:r>
              <a:rPr lang="en-US" sz="2800" dirty="0" err="1"/>
              <a:t>Ms</a:t>
            </a:r>
            <a:r>
              <a:rPr lang="en-US" sz="2800" dirty="0"/>
              <a:t> </a:t>
            </a:r>
            <a:r>
              <a:rPr lang="en-US" sz="2800" dirty="0" err="1"/>
              <a:t>Saha</a:t>
            </a:r>
            <a:r>
              <a:rPr lang="en-US" sz="2800" dirty="0"/>
              <a:t>. "I know the school cleaner is</a:t>
            </a:r>
          </a:p>
          <a:p>
            <a:r>
              <a:rPr lang="en-US" sz="2800" dirty="0"/>
              <a:t>absent today. So what? Can't we ourselves keep our classroom </a:t>
            </a:r>
            <a:r>
              <a:rPr lang="en-US" sz="2800" dirty="0" err="1"/>
              <a:t>clean?"says</a:t>
            </a:r>
            <a:r>
              <a:rPr lang="en-US" sz="2800" dirty="0"/>
              <a:t> </a:t>
            </a:r>
            <a:r>
              <a:rPr lang="en-US" sz="2800" dirty="0" err="1"/>
              <a:t>Ms</a:t>
            </a:r>
            <a:endParaRPr lang="en-US" sz="2800" dirty="0"/>
          </a:p>
          <a:p>
            <a:r>
              <a:rPr lang="en-US" sz="2800" dirty="0" err="1"/>
              <a:t>Saha</a:t>
            </a:r>
            <a:r>
              <a:rPr lang="en-US" sz="2800" dirty="0"/>
              <a:t>. "Sorry teacher," </a:t>
            </a:r>
            <a:r>
              <a:rPr lang="en-US" sz="2800" dirty="0" err="1" smtClean="0"/>
              <a:t>Shafiq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class captain, says politely. "This is our</a:t>
            </a:r>
          </a:p>
          <a:p>
            <a:r>
              <a:rPr lang="en-US" sz="2800" dirty="0"/>
              <a:t>classroom. If you clean it, you will do physical work and feel good. Also it</a:t>
            </a:r>
          </a:p>
          <a:p>
            <a:r>
              <a:rPr lang="en-US" sz="2800" dirty="0"/>
              <a:t>is our responsibility to keep it clean and tidy", says </a:t>
            </a:r>
            <a:r>
              <a:rPr lang="en-US" sz="2800" dirty="0" err="1"/>
              <a:t>Ms</a:t>
            </a:r>
            <a:r>
              <a:rPr lang="en-US" sz="2800" dirty="0"/>
              <a:t> </a:t>
            </a:r>
            <a:r>
              <a:rPr lang="en-US" sz="2800" dirty="0" err="1"/>
              <a:t>Saha</a:t>
            </a:r>
            <a:r>
              <a:rPr lang="en-US" sz="2800" dirty="0"/>
              <a:t>.</a:t>
            </a:r>
          </a:p>
          <a:p>
            <a:r>
              <a:rPr lang="en-US" sz="2800" dirty="0"/>
              <a:t>"Okay, teacher," says </a:t>
            </a:r>
            <a:r>
              <a:rPr lang="en-US" sz="2800" dirty="0" err="1"/>
              <a:t>Shafiq</a:t>
            </a:r>
            <a:r>
              <a:rPr lang="en-US" sz="2800" dirty="0"/>
              <a:t>. "We'll do it from now on</a:t>
            </a:r>
            <a:r>
              <a:rPr lang="en-US" sz="2800" dirty="0" smtClean="0"/>
              <a:t>."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043" y="1012884"/>
            <a:ext cx="3332126" cy="2177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65" y="-161768"/>
            <a:ext cx="68910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84" y="4901140"/>
            <a:ext cx="11535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"First, you can make a forum, and select a leader," the class teacher suggests.</a:t>
            </a:r>
          </a:p>
          <a:p>
            <a:r>
              <a:rPr lang="en-US" sz="2800" dirty="0"/>
              <a:t>"Then divide the cleaning activities among different groups."</a:t>
            </a:r>
          </a:p>
          <a:p>
            <a:r>
              <a:rPr lang="en-US" sz="2800" dirty="0"/>
              <a:t>It's really a great idea, teacher" says </a:t>
            </a:r>
            <a:r>
              <a:rPr lang="en-US" sz="2800" dirty="0" err="1"/>
              <a:t>Shafiq</a:t>
            </a:r>
            <a:r>
              <a:rPr lang="en-US" sz="2800" dirty="0"/>
              <a:t>. "We'll make the committee</a:t>
            </a:r>
          </a:p>
          <a:p>
            <a:r>
              <a:rPr lang="en-US" sz="2800" dirty="0"/>
              <a:t>now and start working immediately."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60" y="209607"/>
            <a:ext cx="7026756" cy="46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224" y="4607898"/>
            <a:ext cx="11923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After this, a committee is formed by class 8 students under the leadership </a:t>
            </a:r>
            <a:r>
              <a:rPr lang="en-US" sz="3200" dirty="0" smtClean="0"/>
              <a:t>of their </a:t>
            </a:r>
            <a:r>
              <a:rPr lang="en-US" sz="3200" dirty="0"/>
              <a:t>class captain. The students are divided into several groups and </a:t>
            </a:r>
            <a:r>
              <a:rPr lang="en-US" sz="3200" dirty="0" smtClean="0"/>
              <a:t>a work </a:t>
            </a:r>
            <a:r>
              <a:rPr lang="en-US" sz="3200" dirty="0"/>
              <a:t>plan is made for cleaning. The students decided to make some </a:t>
            </a:r>
            <a:r>
              <a:rPr lang="en-US" sz="3200" dirty="0" smtClean="0"/>
              <a:t>ground rules</a:t>
            </a:r>
            <a:r>
              <a:rPr lang="en-US" sz="3200" dirty="0"/>
              <a:t>. </a:t>
            </a:r>
          </a:p>
        </p:txBody>
      </p:sp>
      <p:pic>
        <p:nvPicPr>
          <p:cNvPr id="1026" name="Picture 2" descr="Giving to Tulane - Class Committees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110" y="292607"/>
            <a:ext cx="4233546" cy="42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91" y="3521639"/>
            <a:ext cx="116147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Here </a:t>
            </a:r>
            <a:r>
              <a:rPr lang="en-US" sz="2800" dirty="0"/>
              <a:t>is a list of some of the rules:</a:t>
            </a:r>
          </a:p>
          <a:p>
            <a:r>
              <a:rPr lang="en-US" sz="2800" dirty="0"/>
              <a:t>Do not spit in the classroom.</a:t>
            </a:r>
          </a:p>
          <a:p>
            <a:r>
              <a:rPr lang="en-US" sz="2800" dirty="0"/>
              <a:t>Do not drop litter in the classroom.</a:t>
            </a:r>
          </a:p>
          <a:p>
            <a:r>
              <a:rPr lang="en-US" sz="2800" dirty="0"/>
              <a:t>Use the bin for trash.</a:t>
            </a:r>
          </a:p>
          <a:p>
            <a:r>
              <a:rPr lang="en-US" sz="2800" dirty="0"/>
              <a:t>Keep the desks and chairs in place.</a:t>
            </a:r>
          </a:p>
          <a:p>
            <a:r>
              <a:rPr lang="en-US" sz="2800" dirty="0"/>
              <a:t>All the students of class 8 are very excited to be involved in this activity at</a:t>
            </a:r>
          </a:p>
          <a:p>
            <a:r>
              <a:rPr lang="en-US" sz="2800" dirty="0" smtClean="0"/>
              <a:t>School.</a:t>
            </a:r>
            <a:endParaRPr lang="en-US" sz="2800" dirty="0"/>
          </a:p>
        </p:txBody>
      </p:sp>
      <p:pic>
        <p:nvPicPr>
          <p:cNvPr id="2050" name="Picture 2" descr="Trash Can Selection and Mainte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959" y="667512"/>
            <a:ext cx="3810000" cy="23812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667512"/>
            <a:ext cx="3749310" cy="23812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7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Forum for Democracy 2020: Call for Initi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437" y="1957124"/>
            <a:ext cx="4876800" cy="2743201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6183" y="1353871"/>
            <a:ext cx="1986080" cy="453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7E36B4"/>
                </a:solidFill>
                <a:latin typeface="Calibri"/>
              </a:rPr>
              <a:t>Forum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2965" y="4914894"/>
            <a:ext cx="8518596" cy="84140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  <a:latin typeface="Calibri"/>
              </a:rPr>
              <a:t>a place, meeting, or medium where ideas and views on a particular issue can be exchanged.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2895" y="5813201"/>
            <a:ext cx="8421829" cy="6004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7E36B4"/>
                </a:solidFill>
                <a:latin typeface="Calibri"/>
              </a:rPr>
              <a:t>They made a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28" y="16008"/>
            <a:ext cx="10953344" cy="14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41" y="1243335"/>
            <a:ext cx="3271507" cy="3247405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096941" y="182880"/>
            <a:ext cx="3893508" cy="82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7E36B4"/>
                </a:solidFill>
                <a:latin typeface="Calibri"/>
              </a:rPr>
              <a:t>Fortnightly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6062" y="5688977"/>
            <a:ext cx="7764707" cy="6133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7030A0"/>
                </a:solidFill>
                <a:latin typeface="Calibri"/>
              </a:rPr>
              <a:t>E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Calibri"/>
              </a:rPr>
              <a:t>vening </a:t>
            </a:r>
            <a:r>
              <a:rPr lang="en-US" sz="4000" b="1" dirty="0">
                <a:ln/>
                <a:solidFill>
                  <a:srgbClr val="7030A0"/>
                </a:solidFill>
                <a:latin typeface="Calibri"/>
              </a:rPr>
              <a:t>classes will run 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Calibri"/>
              </a:rPr>
              <a:t>fortnightly.</a:t>
            </a:r>
            <a:endParaRPr lang="en-US" sz="4000" b="1" dirty="0">
              <a:ln/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7951" y="4820325"/>
            <a:ext cx="8581292" cy="65200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70C0"/>
                </a:solidFill>
                <a:latin typeface="Calibri"/>
              </a:rPr>
              <a:t>happening or produced in every two 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Calibri"/>
              </a:rPr>
              <a:t>weeks.</a:t>
            </a:r>
            <a:endParaRPr lang="en-US" sz="3600" b="1" dirty="0">
              <a:ln/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2" name="ukfortn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8351" y="1243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peech on Responsibility - The Video 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960" y="1230054"/>
            <a:ext cx="5101146" cy="3394583"/>
          </a:xfrm>
          <a:prstGeom prst="rect">
            <a:avLst/>
          </a:prstGeom>
          <a:ln w="190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86147" y="221436"/>
            <a:ext cx="6400804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7E36B4"/>
                </a:solidFill>
                <a:latin typeface="Calibri"/>
              </a:rPr>
              <a:t>Responsibility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857" y="4792321"/>
            <a:ext cx="5833768" cy="101163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 </a:t>
            </a:r>
            <a:r>
              <a:rPr lang="en-US" sz="3600" b="1" dirty="0" smtClean="0">
                <a:ln/>
                <a:solidFill>
                  <a:srgbClr val="7E36B4"/>
                </a:solidFill>
                <a:latin typeface="Calibri"/>
              </a:rPr>
              <a:t>A </a:t>
            </a:r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duty or task that one is required or expected to </a:t>
            </a:r>
            <a:r>
              <a:rPr lang="en-US" sz="3600" b="1" dirty="0" smtClean="0">
                <a:ln/>
                <a:solidFill>
                  <a:srgbClr val="7E36B4"/>
                </a:solidFill>
                <a:latin typeface="Calibri"/>
              </a:rPr>
              <a:t>do.</a:t>
            </a:r>
            <a:endParaRPr lang="en-US" sz="3600" b="1" dirty="0">
              <a:ln/>
              <a:solidFill>
                <a:srgbClr val="7E36B4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9379" y="5785856"/>
            <a:ext cx="8411052" cy="8681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70C0"/>
                </a:solidFill>
                <a:latin typeface="Calibri"/>
              </a:rPr>
              <a:t>It is our responsibility to 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Calibri"/>
              </a:rPr>
              <a:t>save the world.</a:t>
            </a:r>
            <a:endParaRPr lang="en-US" sz="3600" b="1" dirty="0">
              <a:ln/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7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3650" y="331542"/>
            <a:ext cx="440735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7E36B4"/>
                </a:solidFill>
                <a:latin typeface="Calibri"/>
              </a:rPr>
              <a:t>Immediately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5297" y="4939946"/>
            <a:ext cx="8675811" cy="71526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70C0"/>
                </a:solidFill>
                <a:latin typeface="Calibri"/>
              </a:rPr>
              <a:t>W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Calibri"/>
              </a:rPr>
              <a:t>ithout </a:t>
            </a:r>
            <a:r>
              <a:rPr lang="en-US" sz="4000" b="1" dirty="0">
                <a:ln/>
                <a:solidFill>
                  <a:srgbClr val="0070C0"/>
                </a:solidFill>
                <a:latin typeface="Calibri"/>
              </a:rPr>
              <a:t>any intervening time or space.</a:t>
            </a:r>
          </a:p>
        </p:txBody>
      </p:sp>
      <p:pic>
        <p:nvPicPr>
          <p:cNvPr id="1026" name="Picture 2" descr="debates gifs | Wiffle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03" y="1173359"/>
            <a:ext cx="5175593" cy="3565002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16893" y="5750718"/>
            <a:ext cx="10314035" cy="642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7030A0"/>
                </a:solidFill>
                <a:latin typeface="Calibri"/>
              </a:rPr>
              <a:t>He immediately protested after </a:t>
            </a:r>
            <a:r>
              <a:rPr lang="en-US" sz="4000" b="1" dirty="0" err="1" smtClean="0">
                <a:ln/>
                <a:solidFill>
                  <a:srgbClr val="7030A0"/>
                </a:solidFill>
                <a:latin typeface="Calibri"/>
              </a:rPr>
              <a:t>Obam’s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Calibri"/>
              </a:rPr>
              <a:t> Speech.</a:t>
            </a:r>
            <a:endParaRPr lang="en-US" sz="4000" b="1" dirty="0">
              <a:ln/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4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58" y="865719"/>
            <a:ext cx="4751881" cy="3254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219572" y="141819"/>
            <a:ext cx="3362913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7E36B4"/>
                </a:solidFill>
                <a:latin typeface="Calibri"/>
              </a:rPr>
              <a:t>Leadership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1038" y="4497639"/>
            <a:ext cx="7191940" cy="10309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0070C0"/>
                </a:solidFill>
                <a:latin typeface="Calibri"/>
              </a:rPr>
              <a:t>T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Calibri"/>
              </a:rPr>
              <a:t>he </a:t>
            </a:r>
            <a:r>
              <a:rPr lang="en-US" sz="4000" b="1" dirty="0">
                <a:ln/>
                <a:solidFill>
                  <a:srgbClr val="0070C0"/>
                </a:solidFill>
                <a:latin typeface="Calibri"/>
              </a:rPr>
              <a:t>action of leading a group of people or an organization.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7785" y="5693179"/>
            <a:ext cx="8328073" cy="11648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  <a:latin typeface="Calibri"/>
              </a:rPr>
              <a:t>We got our independence under the leadership of </a:t>
            </a:r>
            <a:r>
              <a:rPr lang="en-US" sz="3600" b="1" dirty="0" err="1" smtClean="0">
                <a:ln/>
                <a:solidFill>
                  <a:srgbClr val="7030A0"/>
                </a:solidFill>
                <a:latin typeface="Calibri"/>
              </a:rPr>
              <a:t>Bangabandhu</a:t>
            </a:r>
            <a:r>
              <a:rPr lang="en-US" sz="3600" b="1" dirty="0" smtClean="0">
                <a:ln/>
                <a:solidFill>
                  <a:srgbClr val="7030A0"/>
                </a:solidFill>
                <a:latin typeface="Calibri"/>
              </a:rPr>
              <a:t>.</a:t>
            </a:r>
            <a:endParaRPr lang="en-US" sz="3600" b="1" dirty="0">
              <a:ln/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5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16" y="1381055"/>
            <a:ext cx="5444184" cy="3174583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419600" y="388818"/>
            <a:ext cx="3352800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Involve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9014" y="4792419"/>
            <a:ext cx="5630862" cy="6096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rgbClr val="0070C0"/>
                </a:solidFill>
                <a:latin typeface="Calibri"/>
              </a:rPr>
              <a:t> </a:t>
            </a:r>
            <a:r>
              <a:rPr lang="en-US" sz="2400" b="1" dirty="0" smtClean="0">
                <a:ln/>
                <a:solidFill>
                  <a:srgbClr val="0070C0"/>
                </a:solidFill>
                <a:latin typeface="Calibri"/>
              </a:rPr>
              <a:t>engage as participant.</a:t>
            </a:r>
            <a:endParaRPr lang="en-US" sz="2400" b="1" dirty="0">
              <a:ln/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0245" y="5638800"/>
            <a:ext cx="6248400" cy="530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7030A0"/>
                </a:solidFill>
                <a:latin typeface="Calibri"/>
              </a:rPr>
              <a:t>Their mission is to serve the country.</a:t>
            </a:r>
          </a:p>
        </p:txBody>
      </p:sp>
    </p:spTree>
    <p:extLst>
      <p:ext uri="{BB962C8B-B14F-4D97-AF65-F5344CB8AC3E}">
        <p14:creationId xmlns:p14="http://schemas.microsoft.com/office/powerpoint/2010/main" val="17996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9820" y="692728"/>
            <a:ext cx="360218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Welcome </a:t>
            </a:r>
          </a:p>
          <a:p>
            <a:r>
              <a:rPr lang="en-US" sz="6000" b="1" dirty="0" smtClean="0">
                <a:ln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 English class</a:t>
            </a:r>
            <a:endParaRPr lang="en-US" sz="6000" b="1" dirty="0">
              <a:ln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0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782" y="1759527"/>
            <a:ext cx="1302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Tidy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1" y="2923805"/>
            <a:ext cx="1302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spit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81" y="3705621"/>
            <a:ext cx="1302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litter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781" y="5049512"/>
            <a:ext cx="13023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trash</a:t>
            </a:r>
            <a:endParaRPr lang="en-US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9528" y="3777054"/>
            <a:ext cx="26046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</a:rPr>
              <a:t>Net and clean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7127" y="5049512"/>
            <a:ext cx="608214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rgbClr val="7030A0"/>
                </a:solidFill>
              </a:rPr>
              <a:t>Send </a:t>
            </a:r>
            <a:r>
              <a:rPr lang="en-US" sz="2800" b="1" dirty="0" smtClean="0">
                <a:ln/>
                <a:solidFill>
                  <a:srgbClr val="7030A0"/>
                </a:solidFill>
              </a:rPr>
              <a:t>liquid(saliva) out from the mouth</a:t>
            </a:r>
            <a:endParaRPr lang="en-US" sz="2800" b="1" dirty="0">
              <a:ln/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435" y="1754926"/>
            <a:ext cx="65809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</a:rPr>
              <a:t>Odds and </a:t>
            </a:r>
            <a:r>
              <a:rPr lang="en-US" sz="3200" b="1" dirty="0" smtClean="0">
                <a:ln/>
                <a:solidFill>
                  <a:srgbClr val="7030A0"/>
                </a:solidFill>
              </a:rPr>
              <a:t>ends, </a:t>
            </a:r>
            <a:r>
              <a:rPr lang="en-US" sz="3200" b="1" dirty="0">
                <a:ln/>
                <a:solidFill>
                  <a:srgbClr val="7030A0"/>
                </a:solidFill>
              </a:rPr>
              <a:t>discarded and scattered </a:t>
            </a:r>
            <a:r>
              <a:rPr lang="en-US" sz="3200" b="1" dirty="0" smtClean="0">
                <a:ln/>
                <a:solidFill>
                  <a:srgbClr val="7030A0"/>
                </a:solidFill>
              </a:rPr>
              <a:t>refuses.</a:t>
            </a:r>
            <a:endParaRPr lang="en-US" sz="3200" b="1" dirty="0">
              <a:ln/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528" y="3012211"/>
            <a:ext cx="24106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7030A0"/>
                </a:solidFill>
              </a:rPr>
              <a:t>rubbish</a:t>
            </a:r>
            <a:endParaRPr lang="en-US" sz="3200" b="1" dirty="0">
              <a:ln/>
              <a:solidFill>
                <a:srgbClr val="7030A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66108" y="1803974"/>
            <a:ext cx="942109" cy="54032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66108" y="2918567"/>
            <a:ext cx="942109" cy="54032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66107" y="3731472"/>
            <a:ext cx="942109" cy="54032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66106" y="5093959"/>
            <a:ext cx="942109" cy="54032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146" y="143059"/>
            <a:ext cx="9191473" cy="13392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uktickl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7090" y="1803974"/>
            <a:ext cx="609600" cy="609600"/>
          </a:xfrm>
          <a:prstGeom prst="rect">
            <a:avLst/>
          </a:prstGeom>
        </p:spPr>
      </p:pic>
      <p:pic>
        <p:nvPicPr>
          <p:cNvPr id="16" name="ukspino01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304798" y="2822662"/>
            <a:ext cx="609600" cy="774324"/>
          </a:xfrm>
          <a:prstGeom prst="rect">
            <a:avLst/>
          </a:prstGeom>
        </p:spPr>
      </p:pic>
      <p:pic>
        <p:nvPicPr>
          <p:cNvPr id="17" name="uklitig00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3473" y="3777054"/>
            <a:ext cx="609600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41687" y="4044634"/>
            <a:ext cx="23751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rgbClr val="002060"/>
                </a:solidFill>
              </a:rPr>
              <a:t>Time:five</a:t>
            </a:r>
            <a:r>
              <a:rPr lang="en-US" sz="20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0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9756597" y="2868158"/>
            <a:ext cx="1426335" cy="1191550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10183249" y="2827189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5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21268" y="2983544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31223" y="2920661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84747" y="2894019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94523" y="3011107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1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4754" y="2863430"/>
            <a:ext cx="116930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00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pic>
        <p:nvPicPr>
          <p:cNvPr id="35" name="377639__danarobinsondesignsgmailcom__b15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1887" end="4653.576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2073" y="6130043"/>
            <a:ext cx="6288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225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3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8398 -0.296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44444E-6 L -0.17214 -0.3136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14036 0.2590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18 0.05787 L -0.16927 0.2921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9" grpId="0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48716"/>
          <p:cNvSpPr txBox="1"/>
          <p:nvPr/>
        </p:nvSpPr>
        <p:spPr>
          <a:xfrm>
            <a:off x="711641" y="158357"/>
            <a:ext cx="10721652" cy="584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C. Read the text in B silently and then choose the best answer.</a:t>
            </a:r>
            <a:endParaRPr lang="en-GB" sz="20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711" y="757673"/>
            <a:ext cx="11621362" cy="5199782"/>
            <a:chOff x="211740" y="678353"/>
            <a:chExt cx="11529119" cy="5071876"/>
          </a:xfrm>
        </p:grpSpPr>
        <p:sp>
          <p:nvSpPr>
            <p:cNvPr id="18" name="TextBox 1048717"/>
            <p:cNvSpPr txBox="1"/>
            <p:nvPr/>
          </p:nvSpPr>
          <p:spPr>
            <a:xfrm>
              <a:off x="335535" y="678353"/>
              <a:ext cx="62122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400" b="1" dirty="0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1. </a:t>
              </a:r>
              <a:r>
                <a:rPr lang="en-US" sz="2400" b="1" dirty="0" err="1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Ms</a:t>
              </a:r>
              <a:r>
                <a:rPr lang="en-US" sz="2400" b="1" dirty="0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2400" b="1" dirty="0" err="1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Subarna</a:t>
              </a:r>
              <a:r>
                <a:rPr lang="en-US" sz="2400" b="1" dirty="0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2400" b="1" dirty="0" err="1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Saha</a:t>
              </a:r>
              <a:r>
                <a:rPr lang="en-US" sz="2400" b="1" dirty="0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 is.....................</a:t>
              </a:r>
              <a:endParaRPr lang="en-GB" sz="2400" b="1" dirty="0">
                <a:ln/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Box 1048719"/>
            <p:cNvSpPr txBox="1"/>
            <p:nvPr/>
          </p:nvSpPr>
          <p:spPr>
            <a:xfrm>
              <a:off x="6054747" y="1019793"/>
              <a:ext cx="3559305" cy="41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</a:pPr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b. an English teacher</a:t>
              </a:r>
              <a:endParaRPr lang="en-US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  <a:ea typeface="SimSun"/>
                <a:cs typeface="Times New Roman"/>
              </a:endParaRPr>
            </a:p>
          </p:txBody>
        </p:sp>
        <p:sp>
          <p:nvSpPr>
            <p:cNvPr id="20" name="TextBox 1048720"/>
            <p:cNvSpPr txBox="1"/>
            <p:nvPr/>
          </p:nvSpPr>
          <p:spPr>
            <a:xfrm>
              <a:off x="314557" y="1078463"/>
              <a:ext cx="4735621" cy="41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</a:pPr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a. a physical education teacher</a:t>
              </a:r>
              <a:endParaRPr lang="en-US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  <a:ea typeface="SimSun"/>
                <a:cs typeface="Times New Roman"/>
              </a:endParaRPr>
            </a:p>
          </p:txBody>
        </p:sp>
        <p:sp>
          <p:nvSpPr>
            <p:cNvPr id="21" name="TextBox 1048721"/>
            <p:cNvSpPr txBox="1"/>
            <p:nvPr/>
          </p:nvSpPr>
          <p:spPr>
            <a:xfrm>
              <a:off x="335535" y="1509737"/>
              <a:ext cx="36337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c. a class teacher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1048722"/>
            <p:cNvSpPr txBox="1"/>
            <p:nvPr/>
          </p:nvSpPr>
          <p:spPr>
            <a:xfrm>
              <a:off x="6054747" y="1424075"/>
              <a:ext cx="3352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d. a science teacher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" name="TextBox 1048717"/>
            <p:cNvSpPr txBox="1"/>
            <p:nvPr/>
          </p:nvSpPr>
          <p:spPr>
            <a:xfrm>
              <a:off x="221728" y="1836384"/>
              <a:ext cx="113981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400" b="1" dirty="0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2. The class teacher suggested the students to make a forum...</a:t>
              </a:r>
              <a:endParaRPr lang="en-US" sz="2400" b="1" dirty="0">
                <a:ln/>
                <a:solidFill>
                  <a:srgbClr val="002060"/>
                </a:solidFill>
                <a:latin typeface="Arial Black" panose="020B0A04020102020204" pitchFamily="34" charset="0"/>
                <a:ea typeface="SimSun"/>
                <a:cs typeface="Times New Roman"/>
              </a:endParaRPr>
            </a:p>
          </p:txBody>
        </p:sp>
        <p:sp>
          <p:nvSpPr>
            <p:cNvPr id="24" name="TextBox 1048719"/>
            <p:cNvSpPr txBox="1"/>
            <p:nvPr/>
          </p:nvSpPr>
          <p:spPr>
            <a:xfrm>
              <a:off x="6402619" y="2224559"/>
              <a:ext cx="53382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b. to participate in social activities.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5" name="TextBox 1048720"/>
            <p:cNvSpPr txBox="1"/>
            <p:nvPr/>
          </p:nvSpPr>
          <p:spPr>
            <a:xfrm>
              <a:off x="335535" y="2173154"/>
              <a:ext cx="56106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a. to keep their classroom clean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TextBox 1048721"/>
            <p:cNvSpPr txBox="1"/>
            <p:nvPr/>
          </p:nvSpPr>
          <p:spPr>
            <a:xfrm>
              <a:off x="335535" y="2597699"/>
              <a:ext cx="60670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c. to keep the school environment clean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TextBox 1048722"/>
            <p:cNvSpPr txBox="1"/>
            <p:nvPr/>
          </p:nvSpPr>
          <p:spPr>
            <a:xfrm>
              <a:off x="6402619" y="2660886"/>
              <a:ext cx="34483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d. to help each other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8" name="TextBox 1048717"/>
            <p:cNvSpPr txBox="1"/>
            <p:nvPr/>
          </p:nvSpPr>
          <p:spPr>
            <a:xfrm>
              <a:off x="246480" y="2912384"/>
              <a:ext cx="84895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400" b="1" dirty="0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3. The students were happy to be able to </a:t>
              </a:r>
              <a:endParaRPr lang="en-GB" sz="2400" b="1" dirty="0">
                <a:ln/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TextBox 1048719"/>
            <p:cNvSpPr txBox="1"/>
            <p:nvPr/>
          </p:nvSpPr>
          <p:spPr>
            <a:xfrm>
              <a:off x="304569" y="3669016"/>
              <a:ext cx="8643258" cy="41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</a:pPr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b. take part in the cleaning </a:t>
              </a:r>
              <a:r>
                <a:rPr lang="en-US" sz="2000" b="1" dirty="0" err="1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programme</a:t>
              </a:r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 at school.</a:t>
              </a:r>
              <a:endParaRPr lang="en-US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  <a:ea typeface="SimSun"/>
                <a:cs typeface="Times New Roman"/>
              </a:endParaRPr>
            </a:p>
          </p:txBody>
        </p:sp>
        <p:sp>
          <p:nvSpPr>
            <p:cNvPr id="30" name="TextBox 1048720"/>
            <p:cNvSpPr txBox="1"/>
            <p:nvPr/>
          </p:nvSpPr>
          <p:spPr>
            <a:xfrm>
              <a:off x="350983" y="3329960"/>
              <a:ext cx="8643258" cy="4149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>
                <a:lnSpc>
                  <a:spcPct val="115000"/>
                </a:lnSpc>
              </a:pPr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a. become the members of the committee</a:t>
              </a:r>
              <a:endParaRPr lang="en-US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  <a:ea typeface="SimSun"/>
                <a:cs typeface="Times New Roman"/>
              </a:endParaRPr>
            </a:p>
          </p:txBody>
        </p:sp>
        <p:sp>
          <p:nvSpPr>
            <p:cNvPr id="31" name="TextBox 1048721"/>
            <p:cNvSpPr txBox="1"/>
            <p:nvPr/>
          </p:nvSpPr>
          <p:spPr>
            <a:xfrm>
              <a:off x="328419" y="3961900"/>
              <a:ext cx="79800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c. make their class captain leader of the committee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2" name="TextBox 1048722"/>
            <p:cNvSpPr txBox="1"/>
            <p:nvPr/>
          </p:nvSpPr>
          <p:spPr>
            <a:xfrm>
              <a:off x="314557" y="4220377"/>
              <a:ext cx="65322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d. make themselves good students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TextBox 1048717"/>
            <p:cNvSpPr txBox="1"/>
            <p:nvPr/>
          </p:nvSpPr>
          <p:spPr>
            <a:xfrm>
              <a:off x="211740" y="4550988"/>
              <a:ext cx="95090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400" b="1" dirty="0">
                  <a:ln/>
                  <a:solidFill>
                    <a:srgbClr val="002060"/>
                  </a:solidFill>
                  <a:latin typeface="Arial Black" panose="020B0A04020102020204" pitchFamily="34" charset="0"/>
                </a:rPr>
                <a:t>4. The students were divided into................groups.</a:t>
              </a:r>
              <a:endParaRPr lang="en-US" sz="2400" b="1" dirty="0">
                <a:ln/>
                <a:solidFill>
                  <a:srgbClr val="002060"/>
                </a:solidFill>
                <a:latin typeface="Arial Black" panose="020B0A04020102020204" pitchFamily="34" charset="0"/>
                <a:ea typeface="SimSun"/>
                <a:cs typeface="Times New Roman"/>
              </a:endParaRPr>
            </a:p>
          </p:txBody>
        </p:sp>
        <p:sp>
          <p:nvSpPr>
            <p:cNvPr id="34" name="TextBox 1048719"/>
            <p:cNvSpPr txBox="1"/>
            <p:nvPr/>
          </p:nvSpPr>
          <p:spPr>
            <a:xfrm>
              <a:off x="3807662" y="4949157"/>
              <a:ext cx="23508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b. many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TextBox 1048720"/>
            <p:cNvSpPr txBox="1"/>
            <p:nvPr/>
          </p:nvSpPr>
          <p:spPr>
            <a:xfrm>
              <a:off x="530430" y="4949157"/>
              <a:ext cx="1945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a. four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" name="TextBox 1048721"/>
            <p:cNvSpPr txBox="1"/>
            <p:nvPr/>
          </p:nvSpPr>
          <p:spPr>
            <a:xfrm>
              <a:off x="480693" y="5350119"/>
              <a:ext cx="60670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c. some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TextBox 1048722"/>
            <p:cNvSpPr txBox="1"/>
            <p:nvPr/>
          </p:nvSpPr>
          <p:spPr>
            <a:xfrm>
              <a:off x="3807663" y="5308152"/>
              <a:ext cx="19600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2000" b="1" dirty="0">
                  <a:ln/>
                  <a:solidFill>
                    <a:srgbClr val="0070C0"/>
                  </a:solidFill>
                  <a:latin typeface="Arial Black" panose="020B0A04020102020204" pitchFamily="34" charset="0"/>
                </a:rPr>
                <a:t>d. several</a:t>
              </a:r>
              <a:endParaRPr lang="en-GB" sz="2000" b="1" dirty="0">
                <a:ln/>
                <a:solidFill>
                  <a:srgbClr val="0070C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Flowchart: Connector 6"/>
          <p:cNvSpPr/>
          <p:nvPr/>
        </p:nvSpPr>
        <p:spPr>
          <a:xfrm>
            <a:off x="267616" y="1664590"/>
            <a:ext cx="422748" cy="31837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267616" y="3523287"/>
            <a:ext cx="422748" cy="33382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465307" y="5170400"/>
            <a:ext cx="422748" cy="33382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85528" y="2291611"/>
            <a:ext cx="422748" cy="33382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9480171" y="2919624"/>
            <a:ext cx="2198999" cy="2053459"/>
            <a:chOff x="8187394" y="1201507"/>
            <a:chExt cx="2504049" cy="261897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474727" y="1195528"/>
              <a:ext cx="1929385" cy="1941343"/>
            </a:xfrm>
            <a:prstGeom prst="ellipse">
              <a:avLst/>
            </a:prstGeom>
            <a:ln w="19050" cap="rnd">
              <a:solidFill>
                <a:srgbClr val="612A8A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TextBox 44"/>
            <p:cNvSpPr txBox="1"/>
            <p:nvPr/>
          </p:nvSpPr>
          <p:spPr>
            <a:xfrm>
              <a:off x="8187394" y="3231677"/>
              <a:ext cx="2504049" cy="5888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  <a:solidFill>
                    <a:srgbClr val="7030A0"/>
                  </a:solidFill>
                </a:rPr>
                <a:t>Individual work</a:t>
              </a:r>
              <a:endParaRPr lang="en-US" sz="2400" b="1" dirty="0">
                <a:ln/>
                <a:solidFill>
                  <a:srgbClr val="7030A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441687" y="6196172"/>
            <a:ext cx="23751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rgbClr val="002060"/>
                </a:solidFill>
              </a:rPr>
              <a:t>Time:five</a:t>
            </a:r>
            <a:r>
              <a:rPr lang="en-US" sz="20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000" b="1" dirty="0">
              <a:ln/>
              <a:solidFill>
                <a:srgbClr val="002060"/>
              </a:solidFill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9756597" y="5019696"/>
            <a:ext cx="1426335" cy="1191550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/>
          <p:cNvSpPr txBox="1"/>
          <p:nvPr/>
        </p:nvSpPr>
        <p:spPr>
          <a:xfrm>
            <a:off x="10183249" y="4978727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5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21268" y="5135082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31223" y="5072199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84747" y="5045557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394523" y="5162645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1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04754" y="5014968"/>
            <a:ext cx="116930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00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pic>
        <p:nvPicPr>
          <p:cNvPr id="44" name="377639__danarobinsondesignsgmailcom__b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7" end="4653.57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6674" y="5962320"/>
            <a:ext cx="6288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225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3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7" grpId="0" animBg="1"/>
      <p:bldP spid="41" grpId="0" animBg="1"/>
      <p:bldP spid="42" grpId="0" animBg="1"/>
      <p:bldP spid="43" grpId="0" animBg="1"/>
      <p:bldP spid="46" grpId="0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03845" y="1776826"/>
            <a:ext cx="14097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 dirty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9033" y="2392620"/>
            <a:ext cx="22078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 suggested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0798" y="3140128"/>
            <a:ext cx="203579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eagerly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4536" y="393314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forum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62743" y="4673382"/>
            <a:ext cx="2095996" cy="483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7E36B4"/>
                </a:solidFill>
                <a:latin typeface="Calibri"/>
              </a:rPr>
              <a:t>divided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0" y="28209"/>
            <a:ext cx="8377285" cy="1652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41687" y="1337301"/>
            <a:ext cx="23751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rgbClr val="002060"/>
                </a:solidFill>
              </a:rPr>
              <a:t>Time:five</a:t>
            </a:r>
            <a:r>
              <a:rPr lang="en-US" sz="20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000" b="1" dirty="0">
              <a:ln/>
              <a:solidFill>
                <a:srgbClr val="00206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9756597" y="160825"/>
            <a:ext cx="1426335" cy="1191550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10183249" y="119856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5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1268" y="276211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31223" y="213328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84747" y="186686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94523" y="303774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1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4754" y="156097"/>
            <a:ext cx="116930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00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pic>
        <p:nvPicPr>
          <p:cNvPr id="22" name="377639__danarobinsondesignsgmailcom__b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7" end="4653.57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2073" y="6130043"/>
            <a:ext cx="628838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99" y="1824069"/>
            <a:ext cx="11479763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225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/>
      <p:bldP spid="12" grpId="0"/>
      <p:bldP spid="14" grpId="0"/>
      <p:bldP spid="15" grpId="0"/>
      <p:bldP spid="10" grpId="0"/>
      <p:bldP spid="13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763" y="0"/>
            <a:ext cx="43030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solidFill>
                  <a:srgbClr val="002060"/>
                </a:solidFill>
              </a:rPr>
              <a:t>Pair work</a:t>
            </a:r>
            <a:endParaRPr lang="en-US" sz="72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3656" y="3843441"/>
            <a:ext cx="66502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70C0"/>
                </a:solidFill>
              </a:rPr>
              <a:t>1.Why </a:t>
            </a:r>
            <a:r>
              <a:rPr lang="en-US" sz="4000" b="1" dirty="0">
                <a:ln/>
                <a:solidFill>
                  <a:srgbClr val="0070C0"/>
                </a:solidFill>
              </a:rPr>
              <a:t>did the students make some ground </a:t>
            </a:r>
            <a:r>
              <a:rPr lang="en-US" sz="4000" b="1" dirty="0" smtClean="0">
                <a:ln/>
                <a:solidFill>
                  <a:srgbClr val="0070C0"/>
                </a:solidFill>
              </a:rPr>
              <a:t>rules?</a:t>
            </a:r>
            <a:endParaRPr lang="en-US" sz="4000" b="1" dirty="0">
              <a:ln/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373"/>
          <a:stretch/>
        </p:blipFill>
        <p:spPr>
          <a:xfrm rot="5400000">
            <a:off x="4848826" y="1380438"/>
            <a:ext cx="2238367" cy="2159808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05189" y="3426649"/>
            <a:ext cx="299476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</a:rPr>
              <a:t>Time:Eight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8803865" y="1918086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67334" y="2195908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1791" y="2230813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08536" y="2183498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9388" y="2027143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7407" y="2183498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7362" y="2120615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40886" y="2093973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0662" y="2211061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0893" y="2068718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pic>
        <p:nvPicPr>
          <p:cNvPr id="18" name="377639__danarobinsondesignsgmailcom__b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7" end="4653.576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0200" y="5003519"/>
            <a:ext cx="628838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89328" y="5256497"/>
            <a:ext cx="79132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70C0"/>
                </a:solidFill>
              </a:rPr>
              <a:t>2.Why </a:t>
            </a:r>
            <a:r>
              <a:rPr lang="en-US" sz="4000" b="1" dirty="0">
                <a:ln/>
                <a:solidFill>
                  <a:srgbClr val="0070C0"/>
                </a:solidFill>
              </a:rPr>
              <a:t>did </a:t>
            </a:r>
            <a:r>
              <a:rPr lang="en-US" sz="4000" b="1" dirty="0" smtClean="0">
                <a:ln/>
                <a:solidFill>
                  <a:srgbClr val="0070C0"/>
                </a:solidFill>
              </a:rPr>
              <a:t>they make several group?</a:t>
            </a:r>
            <a:endParaRPr lang="en-US" sz="40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225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4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1417" y="2008909"/>
            <a:ext cx="750234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ysClr val="windowText" lastClr="000000"/>
                </a:solidFill>
              </a:rPr>
              <a:t>1.The students made some ground rules so that all could follow them properly.</a:t>
            </a:r>
            <a:endParaRPr lang="en-US" sz="36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417" y="4336473"/>
            <a:ext cx="900545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ysClr val="windowText" lastClr="000000"/>
                </a:solidFill>
              </a:rPr>
              <a:t>2.They made several groups to divide the activities among themselves.</a:t>
            </a:r>
            <a:endParaRPr lang="en-US" sz="40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9580" y="281086"/>
            <a:ext cx="87699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Match </a:t>
            </a:r>
            <a:r>
              <a:rPr lang="en-US" sz="4000" b="1" dirty="0">
                <a:ln/>
                <a:solidFill>
                  <a:srgbClr val="002060"/>
                </a:solidFill>
              </a:rPr>
              <a:t>your </a:t>
            </a:r>
            <a:r>
              <a:rPr lang="en-US" sz="4000" b="1" dirty="0" smtClean="0">
                <a:ln/>
                <a:solidFill>
                  <a:srgbClr val="002060"/>
                </a:solidFill>
              </a:rPr>
              <a:t>answers with my answers and write down on your exercise book.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2257" y="4569654"/>
            <a:ext cx="89611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</a:rPr>
              <a:t>Write a paragraph about how we can keep our classroom clean in 60 words.</a:t>
            </a:r>
            <a:endParaRPr lang="en-US" sz="3600" b="1" dirty="0">
              <a:ln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905" y="125506"/>
            <a:ext cx="3737172" cy="92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417" y="1520848"/>
            <a:ext cx="2737341" cy="2576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5189" y="3229701"/>
            <a:ext cx="299476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err="1" smtClean="0">
                <a:ln/>
                <a:solidFill>
                  <a:srgbClr val="002060"/>
                </a:solidFill>
              </a:rPr>
              <a:t>Time:Eight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803865" y="1721138"/>
            <a:ext cx="1609512" cy="1411081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67334" y="1998960"/>
            <a:ext cx="7447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1791" y="2033865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08536" y="1986550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6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9388" y="1830195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5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7407" y="1986550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7362" y="1923667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40886" y="1897025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50662" y="2014113"/>
            <a:ext cx="7795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1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60893" y="1871770"/>
            <a:ext cx="116930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rgbClr val="002060"/>
                </a:solidFill>
              </a:rPr>
              <a:t>00</a:t>
            </a:r>
            <a:endParaRPr lang="en-US" sz="6600" b="1" dirty="0">
              <a:ln/>
              <a:solidFill>
                <a:srgbClr val="002060"/>
              </a:solidFill>
            </a:endParaRPr>
          </a:p>
        </p:txBody>
      </p:sp>
      <p:pic>
        <p:nvPicPr>
          <p:cNvPr id="20" name="377639__danarobinsondesignsgmailcom__b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7" end="4653.576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1117" y="5766737"/>
            <a:ext cx="6288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2250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4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451" y="143436"/>
            <a:ext cx="8058778" cy="1380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4" y="6259434"/>
            <a:ext cx="12025744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02701" y="5202701"/>
            <a:ext cx="65438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002060"/>
                </a:solidFill>
              </a:rPr>
              <a:t>See you again.</a:t>
            </a:r>
            <a:endParaRPr lang="en-US" sz="8000" b="1" dirty="0">
              <a:ln/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859" y="0"/>
            <a:ext cx="6144288" cy="17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5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onut 54"/>
          <p:cNvSpPr/>
          <p:nvPr/>
        </p:nvSpPr>
        <p:spPr>
          <a:xfrm>
            <a:off x="1503942" y="1556786"/>
            <a:ext cx="271127" cy="271127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04" name="Donut 55"/>
          <p:cNvSpPr/>
          <p:nvPr/>
        </p:nvSpPr>
        <p:spPr>
          <a:xfrm>
            <a:off x="4048371" y="1538998"/>
            <a:ext cx="370626" cy="370626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56"/>
          <p:cNvGrpSpPr/>
          <p:nvPr/>
        </p:nvGrpSpPr>
        <p:grpSpPr>
          <a:xfrm>
            <a:off x="1475566" y="2513997"/>
            <a:ext cx="731312" cy="731312"/>
            <a:chOff x="5885770" y="3756992"/>
            <a:chExt cx="1645920" cy="1645920"/>
          </a:xfrm>
        </p:grpSpPr>
        <p:sp>
          <p:nvSpPr>
            <p:cNvPr id="1048605" name="Donut 57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06" name="Oval 58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07" name="Oval 59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608" name="Donut 60"/>
          <p:cNvSpPr/>
          <p:nvPr/>
        </p:nvSpPr>
        <p:spPr>
          <a:xfrm>
            <a:off x="3706606" y="2406892"/>
            <a:ext cx="271127" cy="271127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09" name="Freeform 61"/>
          <p:cNvSpPr/>
          <p:nvPr/>
        </p:nvSpPr>
        <p:spPr>
          <a:xfrm>
            <a:off x="1885815" y="752385"/>
            <a:ext cx="2115287" cy="2080518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0" name="Freeform 62"/>
          <p:cNvSpPr/>
          <p:nvPr/>
        </p:nvSpPr>
        <p:spPr>
          <a:xfrm rot="10211188">
            <a:off x="1620456" y="1173222"/>
            <a:ext cx="2114895" cy="2107835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3"/>
          <p:cNvGrpSpPr/>
          <p:nvPr/>
        </p:nvGrpSpPr>
        <p:grpSpPr>
          <a:xfrm rot="20834577">
            <a:off x="2924141" y="-48246"/>
            <a:ext cx="408447" cy="3714819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048611" name="Freeform 64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12" name="Freeform 65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613" name="Freeform 66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614" name="Freeform 67"/>
          <p:cNvSpPr/>
          <p:nvPr/>
        </p:nvSpPr>
        <p:spPr>
          <a:xfrm>
            <a:off x="2950121" y="678407"/>
            <a:ext cx="1059812" cy="113075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15" name="Donut 68"/>
          <p:cNvSpPr/>
          <p:nvPr/>
        </p:nvSpPr>
        <p:spPr>
          <a:xfrm>
            <a:off x="1677975" y="837363"/>
            <a:ext cx="2184057" cy="2295629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97157" name="Picture 9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7569" y="1001893"/>
            <a:ext cx="1891387" cy="1969083"/>
          </a:xfrm>
          <a:prstGeom prst="flowChartConnector">
            <a:avLst/>
          </a:prstGeom>
        </p:spPr>
      </p:pic>
      <p:sp>
        <p:nvSpPr>
          <p:cNvPr id="1048617" name="TextBox 94"/>
          <p:cNvSpPr txBox="1"/>
          <p:nvPr/>
        </p:nvSpPr>
        <p:spPr>
          <a:xfrm>
            <a:off x="911363" y="5470472"/>
            <a:ext cx="4363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Email:marazzak55555@gmail.com</a:t>
            </a:r>
          </a:p>
        </p:txBody>
      </p:sp>
      <p:sp>
        <p:nvSpPr>
          <p:cNvPr id="1048618" name="TextBox 96"/>
          <p:cNvSpPr txBox="1"/>
          <p:nvPr/>
        </p:nvSpPr>
        <p:spPr>
          <a:xfrm>
            <a:off x="864614" y="5752566"/>
            <a:ext cx="42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Number:01731181479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488465" y="4557877"/>
            <a:ext cx="4259080" cy="200054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Class:Eight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Subject: </a:t>
            </a:r>
            <a:r>
              <a:rPr lang="en-US" sz="2800" b="1" dirty="0">
                <a:solidFill>
                  <a:srgbClr val="7030A0"/>
                </a:solidFill>
              </a:rPr>
              <a:t>English </a:t>
            </a:r>
            <a:r>
              <a:rPr lang="en-US" sz="2800" b="1" dirty="0" smtClean="0">
                <a:solidFill>
                  <a:srgbClr val="7030A0"/>
                </a:solidFill>
              </a:rPr>
              <a:t>For Today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Unit:Three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</a:rPr>
              <a:t>Lesson:Eight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645" y="1637078"/>
            <a:ext cx="2462982" cy="2913861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  <a:sp3d>
            <a:bevelT w="50800"/>
            <a:bevelB w="63500"/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059" y="1001893"/>
            <a:ext cx="3650310" cy="5454725"/>
          </a:xfrm>
          <a:prstGeom prst="rect">
            <a:avLst/>
          </a:prstGeom>
        </p:spPr>
      </p:pic>
      <p:sp>
        <p:nvSpPr>
          <p:cNvPr id="49" name="TextBox 89"/>
          <p:cNvSpPr txBox="1"/>
          <p:nvPr/>
        </p:nvSpPr>
        <p:spPr>
          <a:xfrm>
            <a:off x="781372" y="3485401"/>
            <a:ext cx="4799137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err="1" smtClean="0">
                <a:ln/>
                <a:solidFill>
                  <a:srgbClr val="002060"/>
                </a:solidFill>
                <a:uLnTx/>
                <a:uFillTx/>
                <a:latin typeface="Calibri" panose="020F0502020204030204"/>
                <a:ea typeface="+mn-ea"/>
              </a:rPr>
              <a:t>Md.Abdur</a:t>
            </a:r>
            <a:r>
              <a:rPr kumimoji="0" lang="en-US" sz="4000" b="1" i="0" u="none" strike="noStrike" kern="1200" normalizeH="0" baseline="0" noProof="0" dirty="0" smtClean="0">
                <a:ln/>
                <a:solidFill>
                  <a:srgbClr val="002060"/>
                </a:solidFill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40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Calibri" panose="020F0502020204030204"/>
                <a:ea typeface="+mn-ea"/>
              </a:rPr>
              <a:t>Razzak</a:t>
            </a:r>
            <a:endParaRPr kumimoji="0" lang="en-US" sz="4000" b="1" i="0" u="none" strike="noStrike" kern="1200" normalizeH="0" baseline="0" noProof="0" dirty="0">
              <a:ln/>
              <a:solidFill>
                <a:srgbClr val="002060"/>
              </a:solidFill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 panose="020F0502020204030204"/>
                <a:ea typeface="+mn-ea"/>
              </a:rPr>
              <a:t>      </a:t>
            </a:r>
            <a:r>
              <a:rPr kumimoji="0" lang="en-US" sz="24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Calibri" panose="020F0502020204030204"/>
                <a:ea typeface="+mn-ea"/>
              </a:rPr>
              <a:t>Assistant </a:t>
            </a:r>
            <a:r>
              <a:rPr kumimoji="0" lang="en-US" sz="2400" b="1" i="0" u="none" strike="noStrike" kern="1200" normalizeH="0" baseline="0" noProof="0" dirty="0">
                <a:ln/>
                <a:solidFill>
                  <a:srgbClr val="0070C0"/>
                </a:solidFill>
                <a:uLnTx/>
                <a:uFillTx/>
                <a:latin typeface="Calibri" panose="020F0502020204030204"/>
                <a:ea typeface="+mn-ea"/>
              </a:rPr>
              <a:t>Teacher (English)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2000" b="1" i="0" u="none" strike="noStrike" kern="1200" normalizeH="0" baseline="0" noProof="0" dirty="0" err="1" smtClean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Shatgram</a:t>
            </a:r>
            <a:r>
              <a:rPr kumimoji="0" lang="en-US" sz="2000" b="1" i="0" u="none" strike="noStrike" kern="1200" normalizeH="0" baseline="0" noProof="0" dirty="0" smtClean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normalizeH="0" baseline="0" noProof="0" dirty="0" err="1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Akota</a:t>
            </a:r>
            <a:r>
              <a:rPr kumimoji="0" lang="en-US" sz="2000" b="1" i="0" u="none" strike="noStrike" kern="1200" normalizeH="0" baseline="0" noProof="0" dirty="0">
                <a:ln/>
                <a:solidFill>
                  <a:srgbClr val="0070C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en-US" sz="2000" b="1" i="0" u="none" strike="noStrike" kern="1200" normalizeH="0" baseline="0" noProof="0" dirty="0" err="1" smtClean="0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Baniachang,Habigang</a:t>
            </a:r>
            <a:endParaRPr kumimoji="0" lang="en-US" sz="2000" b="1" i="0" u="none" strike="noStrike" kern="1200" normalizeH="0" baseline="0" noProof="0" dirty="0">
              <a:ln/>
              <a:solidFill>
                <a:srgbClr val="7030A0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District </a:t>
            </a:r>
            <a:r>
              <a:rPr kumimoji="0" lang="en-US" sz="2000" b="1" i="0" u="none" strike="noStrike" kern="1200" normalizeH="0" baseline="0" noProof="0" dirty="0" err="1" smtClean="0">
                <a:ln/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Ambasadder,Habigang</a:t>
            </a:r>
            <a:endParaRPr kumimoji="0" lang="en-US" sz="2000" b="1" i="0" u="none" strike="noStrike" kern="1200" normalizeH="0" baseline="0" noProof="0" dirty="0">
              <a:ln/>
              <a:solidFill>
                <a:srgbClr val="7030A0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  <p:bldP spid="1048604" grpId="0" animBg="1"/>
      <p:bldP spid="1048608" grpId="0" animBg="1"/>
      <p:bldP spid="1048609" grpId="0" animBg="1"/>
      <p:bldP spid="1048610" grpId="0" animBg="1"/>
      <p:bldP spid="1048614" grpId="0" animBg="1"/>
      <p:bldP spid="1048615" grpId="0" animBg="1"/>
      <p:bldP spid="1048615" grpId="1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Box 1048708"/>
          <p:cNvSpPr txBox="1"/>
          <p:nvPr/>
        </p:nvSpPr>
        <p:spPr>
          <a:xfrm>
            <a:off x="2184329" y="0"/>
            <a:ext cx="785236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002060"/>
                </a:solidFill>
              </a:rPr>
              <a:t>Watch the video attentively and answer the following questions. </a:t>
            </a:r>
            <a:endParaRPr lang="en-GB" sz="4400" b="1" dirty="0">
              <a:ln/>
              <a:solidFill>
                <a:srgbClr val="002060"/>
              </a:solidFill>
            </a:endParaRPr>
          </a:p>
        </p:txBody>
      </p:sp>
      <p:sp>
        <p:nvSpPr>
          <p:cNvPr id="1048657" name="TextBox 1048708"/>
          <p:cNvSpPr txBox="1"/>
          <p:nvPr/>
        </p:nvSpPr>
        <p:spPr>
          <a:xfrm>
            <a:off x="1603758" y="6273225"/>
            <a:ext cx="105882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3. What should we do to maintain 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discipline </a:t>
            </a:r>
            <a:r>
              <a:rPr lang="en-US" sz="3200" b="1" dirty="0">
                <a:ln/>
                <a:solidFill>
                  <a:srgbClr val="0070C0"/>
                </a:solidFill>
              </a:rPr>
              <a:t>in our class? 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655" name="TextBox 1048708"/>
          <p:cNvSpPr txBox="1"/>
          <p:nvPr/>
        </p:nvSpPr>
        <p:spPr>
          <a:xfrm>
            <a:off x="1603758" y="5336953"/>
            <a:ext cx="943677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1. 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About what is the teacher talking in the classroom? 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7" name="TextBox 1048708"/>
          <p:cNvSpPr txBox="1"/>
          <p:nvPr/>
        </p:nvSpPr>
        <p:spPr>
          <a:xfrm>
            <a:off x="1603758" y="5805089"/>
            <a:ext cx="98262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1. What 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can we do to keep our classroom net and clean? 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pic>
        <p:nvPicPr>
          <p:cNvPr id="3" name="20211003_123704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4329" y="1402664"/>
            <a:ext cx="6959600" cy="3914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90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534" y="-87765"/>
            <a:ext cx="9947624" cy="1378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5758" y="5433472"/>
            <a:ext cx="91301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70C0"/>
                </a:solidFill>
              </a:rPr>
              <a:t>Making a class committee.</a:t>
            </a:r>
            <a:endParaRPr lang="en-US" sz="6000" b="1" dirty="0">
              <a:ln/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28"/>
          <a:stretch/>
        </p:blipFill>
        <p:spPr>
          <a:xfrm rot="10800000">
            <a:off x="2172345" y="1142699"/>
            <a:ext cx="7898361" cy="414839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6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1048614"/>
          <p:cNvSpPr txBox="1"/>
          <p:nvPr/>
        </p:nvSpPr>
        <p:spPr>
          <a:xfrm>
            <a:off x="1673844" y="-177763"/>
            <a:ext cx="9548338" cy="13138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Learning outcome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48637" name="TextBox 2"/>
          <p:cNvSpPr txBox="1"/>
          <p:nvPr/>
        </p:nvSpPr>
        <p:spPr>
          <a:xfrm>
            <a:off x="2039815" y="930580"/>
            <a:ext cx="914080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By the end of the lesson the students will be able to-</a:t>
            </a:r>
          </a:p>
        </p:txBody>
      </p:sp>
      <p:sp>
        <p:nvSpPr>
          <p:cNvPr id="8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5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138" y="1943866"/>
            <a:ext cx="9443923" cy="49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extBox 1048710"/>
          <p:cNvSpPr txBox="1"/>
          <p:nvPr/>
        </p:nvSpPr>
        <p:spPr>
          <a:xfrm>
            <a:off x="554071" y="4822430"/>
            <a:ext cx="868823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1. What do you see in the picture?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677" name="TextBox 1048710"/>
          <p:cNvSpPr txBox="1"/>
          <p:nvPr/>
        </p:nvSpPr>
        <p:spPr>
          <a:xfrm>
            <a:off x="554071" y="5446385"/>
            <a:ext cx="1022721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2.What </a:t>
            </a:r>
            <a:r>
              <a:rPr lang="en-US" sz="3200" b="1" dirty="0">
                <a:ln/>
                <a:solidFill>
                  <a:srgbClr val="0070C0"/>
                </a:solidFill>
              </a:rPr>
              <a:t>are the students doing in picture 1 and 2?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678" name="TextBox 1048710"/>
          <p:cNvSpPr txBox="1"/>
          <p:nvPr/>
        </p:nvSpPr>
        <p:spPr>
          <a:xfrm>
            <a:off x="554071" y="6022273"/>
            <a:ext cx="1163792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3. Do you do these things at home? If you don't who does?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97573" y="914058"/>
            <a:ext cx="1166057" cy="1392804"/>
            <a:chOff x="8787191" y="950824"/>
            <a:chExt cx="1845460" cy="2067801"/>
          </a:xfrm>
        </p:grpSpPr>
        <p:sp>
          <p:nvSpPr>
            <p:cNvPr id="13" name="TextBox 1048707"/>
            <p:cNvSpPr txBox="1"/>
            <p:nvPr/>
          </p:nvSpPr>
          <p:spPr>
            <a:xfrm>
              <a:off x="8787191" y="2470303"/>
              <a:ext cx="1805661" cy="5483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/>
                  <a:solidFill>
                    <a:srgbClr val="A50E82"/>
                  </a:solidFill>
                </a:rPr>
                <a:t>Pair Work</a:t>
              </a:r>
              <a:endParaRPr lang="en-GB" b="1" dirty="0">
                <a:ln/>
                <a:solidFill>
                  <a:srgbClr val="A50E82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7373"/>
            <a:stretch/>
          </p:blipFill>
          <p:spPr>
            <a:xfrm rot="5400000">
              <a:off x="8982141" y="814668"/>
              <a:ext cx="1514354" cy="1786666"/>
            </a:xfrm>
            <a:prstGeom prst="ellipse">
              <a:avLst/>
            </a:prstGeom>
            <a:ln w="1905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418" y="1676405"/>
            <a:ext cx="4572000" cy="29787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338" y="1676405"/>
            <a:ext cx="4574316" cy="29787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02302" y="146204"/>
            <a:ext cx="95307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  <a:effectLst>
                  <a:glow rad="50800">
                    <a:schemeClr val="accent2">
                      <a:satMod val="175000"/>
                      <a:alpha val="28000"/>
                    </a:schemeClr>
                  </a:glow>
                </a:effectLst>
              </a:rPr>
              <a:t>Look at </a:t>
            </a:r>
            <a:r>
              <a:rPr lang="en-US" sz="4400" b="1" dirty="0" smtClean="0">
                <a:ln/>
                <a:solidFill>
                  <a:srgbClr val="002060"/>
                </a:solidFill>
                <a:effectLst>
                  <a:glow rad="50800">
                    <a:schemeClr val="accent2">
                      <a:satMod val="175000"/>
                      <a:alpha val="28000"/>
                    </a:schemeClr>
                  </a:glow>
                </a:effectLst>
              </a:rPr>
              <a:t>the pictures first  and then answer the following questions in pairs.</a:t>
            </a:r>
            <a:endParaRPr lang="en-US" sz="4400" b="1" dirty="0">
              <a:ln/>
              <a:solidFill>
                <a:srgbClr val="002060"/>
              </a:solidFill>
              <a:effectLst>
                <a:glow rad="50800">
                  <a:schemeClr val="accent2">
                    <a:satMod val="175000"/>
                    <a:alpha val="28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142" y="5712069"/>
            <a:ext cx="23751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rgbClr val="002060"/>
                </a:solidFill>
              </a:rPr>
              <a:t>Time:five</a:t>
            </a:r>
            <a:r>
              <a:rPr lang="en-US" sz="20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000" b="1" dirty="0">
              <a:ln/>
              <a:solidFill>
                <a:srgbClr val="00206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0402052" y="4535593"/>
            <a:ext cx="1426335" cy="1191550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Box 16"/>
          <p:cNvSpPr txBox="1"/>
          <p:nvPr/>
        </p:nvSpPr>
        <p:spPr>
          <a:xfrm>
            <a:off x="10828704" y="4494624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5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66723" y="4650979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76678" y="4588096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30202" y="4561454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39978" y="4678542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1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0209" y="4530865"/>
            <a:ext cx="116930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00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377639__danarobinsondesignsgmailcom__b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7" end="4653.576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1692" y="6130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225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84739" y="281353"/>
            <a:ext cx="2729132" cy="1195755"/>
          </a:xfrm>
          <a:prstGeom prst="wedgeRoundRectCallout">
            <a:avLst>
              <a:gd name="adj1" fmla="val 35712"/>
              <a:gd name="adj2" fmla="val 10847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2060"/>
                </a:solidFill>
              </a:rPr>
              <a:t>What do you see in the first picture?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540282" y="182878"/>
            <a:ext cx="3263706" cy="1434907"/>
          </a:xfrm>
          <a:prstGeom prst="wedgeRoundRectCallout">
            <a:avLst>
              <a:gd name="adj1" fmla="val -62477"/>
              <a:gd name="adj2" fmla="val 97473"/>
              <a:gd name="adj3" fmla="val 16667"/>
            </a:avLst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There are 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some </a:t>
            </a:r>
            <a:r>
              <a:rPr lang="en-US" sz="2400" b="1" dirty="0">
                <a:ln/>
                <a:solidFill>
                  <a:srgbClr val="002060"/>
                </a:solidFill>
              </a:rPr>
              <a:t>students who are busy with cleaning their 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classroom. 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23131" y="317021"/>
            <a:ext cx="2729132" cy="1317226"/>
          </a:xfrm>
          <a:prstGeom prst="wedgeRoundRectCallout">
            <a:avLst>
              <a:gd name="adj1" fmla="val 35712"/>
              <a:gd name="adj2" fmla="val 10109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2060"/>
                </a:solidFill>
              </a:rPr>
              <a:t>What do you see in the second picture?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556495" y="199340"/>
            <a:ext cx="3494126" cy="1648915"/>
          </a:xfrm>
          <a:prstGeom prst="wedgeRoundRectCallout">
            <a:avLst>
              <a:gd name="adj1" fmla="val -68602"/>
              <a:gd name="adj2" fmla="val 514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There are 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some </a:t>
            </a:r>
            <a:r>
              <a:rPr lang="en-US" sz="2400" b="1" dirty="0">
                <a:ln/>
                <a:solidFill>
                  <a:srgbClr val="002060"/>
                </a:solidFill>
              </a:rPr>
              <a:t>students who are busy with cleaning 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the front side of their school. 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5837" y="249402"/>
            <a:ext cx="3657600" cy="1472868"/>
          </a:xfrm>
          <a:prstGeom prst="wedgeRoundRectCallout">
            <a:avLst>
              <a:gd name="adj1" fmla="val 35432"/>
              <a:gd name="adj2" fmla="val 79823"/>
              <a:gd name="adj3" fmla="val 16667"/>
            </a:avLst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002060"/>
                </a:solidFill>
              </a:rPr>
              <a:t>Do you do these things at 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home? If you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don’t?Who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does?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906689" y="414298"/>
            <a:ext cx="3552493" cy="1706332"/>
          </a:xfrm>
          <a:prstGeom prst="wedgeRoundRectCallout">
            <a:avLst>
              <a:gd name="adj1" fmla="val -68602"/>
              <a:gd name="adj2" fmla="val 51457"/>
              <a:gd name="adj3" fmla="val 16667"/>
            </a:avLst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2060"/>
                </a:solidFill>
              </a:rPr>
              <a:t>Yes, </a:t>
            </a:r>
            <a:r>
              <a:rPr lang="en-US" sz="2400" b="1" dirty="0">
                <a:ln/>
                <a:solidFill>
                  <a:srgbClr val="002060"/>
                </a:solidFill>
              </a:rPr>
              <a:t>I sometimes do these things at </a:t>
            </a:r>
            <a:r>
              <a:rPr lang="en-US" sz="2400" b="1" dirty="0" smtClean="0">
                <a:ln/>
                <a:solidFill>
                  <a:srgbClr val="002060"/>
                </a:solidFill>
              </a:rPr>
              <a:t>home. When I don’t my mother does this at home. 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048707"/>
          <p:cNvSpPr txBox="1"/>
          <p:nvPr/>
        </p:nvSpPr>
        <p:spPr>
          <a:xfrm>
            <a:off x="775854" y="228568"/>
            <a:ext cx="8403757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2060"/>
                </a:solidFill>
              </a:rPr>
              <a:t>Listen to </a:t>
            </a:r>
            <a:r>
              <a:rPr lang="en-US" sz="3600" b="1" dirty="0">
                <a:ln/>
                <a:solidFill>
                  <a:srgbClr val="002060"/>
                </a:solidFill>
              </a:rPr>
              <a:t>the audio and tell whether the information is </a:t>
            </a:r>
            <a:r>
              <a:rPr lang="en-US" sz="3600" b="1" dirty="0" smtClean="0">
                <a:ln/>
                <a:solidFill>
                  <a:srgbClr val="00B050"/>
                </a:solidFill>
              </a:rPr>
              <a:t>true</a:t>
            </a:r>
            <a:r>
              <a:rPr lang="en-US" sz="3600" b="1" dirty="0" smtClean="0">
                <a:ln/>
                <a:solidFill>
                  <a:srgbClr val="72792B"/>
                </a:solidFill>
              </a:rPr>
              <a:t> </a:t>
            </a:r>
            <a:r>
              <a:rPr lang="en-US" sz="3600" b="1" dirty="0">
                <a:ln/>
                <a:solidFill>
                  <a:srgbClr val="002060"/>
                </a:solidFill>
              </a:rPr>
              <a:t>or</a:t>
            </a:r>
            <a:r>
              <a:rPr lang="en-US" sz="3600" b="1" dirty="0">
                <a:ln/>
                <a:solidFill>
                  <a:srgbClr val="72792B"/>
                </a:solidFill>
              </a:rPr>
              <a:t> 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false.</a:t>
            </a:r>
            <a:endParaRPr lang="en-GB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1048593" name="TextBox 1048707"/>
          <p:cNvSpPr txBox="1"/>
          <p:nvPr/>
        </p:nvSpPr>
        <p:spPr>
          <a:xfrm>
            <a:off x="1420087" y="1513070"/>
            <a:ext cx="579775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1.The </a:t>
            </a:r>
            <a:r>
              <a:rPr lang="en-US" sz="3200" b="1" dirty="0">
                <a:ln/>
                <a:solidFill>
                  <a:srgbClr val="0070C0"/>
                </a:solidFill>
              </a:rPr>
              <a:t>students do not need to rearrange the </a:t>
            </a:r>
            <a:r>
              <a:rPr lang="en-US" sz="3200" b="1" dirty="0" err="1">
                <a:ln/>
                <a:solidFill>
                  <a:srgbClr val="0070C0"/>
                </a:solidFill>
              </a:rPr>
              <a:t>furnitures</a:t>
            </a:r>
            <a:r>
              <a:rPr lang="en-US" sz="3200" b="1" dirty="0">
                <a:ln/>
                <a:solidFill>
                  <a:srgbClr val="0070C0"/>
                </a:solidFill>
              </a:rPr>
              <a:t>.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594" name="TextBox 1048707"/>
          <p:cNvSpPr txBox="1"/>
          <p:nvPr/>
        </p:nvSpPr>
        <p:spPr>
          <a:xfrm>
            <a:off x="1420088" y="2590288"/>
            <a:ext cx="617646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70C0"/>
                </a:solidFill>
              </a:rPr>
              <a:t>2.All </a:t>
            </a:r>
            <a:r>
              <a:rPr lang="en-US" sz="3200" b="1" dirty="0">
                <a:ln/>
                <a:solidFill>
                  <a:srgbClr val="0070C0"/>
                </a:solidFill>
              </a:rPr>
              <a:t>the students will start cleaning the classroom at a time.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595" name="TextBox 1048707"/>
          <p:cNvSpPr txBox="1"/>
          <p:nvPr/>
        </p:nvSpPr>
        <p:spPr>
          <a:xfrm>
            <a:off x="1420087" y="3685715"/>
            <a:ext cx="92432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.The </a:t>
            </a:r>
            <a:r>
              <a:rPr lang="en-US" sz="2800" b="1" dirty="0">
                <a:ln/>
                <a:solidFill>
                  <a:srgbClr val="0070C0"/>
                </a:solidFill>
              </a:rPr>
              <a:t>teacher</a:t>
            </a:r>
            <a:r>
              <a:rPr lang="en-US" sz="3200" b="1" dirty="0">
                <a:ln/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will </a:t>
            </a:r>
            <a:r>
              <a:rPr lang="en-US" sz="3200" b="1" dirty="0">
                <a:ln/>
                <a:solidFill>
                  <a:srgbClr val="0070C0"/>
                </a:solidFill>
              </a:rPr>
              <a:t>clean the blackboard at the beginning of the lesson because the students likes it.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sp>
        <p:nvSpPr>
          <p:cNvPr id="1048776" name="TextBox 1048707"/>
          <p:cNvSpPr txBox="1"/>
          <p:nvPr/>
        </p:nvSpPr>
        <p:spPr>
          <a:xfrm>
            <a:off x="1420087" y="5039614"/>
            <a:ext cx="75691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0070C0"/>
                </a:solidFill>
              </a:rPr>
              <a:t>4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.At </a:t>
            </a:r>
            <a:r>
              <a:rPr lang="en-US" sz="3200" b="1" dirty="0">
                <a:ln/>
                <a:solidFill>
                  <a:srgbClr val="0070C0"/>
                </a:solidFill>
              </a:rPr>
              <a:t>the end of the </a:t>
            </a:r>
            <a:r>
              <a:rPr lang="en-US" sz="3200" b="1" dirty="0" err="1">
                <a:ln/>
                <a:solidFill>
                  <a:srgbClr val="0070C0"/>
                </a:solidFill>
              </a:rPr>
              <a:t>class,the</a:t>
            </a:r>
            <a:r>
              <a:rPr lang="en-US" sz="3200" b="1" dirty="0">
                <a:ln/>
                <a:solidFill>
                  <a:srgbClr val="0070C0"/>
                </a:solidFill>
              </a:rPr>
              <a:t> students will </a:t>
            </a:r>
            <a:r>
              <a:rPr lang="en-US" sz="3200" b="1" dirty="0" smtClean="0">
                <a:ln/>
                <a:solidFill>
                  <a:srgbClr val="0070C0"/>
                </a:solidFill>
              </a:rPr>
              <a:t>organize the class systematically.</a:t>
            </a:r>
            <a:endParaRPr lang="en-GB" sz="3200" b="1" dirty="0">
              <a:ln/>
              <a:solidFill>
                <a:srgbClr val="0070C0"/>
              </a:solidFill>
            </a:endParaRPr>
          </a:p>
        </p:txBody>
      </p:sp>
      <p:pic>
        <p:nvPicPr>
          <p:cNvPr id="2" name="About how to clean the class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9344" y="5578223"/>
            <a:ext cx="614422" cy="614422"/>
          </a:xfrm>
          <a:prstGeom prst="rect">
            <a:avLst/>
          </a:prstGeom>
        </p:spPr>
      </p:pic>
      <p:sp>
        <p:nvSpPr>
          <p:cNvPr id="10" name="TextBox 1048707"/>
          <p:cNvSpPr txBox="1"/>
          <p:nvPr/>
        </p:nvSpPr>
        <p:spPr>
          <a:xfrm>
            <a:off x="347927" y="1494861"/>
            <a:ext cx="15679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</a:rPr>
              <a:t>False</a:t>
            </a:r>
            <a:endParaRPr lang="en-GB" sz="32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TextBox 1048707"/>
          <p:cNvSpPr txBox="1"/>
          <p:nvPr/>
        </p:nvSpPr>
        <p:spPr>
          <a:xfrm>
            <a:off x="347925" y="2544121"/>
            <a:ext cx="16115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</a:rPr>
              <a:t>False</a:t>
            </a:r>
            <a:endParaRPr lang="en-GB" sz="32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TextBox 1048707"/>
          <p:cNvSpPr txBox="1"/>
          <p:nvPr/>
        </p:nvSpPr>
        <p:spPr>
          <a:xfrm>
            <a:off x="345613" y="3713673"/>
            <a:ext cx="16115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</a:rPr>
              <a:t>False</a:t>
            </a:r>
            <a:endParaRPr lang="en-GB" sz="32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TextBox 1048707"/>
          <p:cNvSpPr txBox="1"/>
          <p:nvPr/>
        </p:nvSpPr>
        <p:spPr>
          <a:xfrm>
            <a:off x="251853" y="5041958"/>
            <a:ext cx="16115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0B050"/>
                </a:solidFill>
              </a:rPr>
              <a:t>True</a:t>
            </a:r>
            <a:endParaRPr lang="en-GB" sz="3200" b="1" dirty="0">
              <a:ln/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87266" y="297465"/>
            <a:ext cx="1844155" cy="1792381"/>
            <a:chOff x="8187394" y="1201507"/>
            <a:chExt cx="2504049" cy="2613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474727" y="1195528"/>
              <a:ext cx="1929385" cy="1941343"/>
            </a:xfrm>
            <a:prstGeom prst="ellipse">
              <a:avLst/>
            </a:prstGeom>
            <a:ln w="19050" cap="rnd">
              <a:solidFill>
                <a:srgbClr val="612A8A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8187394" y="3231678"/>
              <a:ext cx="2504049" cy="5834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rgbClr val="7030A0"/>
                  </a:solidFill>
                  <a:latin typeface="Calibri" panose="020F0502020204030204"/>
                </a:rPr>
                <a:t>Individual work</a:t>
              </a:r>
              <a:endParaRPr lang="en-US" sz="2000" b="1" dirty="0">
                <a:ln/>
                <a:solidFill>
                  <a:srgbClr val="7030A0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657647" y="3827841"/>
            <a:ext cx="237517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rgbClr val="002060"/>
                </a:solidFill>
              </a:rPr>
              <a:t>Time:five</a:t>
            </a:r>
            <a:r>
              <a:rPr lang="en-US" sz="2000" b="1" dirty="0" smtClean="0">
                <a:ln/>
                <a:solidFill>
                  <a:srgbClr val="002060"/>
                </a:solidFill>
              </a:rPr>
              <a:t> minutes</a:t>
            </a:r>
            <a:endParaRPr lang="en-US" sz="2000" b="1" dirty="0">
              <a:ln/>
              <a:solidFill>
                <a:srgbClr val="00206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9972557" y="2651365"/>
            <a:ext cx="1426335" cy="1191550"/>
          </a:xfrm>
          <a:prstGeom prst="flowChartConnector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10399209" y="2610396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5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7228" y="2766751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47183" y="2703868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00707" y="2677226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10483" y="2794314"/>
            <a:ext cx="7795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1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0714" y="2646637"/>
            <a:ext cx="116930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2060"/>
                </a:solidFill>
              </a:rPr>
              <a:t>00</a:t>
            </a:r>
            <a:endParaRPr lang="en-US" sz="6000" b="1" dirty="0">
              <a:ln/>
              <a:solidFill>
                <a:srgbClr val="002060"/>
              </a:solidFill>
            </a:endParaRPr>
          </a:p>
        </p:txBody>
      </p:sp>
      <p:pic>
        <p:nvPicPr>
          <p:cNvPr id="25" name="377639__danarobinsondesignsgmailcom__b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887" end="4653.576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22197" y="4245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225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1020</Words>
  <Application>Microsoft Office PowerPoint</Application>
  <PresentationFormat>Widescreen</PresentationFormat>
  <Paragraphs>177</Paragraphs>
  <Slides>27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SimSun</vt:lpstr>
      <vt:lpstr>Arial</vt:lpstr>
      <vt:lpstr>Arial Black</vt:lpstr>
      <vt:lpstr>Calibri</vt:lpstr>
      <vt:lpstr>Calibri Light</vt:lpstr>
      <vt:lpstr>NikoshBAN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69</cp:revision>
  <dcterms:created xsi:type="dcterms:W3CDTF">2021-10-03T02:02:58Z</dcterms:created>
  <dcterms:modified xsi:type="dcterms:W3CDTF">2021-10-07T17:58:39Z</dcterms:modified>
</cp:coreProperties>
</file>