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9" r:id="rId2"/>
    <p:sldId id="385" r:id="rId3"/>
    <p:sldId id="259" r:id="rId4"/>
    <p:sldId id="262" r:id="rId5"/>
    <p:sldId id="257" r:id="rId6"/>
    <p:sldId id="290" r:id="rId7"/>
    <p:sldId id="279" r:id="rId8"/>
    <p:sldId id="261" r:id="rId9"/>
    <p:sldId id="265" r:id="rId10"/>
    <p:sldId id="274" r:id="rId11"/>
    <p:sldId id="280" r:id="rId12"/>
    <p:sldId id="281" r:id="rId13"/>
    <p:sldId id="282" r:id="rId14"/>
    <p:sldId id="284" r:id="rId15"/>
    <p:sldId id="283" r:id="rId16"/>
    <p:sldId id="285" r:id="rId17"/>
    <p:sldId id="286" r:id="rId18"/>
    <p:sldId id="287" r:id="rId19"/>
    <p:sldId id="288" r:id="rId20"/>
    <p:sldId id="276" r:id="rId21"/>
    <p:sldId id="275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19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78649-5D31-4A26-93F9-06F106DFD7AE}" type="datetimeFigureOut">
              <a:rPr lang="en-US" smtClean="0"/>
              <a:t>08-Oct-21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685727-8F66-46C8-9218-52C41ECB7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990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685727-8F66-46C8-9218-52C41ECB71B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08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85727-8F66-46C8-9218-52C41ECB71B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59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D415B-79E5-4536-88D8-A99A7B198D97}" type="datetimeFigureOut">
              <a:rPr lang="en-US" smtClean="0"/>
              <a:t>08-Oct-21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01305-FAD0-4487-9357-C4B2C7E3D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83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D415B-79E5-4536-88D8-A99A7B198D97}" type="datetimeFigureOut">
              <a:rPr lang="en-US" smtClean="0"/>
              <a:t>08-Oct-21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01305-FAD0-4487-9357-C4B2C7E3D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59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D415B-79E5-4536-88D8-A99A7B198D97}" type="datetimeFigureOut">
              <a:rPr lang="en-US" smtClean="0"/>
              <a:t>08-Oct-21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01305-FAD0-4487-9357-C4B2C7E3D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38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D415B-79E5-4536-88D8-A99A7B198D97}" type="datetimeFigureOut">
              <a:rPr lang="en-US" smtClean="0"/>
              <a:t>08-Oct-21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01305-FAD0-4487-9357-C4B2C7E3D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49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D415B-79E5-4536-88D8-A99A7B198D97}" type="datetimeFigureOut">
              <a:rPr lang="en-US" smtClean="0"/>
              <a:t>08-Oct-21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01305-FAD0-4487-9357-C4B2C7E3D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46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D415B-79E5-4536-88D8-A99A7B198D97}" type="datetimeFigureOut">
              <a:rPr lang="en-US" smtClean="0"/>
              <a:t>08-Oct-21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01305-FAD0-4487-9357-C4B2C7E3D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27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D415B-79E5-4536-88D8-A99A7B198D97}" type="datetimeFigureOut">
              <a:rPr lang="en-US" smtClean="0"/>
              <a:t>08-Oct-21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01305-FAD0-4487-9357-C4B2C7E3D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35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D415B-79E5-4536-88D8-A99A7B198D97}" type="datetimeFigureOut">
              <a:rPr lang="en-US" smtClean="0"/>
              <a:t>08-Oct-21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01305-FAD0-4487-9357-C4B2C7E3D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34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D415B-79E5-4536-88D8-A99A7B198D97}" type="datetimeFigureOut">
              <a:rPr lang="en-US" smtClean="0"/>
              <a:t>08-Oct-21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01305-FAD0-4487-9357-C4B2C7E3D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235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D415B-79E5-4536-88D8-A99A7B198D97}" type="datetimeFigureOut">
              <a:rPr lang="en-US" smtClean="0"/>
              <a:t>08-Oct-21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01305-FAD0-4487-9357-C4B2C7E3D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44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D415B-79E5-4536-88D8-A99A7B198D97}" type="datetimeFigureOut">
              <a:rPr lang="en-US" smtClean="0"/>
              <a:t>08-Oct-21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01305-FAD0-4487-9357-C4B2C7E3D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35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D415B-79E5-4536-88D8-A99A7B198D97}" type="datetimeFigureOut">
              <a:rPr lang="en-US" smtClean="0"/>
              <a:t>08-Oct-21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01305-FAD0-4487-9357-C4B2C7E3D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212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mijaneid@gmail.com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60147" y="181651"/>
            <a:ext cx="11827749" cy="6519400"/>
            <a:chOff x="260147" y="181651"/>
            <a:chExt cx="11827749" cy="65194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7107" y="181651"/>
              <a:ext cx="10450789" cy="651940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260147" y="1166842"/>
              <a:ext cx="1173707" cy="4524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9600" dirty="0">
                  <a:latin typeface="NikoshBAN" panose="02000000000000000000" pitchFamily="2" charset="0"/>
                  <a:cs typeface="NikoshBAN" panose="02000000000000000000" pitchFamily="2" charset="0"/>
                </a:rPr>
                <a:t>স্বাগত</a:t>
              </a:r>
              <a:endParaRPr lang="en-US" sz="9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9412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48530" y="540913"/>
            <a:ext cx="4273927" cy="14465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88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573" y="146259"/>
            <a:ext cx="3411940" cy="41118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10687" y="5020431"/>
            <a:ext cx="6141492" cy="923330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  1। ফল কাকে বলে  লিখ ?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34074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38735" y="327545"/>
            <a:ext cx="5472751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ফল কত প্রকার ও কি কি ?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95475" y="1565659"/>
            <a:ext cx="61911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ফলকে প্রধানত দুই ভাগে ভাগ করা যায়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746913" y="3684895"/>
            <a:ext cx="8475260" cy="859809"/>
            <a:chOff x="1692323" y="3220871"/>
            <a:chExt cx="8475260" cy="859809"/>
          </a:xfrm>
        </p:grpSpPr>
        <p:cxnSp>
          <p:nvCxnSpPr>
            <p:cNvPr id="14" name="Straight Arrow Connector 13"/>
            <p:cNvCxnSpPr/>
            <p:nvPr/>
          </p:nvCxnSpPr>
          <p:spPr>
            <a:xfrm flipH="1">
              <a:off x="10153934" y="3220871"/>
              <a:ext cx="13648" cy="859809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oup 18"/>
            <p:cNvGrpSpPr/>
            <p:nvPr/>
          </p:nvGrpSpPr>
          <p:grpSpPr>
            <a:xfrm>
              <a:off x="1692323" y="3234518"/>
              <a:ext cx="8475260" cy="846161"/>
              <a:chOff x="1733266" y="3193575"/>
              <a:chExt cx="8475260" cy="846161"/>
            </a:xfrm>
          </p:grpSpPr>
          <p:cxnSp>
            <p:nvCxnSpPr>
              <p:cNvPr id="10" name="Straight Connector 9"/>
              <p:cNvCxnSpPr/>
              <p:nvPr/>
            </p:nvCxnSpPr>
            <p:spPr>
              <a:xfrm>
                <a:off x="1733266" y="3207224"/>
                <a:ext cx="8475260" cy="13649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>
                <a:off x="1774209" y="3193575"/>
                <a:ext cx="0" cy="846161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2" name="Straight Arrow Connector 21"/>
          <p:cNvCxnSpPr/>
          <p:nvPr/>
        </p:nvCxnSpPr>
        <p:spPr>
          <a:xfrm>
            <a:off x="5554639" y="2470245"/>
            <a:ext cx="0" cy="120100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860641" y="4854770"/>
            <a:ext cx="187262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প্রকৃত ফল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031109" y="4800179"/>
            <a:ext cx="220925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অপ্রকৃত ফল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59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45788" y="651259"/>
            <a:ext cx="1872629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প্রকৃত ফল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4274" y="1733266"/>
            <a:ext cx="11054687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শুধু গর্ভাশয় ফলে পরিণত  হলে তাকে , প্রকৃত ফল বলে । যেমন ----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89" y="3004995"/>
            <a:ext cx="4255632" cy="25769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15853" y="5987534"/>
            <a:ext cx="8328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336" y="2842429"/>
            <a:ext cx="3130597" cy="278859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565839" y="6055774"/>
            <a:ext cx="9605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কাঁঠাল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63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18417" y="282769"/>
            <a:ext cx="2209259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অপ্রকৃত ফল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7121" y="1255593"/>
            <a:ext cx="11904199" cy="1077218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গর্ভাশয় ছাড়া ফুলের অন্যান্য অংশ পুষ্ট হয়ে যখন ফলে পরিণত হয়  তখন  তাকে অপ্রকৃত ফল বলে ।  যেমন  ----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67" y="3002507"/>
            <a:ext cx="4317100" cy="30161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56751" y="6151307"/>
            <a:ext cx="10486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আপেল</a:t>
            </a:r>
            <a:endParaRPr lang="en-US" sz="3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621" y="3057099"/>
            <a:ext cx="4246871" cy="313898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963690" y="6273225"/>
            <a:ext cx="9781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চালতা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52690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6409" y="310065"/>
            <a:ext cx="10823797" cy="646331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প্রকৃত ফল ও অপ্রকৃত ফলকে আবার তিন ভাগে ভাগ করা যায় ,  যেমন ----   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3110640" y="2102599"/>
            <a:ext cx="37121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১ । সরল ফল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২ । গুচ্ছ ফল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৩ । যৌগিক ফল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88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08136" y="419247"/>
            <a:ext cx="327365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১। সরল ফল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6298" y="1637966"/>
            <a:ext cx="11259403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ফুলের একটি মাত্র গর্ভাশয় থেকে যে ফলের উৎপত্তি তাকে সরল ফল  বলে , যেমন ----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88154" y="3865819"/>
            <a:ext cx="400622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সরল ফল দুই প্রকার - </a:t>
            </a:r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1924334" y="5022375"/>
            <a:ext cx="40062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১। রসাল ফল 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২ । নীরস ফল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47"/>
          <a:stretch/>
        </p:blipFill>
        <p:spPr>
          <a:xfrm>
            <a:off x="7997588" y="2360278"/>
            <a:ext cx="4012442" cy="379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55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9266" y="1197171"/>
            <a:ext cx="11818961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যে ফলের ফলত্বক পুরু এবং রসাল তাকে রসাল ফল  বলে । 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এ ধরনের ফল পাকলে ফলত্বক ফেটে যায় না । যেমন--</a:t>
            </a:r>
          </a:p>
        </p:txBody>
      </p:sp>
      <p:sp>
        <p:nvSpPr>
          <p:cNvPr id="3" name="Rectangle 2"/>
          <p:cNvSpPr/>
          <p:nvPr/>
        </p:nvSpPr>
        <p:spPr>
          <a:xfrm>
            <a:off x="4908527" y="146292"/>
            <a:ext cx="22012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রসাল ফল 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36" y="2906976"/>
            <a:ext cx="3757348" cy="3029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986" y="2852382"/>
            <a:ext cx="3880721" cy="30980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261" y="2866030"/>
            <a:ext cx="3653122" cy="322087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14092" y="6034529"/>
            <a:ext cx="856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5863426" y="6034248"/>
            <a:ext cx="8002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জাম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10325487" y="6124011"/>
            <a:ext cx="8338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কলা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4179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16361" y="159941"/>
            <a:ext cx="21515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নীরস ফল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0252" y="1154205"/>
            <a:ext cx="11600596" cy="1077218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যে ফলের ফলত্বক পাতলা এবং পরিপক্ক হলে ত্বক শুকিয়ে ফেটে যায় তাকে নীরস ফল  বলে । 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 ধরনের ফল পাকলে ফলত্বক ফেটে যায় না । যেমন ------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18" y="2396887"/>
            <a:ext cx="3571237" cy="35262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715" y="2606723"/>
            <a:ext cx="3174669" cy="327546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7806519" y="2743198"/>
            <a:ext cx="4162568" cy="2524836"/>
            <a:chOff x="7600950" y="3933561"/>
            <a:chExt cx="4327194" cy="225951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0950" y="3957852"/>
              <a:ext cx="2348268" cy="223211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6375" y="3933561"/>
              <a:ext cx="1981769" cy="2259516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1409425" y="6088840"/>
            <a:ext cx="7665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শিম</a:t>
            </a:r>
            <a:endParaRPr lang="en-US" sz="3600" dirty="0"/>
          </a:p>
        </p:txBody>
      </p:sp>
      <p:sp>
        <p:nvSpPr>
          <p:cNvPr id="11" name="Rectangle 10"/>
          <p:cNvSpPr/>
          <p:nvPr/>
        </p:nvSpPr>
        <p:spPr>
          <a:xfrm>
            <a:off x="5383416" y="6014829"/>
            <a:ext cx="8835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ঢেঁড়স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9745156" y="5878353"/>
            <a:ext cx="10567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সরিষা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5414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43016" y="95535"/>
            <a:ext cx="259077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২। গুচ্ছ ফল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5093" y="1132764"/>
            <a:ext cx="10631606" cy="1077218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একটি ফুলে যখন অনেকগুলো গর্ভাশয় থাকে  এবং  প্রতিটি গর্ভাশয় ফলে পরিণত হয়ে  একটি বোঁটার উপর গুচ্ছাকারে থাকে  তখন তাকে গুচ্ছ ফল বলে ,  যেমন ---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27320" y="2949126"/>
            <a:ext cx="3471224" cy="2223375"/>
            <a:chOff x="677696" y="3003716"/>
            <a:chExt cx="7449065" cy="233255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696" y="3003716"/>
              <a:ext cx="3582604" cy="2332559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8939" y="3043094"/>
              <a:ext cx="3937822" cy="2170351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093" y="2879677"/>
            <a:ext cx="3162199" cy="2415654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7342495" y="2879678"/>
            <a:ext cx="3835021" cy="2347415"/>
            <a:chOff x="7260608" y="3105577"/>
            <a:chExt cx="3630305" cy="175302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84218" y="3105577"/>
              <a:ext cx="1806695" cy="175302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0608" y="3111689"/>
              <a:ext cx="1798225" cy="1705969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382136" y="5697940"/>
            <a:ext cx="24156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আঙুর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61241" y="5550805"/>
            <a:ext cx="8226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আতা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044245" y="5619045"/>
            <a:ext cx="12073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আকন্দ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83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56253" y="341194"/>
            <a:ext cx="2926935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৩ । যৌগিক ফল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8364" y="1514901"/>
            <a:ext cx="11846257" cy="1200329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একটি মঞ্জরির সম্পূর্ণ অংশ যখন একটি ফলে পরিণত হয় তখন তাকে যৌগিক ফল বলে , যেমন ---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97" y="2871360"/>
            <a:ext cx="5049672" cy="32974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420" y="3085318"/>
            <a:ext cx="4943333" cy="29879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51630" y="6086902"/>
            <a:ext cx="2511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আনারস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83690" y="6155140"/>
            <a:ext cx="1310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কাঁঠাল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87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220037" y="1450928"/>
            <a:ext cx="7648889" cy="4103014"/>
            <a:chOff x="928047" y="791570"/>
            <a:chExt cx="10198519" cy="5470685"/>
          </a:xfrm>
        </p:grpSpPr>
        <p:sp>
          <p:nvSpPr>
            <p:cNvPr id="2" name="Content Placeholder 12"/>
            <p:cNvSpPr txBox="1">
              <a:spLocks/>
            </p:cNvSpPr>
            <p:nvPr/>
          </p:nvSpPr>
          <p:spPr>
            <a:xfrm>
              <a:off x="6355841" y="792220"/>
              <a:ext cx="4770725" cy="5423316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txBody>
            <a:bodyPr/>
            <a:lstStyle/>
            <a:p>
              <a:pPr marL="257175" indent="-257175" algn="ctr">
                <a:spcBef>
                  <a:spcPct val="20000"/>
                </a:spcBef>
                <a:defRPr/>
              </a:pPr>
              <a:r>
                <a:rPr lang="en-US" sz="3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r>
                <a:rPr lang="en-US" sz="3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bn-BD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  <a:p>
              <a:pPr marL="257175" indent="-257175" algn="ctr">
                <a:spcBef>
                  <a:spcPct val="20000"/>
                </a:spcBef>
                <a:defRPr/>
              </a:pPr>
              <a:endParaRPr lang="bn-BD" sz="2400" b="1" dirty="0">
                <a:ln/>
                <a:latin typeface="NikoshBAN" pitchFamily="2" charset="0"/>
                <a:cs typeface="NikoshBAN" pitchFamily="2" charset="0"/>
              </a:endParaRPr>
            </a:p>
            <a:p>
              <a:pPr marL="257175" indent="-257175" algn="ctr">
                <a:spcBef>
                  <a:spcPct val="20000"/>
                </a:spcBef>
                <a:defRPr/>
              </a:pPr>
              <a:endParaRPr lang="bn-BD" sz="2400" b="1" dirty="0">
                <a:ln/>
                <a:latin typeface="NikoshBAN" pitchFamily="2" charset="0"/>
                <a:cs typeface="NikoshBAN" pitchFamily="2" charset="0"/>
              </a:endParaRPr>
            </a:p>
            <a:p>
              <a:pPr>
                <a:defRPr/>
              </a:pPr>
              <a:r>
                <a:rPr lang="bn-BD" sz="24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     </a:t>
              </a:r>
              <a:r>
                <a:rPr lang="bn-BD" sz="24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শ্রেণি : অষ্টম </a:t>
              </a:r>
            </a:p>
            <a:p>
              <a:pPr>
                <a:defRPr/>
              </a:pPr>
              <a:r>
                <a:rPr lang="bn-BD" sz="24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     বিষয় : বিজ্ঞান     </a:t>
              </a:r>
              <a:endParaRPr lang="en-US" sz="24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endParaRPr>
            </a:p>
            <a:p>
              <a:pPr>
                <a:defRPr/>
              </a:pPr>
              <a:r>
                <a:rPr lang="bn-BD" sz="24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     </a:t>
              </a:r>
              <a:r>
                <a:rPr lang="en-US" sz="2400" dirty="0" err="1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অধ্যায়</a:t>
              </a:r>
              <a:r>
                <a:rPr lang="en-US" sz="24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: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400" dirty="0">
                  <a:latin typeface="NikoshBAN"/>
                  <a:cs typeface="NikoshBAN"/>
                </a:rPr>
                <a:t>চতুর্থ  </a:t>
              </a:r>
              <a:r>
                <a:rPr lang="bn-BD" sz="24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 </a:t>
              </a:r>
            </a:p>
            <a:p>
              <a:pPr>
                <a:defRPr/>
              </a:pPr>
              <a:r>
                <a:rPr lang="bn-BD" sz="24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     উদ্ভিদের বংশ বৃদ্ধি</a:t>
              </a:r>
            </a:p>
            <a:p>
              <a:pPr>
                <a:defRPr/>
              </a:pPr>
              <a:r>
                <a:rPr lang="bn-BD" sz="2400" dirty="0">
                  <a:latin typeface="NikoshBAN" pitchFamily="2" charset="0"/>
                  <a:cs typeface="NikoshBAN" pitchFamily="2" charset="0"/>
                </a:rPr>
                <a:t>      সময় : 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৫</a:t>
              </a:r>
              <a:r>
                <a:rPr lang="bn-BD" sz="2400" dirty="0">
                  <a:latin typeface="NikoshBAN" pitchFamily="2" charset="0"/>
                  <a:cs typeface="NikoshBAN" pitchFamily="2" charset="0"/>
                </a:rPr>
                <a:t>০ মিনিট</a:t>
              </a:r>
            </a:p>
            <a:p>
              <a:pPr>
                <a:defRPr/>
              </a:pPr>
              <a:r>
                <a:rPr lang="bn-BD" sz="2400" dirty="0">
                  <a:latin typeface="NikoshBAN" pitchFamily="2" charset="0"/>
                  <a:cs typeface="NikoshBAN" pitchFamily="2" charset="0"/>
                </a:rPr>
                <a:t>     তারিখ : 0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8</a:t>
              </a:r>
              <a:r>
                <a:rPr lang="bn-BD" sz="2400" dirty="0">
                  <a:latin typeface="NikoshBAN" pitchFamily="2" charset="0"/>
                  <a:cs typeface="NikoshBAN" pitchFamily="2" charset="0"/>
                </a:rPr>
                <a:t> - 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10</a:t>
              </a:r>
              <a:r>
                <a:rPr lang="bn-BD" sz="2400" dirty="0">
                  <a:latin typeface="NikoshBAN" pitchFamily="2" charset="0"/>
                  <a:cs typeface="NikoshBAN" pitchFamily="2" charset="0"/>
                </a:rPr>
                <a:t> - 2021 খ্রিঃ  </a:t>
              </a:r>
              <a:endParaRPr lang="en-US" sz="2400" b="1" u="sng" dirty="0">
                <a:ln/>
                <a:solidFill>
                  <a:srgbClr val="4F032E"/>
                </a:solidFill>
                <a:latin typeface="NikoshBAN" pitchFamily="2" charset="0"/>
                <a:cs typeface="NikoshBAN" pitchFamily="2" charset="0"/>
              </a:endParaRPr>
            </a:p>
            <a:p>
              <a:pPr marL="257175" indent="-257175" algn="ctr" defTabSz="685800">
                <a:spcBef>
                  <a:spcPct val="20000"/>
                </a:spcBef>
                <a:defRPr/>
              </a:pPr>
              <a:endParaRPr lang="en-US" sz="2100" b="1" u="sng" dirty="0">
                <a:ln/>
                <a:solidFill>
                  <a:srgbClr val="4F032E"/>
                </a:solidFill>
                <a:latin typeface="NikoshBAN" pitchFamily="2" charset="0"/>
                <a:cs typeface="NikoshBAN" pitchFamily="2" charset="0"/>
              </a:endParaRPr>
            </a:p>
            <a:p>
              <a:pPr marL="257175" indent="-257175" algn="ctr" defTabSz="685800">
                <a:spcBef>
                  <a:spcPct val="20000"/>
                </a:spcBef>
                <a:defRPr/>
              </a:pPr>
              <a:endParaRPr lang="en-US" sz="2100" b="1" u="sng" dirty="0">
                <a:ln/>
                <a:solidFill>
                  <a:srgbClr val="4F032E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928047" y="791570"/>
              <a:ext cx="4735774" cy="5470685"/>
              <a:chOff x="928047" y="791570"/>
              <a:chExt cx="4735774" cy="5470685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928047" y="791570"/>
                <a:ext cx="4735774" cy="5470685"/>
              </a:xfrm>
              <a:prstGeom prst="rect">
                <a:avLst/>
              </a:prstGeom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bn-BD" sz="3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শিক্ষক পরিচিতি </a:t>
                </a:r>
              </a:p>
              <a:p>
                <a:pPr algn="ctr">
                  <a:defRPr/>
                </a:pPr>
                <a:endParaRPr lang="bn-BD" sz="3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>
                  <a:defRPr/>
                </a:pPr>
                <a:endParaRPr lang="bn-BD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>
                  <a:defRPr/>
                </a:pPr>
                <a:endParaRPr lang="bn-BD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>
                  <a:defRPr/>
                </a:pPr>
                <a:endParaRPr lang="bn-BD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>
                  <a:defRPr/>
                </a:pPr>
                <a:endParaRPr lang="bn-BD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>
                  <a:defRPr/>
                </a:pPr>
                <a:r>
                  <a:rPr lang="bn-BD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মোঃ মিজানুর রহমান</a:t>
                </a:r>
              </a:p>
              <a:p>
                <a:pPr algn="ctr">
                  <a:defRPr/>
                </a:pPr>
                <a:r>
                  <a:rPr 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bn-BD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bn-BD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য়</a:t>
                </a:r>
                <a:r>
                  <a:rPr lang="bn-BD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শিক্ষক </a:t>
                </a:r>
              </a:p>
              <a:p>
                <a:pPr algn="ctr">
                  <a:defRPr/>
                </a:pPr>
                <a:r>
                  <a:rPr lang="bn-BD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চৌধুরাণী গার্লস স্কুল এন্ড কলেজ </a:t>
                </a:r>
              </a:p>
              <a:p>
                <a:pPr algn="ctr">
                  <a:defRPr/>
                </a:pPr>
                <a:r>
                  <a:rPr lang="bn-BD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পীরগাছা,রংপুর ।</a:t>
                </a:r>
              </a:p>
              <a:p>
                <a:pPr algn="ctr">
                  <a:defRPr/>
                </a:pPr>
                <a:r>
                  <a:rPr lang="en-US" sz="1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E-mail:  </a:t>
                </a:r>
                <a:r>
                  <a:rPr lang="en-US" sz="1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  <a:hlinkClick r:id="rId2"/>
                  </a:rPr>
                  <a:t>mijaneid@gmail.com</a:t>
                </a:r>
                <a:endParaRPr lang="en-US" sz="15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>
                  <a:defRPr/>
                </a:pPr>
                <a:r>
                  <a:rPr lang="en-US" sz="1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Mobile </a:t>
                </a:r>
                <a:r>
                  <a:rPr lang="en-US" sz="1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: </a:t>
                </a:r>
                <a:r>
                  <a:rPr lang="en-US" sz="1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01715572082</a:t>
                </a:r>
              </a:p>
            </p:txBody>
          </p:sp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44436" y="1704109"/>
                <a:ext cx="2050473" cy="2050473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pic>
        </p:grpSp>
      </p:grpSp>
    </p:spTree>
    <p:extLst>
      <p:ext uri="{BB962C8B-B14F-4D97-AF65-F5344CB8AC3E}">
        <p14:creationId xmlns:p14="http://schemas.microsoft.com/office/powerpoint/2010/main" val="210272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54773" y="150126"/>
            <a:ext cx="3369859" cy="110799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AU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1039" y="2511188"/>
            <a:ext cx="11513206" cy="2123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প্রকৃত ফল  ও অপ্রকৃত ফল কাকে বলে?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সরল ফল কত প্রকার ও কি কি?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যৌগিক ফল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কাকে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38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93" y="409433"/>
            <a:ext cx="4278573" cy="285238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115926" y="746792"/>
            <a:ext cx="3583032" cy="132343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8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80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73456" y="3766780"/>
            <a:ext cx="9430603" cy="584775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শিম,সরিষা,চম্পা,নয়নতারা,আনারস ও কাঁঠাল কোনটি কোন ধরনের ফল ?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29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64" y="204473"/>
            <a:ext cx="6496333" cy="398538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415284" y="451515"/>
            <a:ext cx="3810659" cy="1323439"/>
          </a:xfrm>
          <a:prstGeom prst="re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IN" sz="80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8000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29308" y="4729104"/>
            <a:ext cx="9396378" cy="707886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প্রকৃত ও অপ্রকৃত ফলের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আনবে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56526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1DF7317-D13C-4F9D-98D8-8BB6CC04344F}"/>
              </a:ext>
            </a:extLst>
          </p:cNvPr>
          <p:cNvGrpSpPr/>
          <p:nvPr/>
        </p:nvGrpSpPr>
        <p:grpSpPr>
          <a:xfrm>
            <a:off x="393821" y="341196"/>
            <a:ext cx="11493381" cy="5009236"/>
            <a:chOff x="393821" y="341196"/>
            <a:chExt cx="11493381" cy="5009236"/>
          </a:xfrm>
        </p:grpSpPr>
        <p:sp>
          <p:nvSpPr>
            <p:cNvPr id="3" name="TextBox 2"/>
            <p:cNvSpPr txBox="1"/>
            <p:nvPr/>
          </p:nvSpPr>
          <p:spPr>
            <a:xfrm>
              <a:off x="1924335" y="341196"/>
              <a:ext cx="4189863" cy="1779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11500" dirty="0">
                  <a:latin typeface="NikoshBAN" panose="02000000000000000000" pitchFamily="2" charset="0"/>
                  <a:cs typeface="NikoshBAN" panose="02000000000000000000" pitchFamily="2" charset="0"/>
                </a:rPr>
                <a:t>ধন্যবাদ</a:t>
              </a:r>
              <a:r>
                <a:rPr lang="bn-BD" dirty="0"/>
                <a:t> </a:t>
              </a:r>
              <a:endParaRPr lang="en-US" dirty="0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393821" y="2419095"/>
              <a:ext cx="11493381" cy="2931337"/>
              <a:chOff x="393821" y="2419095"/>
              <a:chExt cx="11493381" cy="2931337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3821" y="2447753"/>
                <a:ext cx="3442128" cy="2747240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35872" y="2419095"/>
                <a:ext cx="3448068" cy="2849895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66328" y="2444582"/>
                <a:ext cx="3220874" cy="290585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881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50" y="981643"/>
            <a:ext cx="5404515" cy="46275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719" y="946102"/>
            <a:ext cx="5630659" cy="46221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999341-80FF-4BEA-88A1-1F7CB9935C0A}"/>
              </a:ext>
            </a:extLst>
          </p:cNvPr>
          <p:cNvSpPr txBox="1"/>
          <p:nvPr/>
        </p:nvSpPr>
        <p:spPr>
          <a:xfrm>
            <a:off x="2293034" y="180474"/>
            <a:ext cx="6569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 গুলো মনোযোগ  দিয়ে লক্ষ্য  কর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85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02" y="376452"/>
            <a:ext cx="3891861" cy="2585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499" y="376024"/>
            <a:ext cx="3433609" cy="25718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851" y="336360"/>
            <a:ext cx="3125337" cy="26115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" t="5491" b="7913"/>
          <a:stretch/>
        </p:blipFill>
        <p:spPr>
          <a:xfrm>
            <a:off x="354842" y="3179928"/>
            <a:ext cx="3534770" cy="25248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513" y="3165286"/>
            <a:ext cx="3193221" cy="25394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320" y="3125337"/>
            <a:ext cx="3727333" cy="257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42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75118" y="2930436"/>
            <a:ext cx="313258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54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ফলের উৎপত্তি</a:t>
            </a:r>
            <a:endParaRPr lang="en-US" sz="5400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49801" y="1033397"/>
            <a:ext cx="430278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96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DED319B-2177-4E56-84D7-104D51C2BC6B}"/>
              </a:ext>
            </a:extLst>
          </p:cNvPr>
          <p:cNvSpPr/>
          <p:nvPr/>
        </p:nvSpPr>
        <p:spPr>
          <a:xfrm>
            <a:off x="1575582" y="2871039"/>
            <a:ext cx="9903656" cy="2308324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1। ফল কাকে বলে তা বলতে পারবে ।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২। ফলের প্রকারভেদ নির্নয় করতে  পারবে ।</a:t>
            </a:r>
          </a:p>
          <a:p>
            <a:r>
              <a:rPr lang="bn-BD" sz="360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। সরলফল  ও গুচ্ছফলের মধ্যে পার্থক্য ব্যাখ্যা করতে পারবে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58113E5-D8EF-4BD5-96AE-1D13C188AF92}"/>
              </a:ext>
            </a:extLst>
          </p:cNvPr>
          <p:cNvSpPr/>
          <p:nvPr/>
        </p:nvSpPr>
        <p:spPr>
          <a:xfrm>
            <a:off x="5117954" y="570641"/>
            <a:ext cx="2557110" cy="1107996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BD" sz="6600" dirty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58260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27" y="398274"/>
            <a:ext cx="4915682" cy="3159078"/>
          </a:xfrm>
          <a:prstGeom prst="rect">
            <a:avLst/>
          </a:prstGeom>
        </p:spPr>
      </p:pic>
      <p:pic>
        <p:nvPicPr>
          <p:cNvPr id="5" name="Content Placeholder 3" descr="sec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96335" y="313898"/>
            <a:ext cx="4885898" cy="3070134"/>
          </a:xfrm>
          <a:prstGeom prst="rect">
            <a:avLst/>
          </a:prstGeom>
          <a:ln w="28575"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417" y="3849236"/>
            <a:ext cx="3962197" cy="26607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904" y="3615849"/>
            <a:ext cx="4082491" cy="271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66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49" y="404457"/>
            <a:ext cx="2273205" cy="38586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405" y="718214"/>
            <a:ext cx="3676864" cy="29257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620" y="777922"/>
            <a:ext cx="4664000" cy="32618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780" y="3889612"/>
            <a:ext cx="4987926" cy="285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83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5910" y="4176214"/>
            <a:ext cx="11259403" cy="144655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নিষিক্তকরণে পর গর্ভাশয় এককভাবে অথবা ফুলের অন্যান্য অংশসহ পরিপুষ্ট হয়ে অঙ্গ গঠন করে তাকে , ফল বলে ।</a:t>
            </a:r>
            <a:endParaRPr lang="en-US" sz="4400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97" y="320508"/>
            <a:ext cx="3931052" cy="244998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BFA21CC-40D3-4788-B0EC-BA87CE412C1E}"/>
              </a:ext>
            </a:extLst>
          </p:cNvPr>
          <p:cNvSpPr/>
          <p:nvPr/>
        </p:nvSpPr>
        <p:spPr>
          <a:xfrm>
            <a:off x="5874625" y="865904"/>
            <a:ext cx="286809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600" dirty="0">
                <a:latin typeface="NikoshBAN" pitchFamily="2" charset="0"/>
                <a:cs typeface="NikoshBAN" pitchFamily="2" charset="0"/>
              </a:rPr>
              <a:t>ফল কি ? 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44722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431</Words>
  <Application>Microsoft Office PowerPoint</Application>
  <PresentationFormat>Widescreen</PresentationFormat>
  <Paragraphs>87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MIJAN</dc:creator>
  <cp:lastModifiedBy>Mijan</cp:lastModifiedBy>
  <cp:revision>155</cp:revision>
  <dcterms:created xsi:type="dcterms:W3CDTF">2020-04-01T17:12:23Z</dcterms:created>
  <dcterms:modified xsi:type="dcterms:W3CDTF">2021-10-08T17:41:39Z</dcterms:modified>
</cp:coreProperties>
</file>