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4" r:id="rId2"/>
    <p:sldId id="294" r:id="rId3"/>
    <p:sldId id="295" r:id="rId4"/>
    <p:sldId id="280" r:id="rId5"/>
    <p:sldId id="282" r:id="rId6"/>
    <p:sldId id="283" r:id="rId7"/>
    <p:sldId id="296" r:id="rId8"/>
    <p:sldId id="286" r:id="rId9"/>
    <p:sldId id="285" r:id="rId10"/>
    <p:sldId id="288" r:id="rId11"/>
    <p:sldId id="287" r:id="rId12"/>
    <p:sldId id="291" r:id="rId13"/>
    <p:sldId id="290" r:id="rId14"/>
    <p:sldId id="289" r:id="rId15"/>
    <p:sldId id="281" r:id="rId16"/>
    <p:sldId id="292" r:id="rId17"/>
    <p:sldId id="293"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660"/>
  </p:normalViewPr>
  <p:slideViewPr>
    <p:cSldViewPr snapToGrid="0">
      <p:cViewPr varScale="1">
        <p:scale>
          <a:sx n="85" d="100"/>
          <a:sy n="85"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7F3CF-6FFC-4D8C-94E9-130B880104AF}"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47E18-A3B2-4F1E-93C4-DC9F10F24ED6}" type="slidenum">
              <a:rPr lang="en-US" smtClean="0"/>
              <a:t>‹#›</a:t>
            </a:fld>
            <a:endParaRPr lang="en-US"/>
          </a:p>
        </p:txBody>
      </p:sp>
    </p:spTree>
    <p:extLst>
      <p:ext uri="{BB962C8B-B14F-4D97-AF65-F5344CB8AC3E}">
        <p14:creationId xmlns:p14="http://schemas.microsoft.com/office/powerpoint/2010/main" val="297926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শি</a:t>
            </a:r>
            <a:r>
              <a:rPr lang="bn-IN" dirty="0" smtClean="0"/>
              <a:t>ক্ষক </a:t>
            </a:r>
            <a:r>
              <a:rPr lang="en-US" dirty="0" err="1" smtClean="0"/>
              <a:t>ফল</a:t>
            </a:r>
            <a:r>
              <a:rPr lang="en-US" dirty="0" smtClean="0"/>
              <a:t> </a:t>
            </a:r>
            <a:r>
              <a:rPr lang="en-US" dirty="0" err="1" smtClean="0"/>
              <a:t>নিয়ে</a:t>
            </a:r>
            <a:r>
              <a:rPr lang="en-US" dirty="0" smtClean="0"/>
              <a:t> </a:t>
            </a:r>
            <a:r>
              <a:rPr lang="bn-IN" dirty="0" smtClean="0"/>
              <a:t>ন</a:t>
            </a:r>
            <a:r>
              <a:rPr lang="en-US" dirty="0" smtClean="0"/>
              <a:t>ি</a:t>
            </a:r>
            <a:r>
              <a:rPr lang="bn-IN" dirty="0" smtClean="0"/>
              <a:t>ম</a:t>
            </a:r>
            <a:r>
              <a:rPr lang="en-US" dirty="0" smtClean="0"/>
              <a:t>্</a:t>
            </a:r>
            <a:r>
              <a:rPr lang="bn-IN" dirty="0" smtClean="0"/>
              <a:t>ন</a:t>
            </a:r>
            <a:r>
              <a:rPr lang="en-US" dirty="0" smtClean="0"/>
              <a:t>া</a:t>
            </a:r>
            <a:r>
              <a:rPr lang="bn-IN" dirty="0" smtClean="0"/>
              <a:t>ক্তো আ</a:t>
            </a:r>
            <a:r>
              <a:rPr lang="en-US" dirty="0" smtClean="0"/>
              <a:t>ল</a:t>
            </a:r>
            <a:r>
              <a:rPr lang="bn-IN" dirty="0" smtClean="0"/>
              <a:t>ো</a:t>
            </a:r>
            <a:r>
              <a:rPr lang="en-US" dirty="0" err="1" smtClean="0"/>
              <a:t>চনা</a:t>
            </a:r>
            <a:r>
              <a:rPr lang="en-US" dirty="0" smtClean="0"/>
              <a:t> </a:t>
            </a:r>
            <a:r>
              <a:rPr lang="bn-IN" dirty="0" smtClean="0"/>
              <a:t>করবেন ।[</a:t>
            </a:r>
            <a:r>
              <a:rPr lang="en-US" dirty="0" smtClean="0"/>
              <a:t> </a:t>
            </a:r>
            <a:r>
              <a:rPr lang="bn-IN" sz="1200" dirty="0" smtClean="0">
                <a:latin typeface="NikoshBAN" panose="02000000000000000000" pitchFamily="2" charset="0"/>
                <a:cs typeface="NikoshBAN" panose="02000000000000000000" pitchFamily="2" charset="0"/>
              </a:rPr>
              <a:t>মানুষ ফল খায়। ফল স্বাস্থ্যের জন্য ভালো। ফলে প্রচুর ভিটামিন ও খনিজ লবন থাকে। স্বাস্থ্য ভালো রাখা এবংরোগ প্রতিরোগ থেকে রক্ষা পাওয়ার জন্য ফল খাওয়া প্রয়োজন। আপেল,কলা, আঙ্গুর,কমলা ইত্যাদি ফল খেয়ে থাকি। কিছু ফল গ্রীষ্মকালে,কিছু ফল শীতকালে আবার কিছু ফল সারা বছর পাওয়া যায়।] </a:t>
            </a:r>
            <a:endParaRPr lang="en-US" sz="1200" dirty="0" smtClean="0">
              <a:latin typeface="NikoshBAN" panose="02000000000000000000" pitchFamily="2" charset="0"/>
              <a:cs typeface="NikoshBAN" panose="02000000000000000000" pitchFamily="2"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7147E18-A3B2-4F1E-93C4-DC9F10F24ED6}" type="slidenum">
              <a:rPr lang="en-US" smtClean="0"/>
              <a:t>8</a:t>
            </a:fld>
            <a:endParaRPr lang="en-US"/>
          </a:p>
        </p:txBody>
      </p:sp>
    </p:spTree>
    <p:extLst>
      <p:ext uri="{BB962C8B-B14F-4D97-AF65-F5344CB8AC3E}">
        <p14:creationId xmlns:p14="http://schemas.microsoft.com/office/powerpoint/2010/main" val="342808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164D1-89C6-4F87-AB02-F602466F8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DB487CE-6C69-4C3D-A1BB-C373AE5C6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80A196-E759-4C70-8F0D-0B553B84A691}"/>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AB7DAB31-DD35-4665-BF98-FE68B739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5D9F01-2732-4B59-9C14-008DC3B28E70}"/>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11095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0F292-4251-4CE7-9A95-42ED3E665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AA117E1-E8FB-4953-8534-E17F1A11E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A8D7DD-8D23-401D-B7AB-5726AA6AACB4}"/>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CEDE25C2-4B01-4DDB-8D60-6EE04D3A3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EFB0C7-8D41-4ADF-95D2-B25E592325F3}"/>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258403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86CA0F-79D4-4643-8FA2-C9864A02B4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9081EC6-3057-49ED-B2EB-167F8D13FC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11070-1D38-437F-A321-4CF46577EF20}"/>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F7EEF3DA-A63B-403A-9EE8-E9732C6DD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171E58-5D87-47D9-B87E-E2A9429D0466}"/>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213833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2726"/>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8" name="Half Frame 7"/>
          <p:cNvSpPr/>
          <p:nvPr userDrawn="1"/>
        </p:nvSpPr>
        <p:spPr>
          <a:xfrm>
            <a:off x="0" y="0"/>
            <a:ext cx="889950" cy="806824"/>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9" name="Half Frame 8"/>
          <p:cNvSpPr/>
          <p:nvPr userDrawn="1"/>
        </p:nvSpPr>
        <p:spPr>
          <a:xfrm rot="5400000">
            <a:off x="11343613" y="-41563"/>
            <a:ext cx="806824" cy="889950"/>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0" name="Half Frame 9"/>
          <p:cNvSpPr/>
          <p:nvPr userDrawn="1"/>
        </p:nvSpPr>
        <p:spPr>
          <a:xfrm rot="16200000">
            <a:off x="23155" y="6009613"/>
            <a:ext cx="806824" cy="889950"/>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1" name="Half Frame 10"/>
          <p:cNvSpPr/>
          <p:nvPr userDrawn="1"/>
        </p:nvSpPr>
        <p:spPr>
          <a:xfrm rot="10800000">
            <a:off x="11302050" y="6051176"/>
            <a:ext cx="889950" cy="806824"/>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2" name="TextBox 11"/>
          <p:cNvSpPr txBox="1"/>
          <p:nvPr userDrawn="1"/>
        </p:nvSpPr>
        <p:spPr>
          <a:xfrm>
            <a:off x="3277826" y="6627168"/>
            <a:ext cx="5932997" cy="235001"/>
          </a:xfrm>
          <a:prstGeom prst="rect">
            <a:avLst/>
          </a:prstGeom>
          <a:noFill/>
        </p:spPr>
        <p:txBody>
          <a:bodyPr wrap="square" rtlCol="0">
            <a:spAutoFit/>
          </a:bodyPr>
          <a:lstStyle/>
          <a:p>
            <a:pPr algn="ctr"/>
            <a:r>
              <a:rPr lang="bn-BD" sz="927" dirty="0" smtClean="0">
                <a:solidFill>
                  <a:schemeClr val="accent6">
                    <a:lumMod val="75000"/>
                  </a:schemeClr>
                </a:solidFill>
                <a:latin typeface="NikoshBAN" pitchFamily="2" charset="0"/>
                <a:cs typeface="NikoshBAN" pitchFamily="2" charset="0"/>
              </a:rPr>
              <a:t>মোঃআতাউর রহমান,আজমিরীগঞ্জ,হবিগঞ্জ</a:t>
            </a:r>
            <a:r>
              <a:rPr lang="bn-BD" sz="927" baseline="0" dirty="0" smtClean="0">
                <a:solidFill>
                  <a:schemeClr val="accent6">
                    <a:lumMod val="75000"/>
                  </a:schemeClr>
                </a:solidFill>
                <a:latin typeface="NikoshBAN" pitchFamily="2" charset="0"/>
                <a:cs typeface="NikoshBAN" pitchFamily="2" charset="0"/>
              </a:rPr>
              <a:t> । </a:t>
            </a:r>
            <a:endParaRPr lang="en-US" sz="927"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14796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2726"/>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8" name="Half Frame 7"/>
          <p:cNvSpPr/>
          <p:nvPr userDrawn="1"/>
        </p:nvSpPr>
        <p:spPr>
          <a:xfrm>
            <a:off x="0" y="0"/>
            <a:ext cx="889950" cy="806824"/>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9" name="Half Frame 8"/>
          <p:cNvSpPr/>
          <p:nvPr userDrawn="1"/>
        </p:nvSpPr>
        <p:spPr>
          <a:xfrm rot="5400000">
            <a:off x="11343613" y="-41563"/>
            <a:ext cx="806824" cy="889950"/>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0" name="Half Frame 9"/>
          <p:cNvSpPr/>
          <p:nvPr userDrawn="1"/>
        </p:nvSpPr>
        <p:spPr>
          <a:xfrm rot="16200000">
            <a:off x="23155" y="6009613"/>
            <a:ext cx="806824" cy="889950"/>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1" name="Half Frame 10"/>
          <p:cNvSpPr/>
          <p:nvPr userDrawn="1"/>
        </p:nvSpPr>
        <p:spPr>
          <a:xfrm rot="10800000">
            <a:off x="11302050" y="6051176"/>
            <a:ext cx="889950" cy="806824"/>
          </a:xfrm>
          <a:prstGeom prst="halfFram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2" name="TextBox 11"/>
          <p:cNvSpPr txBox="1"/>
          <p:nvPr userDrawn="1"/>
        </p:nvSpPr>
        <p:spPr>
          <a:xfrm>
            <a:off x="3277826" y="6627168"/>
            <a:ext cx="5932997" cy="235001"/>
          </a:xfrm>
          <a:prstGeom prst="rect">
            <a:avLst/>
          </a:prstGeom>
          <a:noFill/>
        </p:spPr>
        <p:txBody>
          <a:bodyPr wrap="square" rtlCol="0">
            <a:spAutoFit/>
          </a:bodyPr>
          <a:lstStyle/>
          <a:p>
            <a:pPr algn="ctr"/>
            <a:r>
              <a:rPr lang="bn-BD" sz="927" dirty="0" smtClean="0">
                <a:solidFill>
                  <a:schemeClr val="accent6">
                    <a:lumMod val="75000"/>
                  </a:schemeClr>
                </a:solidFill>
                <a:latin typeface="NikoshBAN" pitchFamily="2" charset="0"/>
                <a:cs typeface="NikoshBAN" pitchFamily="2" charset="0"/>
              </a:rPr>
              <a:t>মোঃআতাউর রহমান,আজমিরীগঞ্জ,হবিগঞ্জ</a:t>
            </a:r>
            <a:r>
              <a:rPr lang="bn-BD" sz="927" baseline="0" dirty="0" smtClean="0">
                <a:solidFill>
                  <a:schemeClr val="accent6">
                    <a:lumMod val="75000"/>
                  </a:schemeClr>
                </a:solidFill>
                <a:latin typeface="NikoshBAN" pitchFamily="2" charset="0"/>
                <a:cs typeface="NikoshBAN" pitchFamily="2" charset="0"/>
              </a:rPr>
              <a:t> । </a:t>
            </a:r>
            <a:endParaRPr lang="en-US" sz="927"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31892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EFCC6-C8D7-4883-80DF-A28D26E2B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AD29C9-5D6C-4AAC-9293-CB5E75C66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FACF53-E1F8-4009-BC50-759E62A47E47}"/>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96410452-001B-4717-AD3A-CE5AA8244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84660A-EDAF-4EF0-B5CB-C477FC607928}"/>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143336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8B70C-448E-4C7B-8568-60E103EF6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11DDFD4-BD91-4F68-8072-C2CC93DE4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C8EE26-0D7B-4F1A-B5BB-5324A182BAFE}"/>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40BB8C98-8FD9-4DC3-A9C0-EE5B9409A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94A7E7-E9BC-4041-BE24-2D289A1EDD44}"/>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48729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04D92-B636-490E-A1C2-099E1EBEE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B88ABA-B8F9-4EDE-99FC-9F9F52CBB8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2EDAAB-7E10-4A3F-9BB6-24AD3A75B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C76EA5-B935-48C9-A794-9FCB440B8C03}"/>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6" name="Footer Placeholder 5">
            <a:extLst>
              <a:ext uri="{FF2B5EF4-FFF2-40B4-BE49-F238E27FC236}">
                <a16:creationId xmlns:a16="http://schemas.microsoft.com/office/drawing/2014/main" xmlns="" id="{56F191E4-6CDE-476E-AA01-1C4BFB40A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9D9AF6-D070-49AF-8C56-F880E1452BFF}"/>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85382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8A6DD-88C3-4566-85A7-4C101249D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02C197D-7428-4D04-B3AE-81AF68507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8B7204-9896-4361-A6D8-409BAF8F09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104416-659F-4778-8DA0-15EDBB812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644B12-4982-4844-AE42-4B13CA74F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B2016B-EEDB-40B7-89D9-C8F023C214E9}"/>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8" name="Footer Placeholder 7">
            <a:extLst>
              <a:ext uri="{FF2B5EF4-FFF2-40B4-BE49-F238E27FC236}">
                <a16:creationId xmlns:a16="http://schemas.microsoft.com/office/drawing/2014/main" xmlns="" id="{083D4574-6FB0-42AB-AA02-FD92EE0A5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301BB6-2791-4CE6-8B52-A775CA878FF0}"/>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80810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FE4B5-0D30-4F55-908B-460E0E4304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EBDEBD-B3A1-4817-BC0D-4B8431BCB6DB}"/>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4" name="Footer Placeholder 3">
            <a:extLst>
              <a:ext uri="{FF2B5EF4-FFF2-40B4-BE49-F238E27FC236}">
                <a16:creationId xmlns:a16="http://schemas.microsoft.com/office/drawing/2014/main" xmlns="" id="{8D30F793-19B3-4DAF-8415-72F2C126F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9985BC9-828C-4F10-B647-8F49674E31E3}"/>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294866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933832-218C-415F-AD77-39E07813EEA8}"/>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3" name="Footer Placeholder 2">
            <a:extLst>
              <a:ext uri="{FF2B5EF4-FFF2-40B4-BE49-F238E27FC236}">
                <a16:creationId xmlns:a16="http://schemas.microsoft.com/office/drawing/2014/main" xmlns="" id="{165CBB25-F0FF-494E-B8A8-EF6D20E4C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1670D30-1C86-4882-B9EC-8E297ADF6EB1}"/>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28393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AC624-96C8-438E-8BE8-337544BD8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F7BAF07-A8E3-4E02-B5AB-5844E3B51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5BE35A-B2DB-4047-9F55-6F1E97BFC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F3C0A2-649F-4AD5-8575-1CB70FC56B06}"/>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6" name="Footer Placeholder 5">
            <a:extLst>
              <a:ext uri="{FF2B5EF4-FFF2-40B4-BE49-F238E27FC236}">
                <a16:creationId xmlns:a16="http://schemas.microsoft.com/office/drawing/2014/main" xmlns="" id="{761C77A6-77C3-4F87-87E0-CAEF0962C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7DBF044-7294-47A4-9FA8-B09622C2AB3D}"/>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101294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FC176-DC98-4126-88EF-CF0D3315D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1B988C-689A-42EB-910C-BD0FF6295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FB225A-92D6-4BCF-B054-38FB65758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E4C4A7-86D9-4291-BDEB-EFE768C2EFC8}"/>
              </a:ext>
            </a:extLst>
          </p:cNvPr>
          <p:cNvSpPr>
            <a:spLocks noGrp="1"/>
          </p:cNvSpPr>
          <p:nvPr>
            <p:ph type="dt" sz="half" idx="10"/>
          </p:nvPr>
        </p:nvSpPr>
        <p:spPr/>
        <p:txBody>
          <a:bodyPr/>
          <a:lstStyle/>
          <a:p>
            <a:fld id="{3BCFFC12-934B-44FA-9731-0CC958997642}" type="datetimeFigureOut">
              <a:rPr lang="en-US" smtClean="0"/>
              <a:t>10/9/2021</a:t>
            </a:fld>
            <a:endParaRPr lang="en-US"/>
          </a:p>
        </p:txBody>
      </p:sp>
      <p:sp>
        <p:nvSpPr>
          <p:cNvPr id="6" name="Footer Placeholder 5">
            <a:extLst>
              <a:ext uri="{FF2B5EF4-FFF2-40B4-BE49-F238E27FC236}">
                <a16:creationId xmlns:a16="http://schemas.microsoft.com/office/drawing/2014/main" xmlns="" id="{51AD4309-3EF3-4846-840E-2DF0FDBC4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7676AE-3CF8-43CB-940A-F1E34E4D1049}"/>
              </a:ext>
            </a:extLst>
          </p:cNvPr>
          <p:cNvSpPr>
            <a:spLocks noGrp="1"/>
          </p:cNvSpPr>
          <p:nvPr>
            <p:ph type="sldNum" sz="quarter" idx="12"/>
          </p:nvPr>
        </p:nvSpPr>
        <p:spPr/>
        <p:txBody>
          <a:bodyPr/>
          <a:lstStyle/>
          <a:p>
            <a:fld id="{5760C19C-42F3-4AF2-85BF-A038154CD9DD}" type="slidenum">
              <a:rPr lang="en-US" smtClean="0"/>
              <a:t>‹#›</a:t>
            </a:fld>
            <a:endParaRPr lang="en-US"/>
          </a:p>
        </p:txBody>
      </p:sp>
    </p:spTree>
    <p:extLst>
      <p:ext uri="{BB962C8B-B14F-4D97-AF65-F5344CB8AC3E}">
        <p14:creationId xmlns:p14="http://schemas.microsoft.com/office/powerpoint/2010/main" val="151140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672CF0-4FAF-4996-B644-244D257F1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67840AD-A829-4CD2-A691-E43F8D234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3174C7-15BA-4586-A827-1C7B49939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FFC12-934B-44FA-9731-0CC958997642}" type="datetimeFigureOut">
              <a:rPr lang="en-US" smtClean="0"/>
              <a:t>10/9/2021</a:t>
            </a:fld>
            <a:endParaRPr lang="en-US"/>
          </a:p>
        </p:txBody>
      </p:sp>
      <p:sp>
        <p:nvSpPr>
          <p:cNvPr id="5" name="Footer Placeholder 4">
            <a:extLst>
              <a:ext uri="{FF2B5EF4-FFF2-40B4-BE49-F238E27FC236}">
                <a16:creationId xmlns:a16="http://schemas.microsoft.com/office/drawing/2014/main" xmlns="" id="{664C8183-A003-4ECC-B4A9-9F8725BDA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3555A19-7033-4F64-B9A9-955F2AC49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0C19C-42F3-4AF2-85BF-A038154CD9DD}" type="slidenum">
              <a:rPr lang="en-US" smtClean="0"/>
              <a:t>‹#›</a:t>
            </a:fld>
            <a:endParaRPr lang="en-US"/>
          </a:p>
        </p:txBody>
      </p:sp>
    </p:spTree>
    <p:extLst>
      <p:ext uri="{BB962C8B-B14F-4D97-AF65-F5344CB8AC3E}">
        <p14:creationId xmlns:p14="http://schemas.microsoft.com/office/powerpoint/2010/main" val="309972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tmp"/><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9254" y="316090"/>
            <a:ext cx="5900833" cy="634554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198422" y="316090"/>
            <a:ext cx="5784690" cy="6345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xmlns="" id="{F6AD3E6D-6FB0-4821-B13D-DCB44AB38B3E}"/>
              </a:ext>
            </a:extLst>
          </p:cNvPr>
          <p:cNvSpPr txBox="1">
            <a:spLocks/>
          </p:cNvSpPr>
          <p:nvPr/>
        </p:nvSpPr>
        <p:spPr>
          <a:xfrm>
            <a:off x="683999" y="2047865"/>
            <a:ext cx="10598225" cy="2194560"/>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solidFill>
                  <a:schemeClr val="bg1"/>
                </a:solidFill>
                <a:latin typeface="NikoshBAN" panose="02000000000000000000" pitchFamily="2" charset="0"/>
                <a:cs typeface="NikoshBAN" panose="02000000000000000000" pitchFamily="2" charset="0"/>
              </a:rPr>
              <a:t>আজকের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পা</a:t>
            </a:r>
            <a:r>
              <a:rPr lang="bn-IN" sz="4800" b="1" dirty="0">
                <a:solidFill>
                  <a:schemeClr val="bg1"/>
                </a:solidFill>
                <a:latin typeface="NikoshBAN" panose="02000000000000000000" pitchFamily="2" charset="0"/>
                <a:cs typeface="NikoshBAN" panose="02000000000000000000" pitchFamily="2" charset="0"/>
              </a:rPr>
              <a:t>ঠ</a:t>
            </a:r>
            <a:r>
              <a:rPr lang="en-US" sz="4800" b="1" dirty="0">
                <a:solidFill>
                  <a:schemeClr val="bg1"/>
                </a:solidFill>
                <a:latin typeface="NikoshBAN" panose="02000000000000000000" pitchFamily="2" charset="0"/>
                <a:cs typeface="NikoshBAN" panose="02000000000000000000" pitchFamily="2" charset="0"/>
              </a:rPr>
              <a:t>ে </a:t>
            </a:r>
            <a:r>
              <a:rPr lang="bn-IN" sz="4800" b="1" dirty="0">
                <a:solidFill>
                  <a:schemeClr val="bg1"/>
                </a:solidFill>
                <a:latin typeface="NikoshBAN" panose="02000000000000000000" pitchFamily="2" charset="0"/>
                <a:cs typeface="NikoshBAN" panose="02000000000000000000" pitchFamily="2" charset="0"/>
              </a:rPr>
              <a:t>আ</a:t>
            </a:r>
            <a:r>
              <a:rPr lang="en-US" sz="4800" b="1" dirty="0" err="1">
                <a:solidFill>
                  <a:schemeClr val="bg1"/>
                </a:solidFill>
                <a:latin typeface="NikoshBAN" panose="02000000000000000000" pitchFamily="2" charset="0"/>
                <a:cs typeface="NikoshBAN" panose="02000000000000000000" pitchFamily="2" charset="0"/>
              </a:rPr>
              <a:t>পনাকে</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আম</a:t>
            </a:r>
            <a:r>
              <a:rPr lang="bn-IN" sz="4800" b="1" dirty="0">
                <a:solidFill>
                  <a:schemeClr val="bg1"/>
                </a:solidFill>
                <a:latin typeface="NikoshBAN" panose="02000000000000000000" pitchFamily="2" charset="0"/>
                <a:cs typeface="NikoshBAN" panose="02000000000000000000" pitchFamily="2" charset="0"/>
              </a:rPr>
              <a:t>ন</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ত</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র</a:t>
            </a:r>
            <a:r>
              <a:rPr lang="en-US" sz="4800" b="1" dirty="0">
                <a:solidFill>
                  <a:schemeClr val="bg1"/>
                </a:solidFill>
                <a:latin typeface="NikoshBAN" panose="02000000000000000000" pitchFamily="2" charset="0"/>
                <a:cs typeface="NikoshBAN" panose="02000000000000000000" pitchFamily="2" charset="0"/>
              </a:rPr>
              <a:t>ণ </a:t>
            </a:r>
            <a:r>
              <a:rPr lang="bn-IN" sz="4800" b="1" dirty="0">
                <a:solidFill>
                  <a:schemeClr val="bg1"/>
                </a:solidFill>
                <a:latin typeface="NikoshBAN" panose="02000000000000000000" pitchFamily="2" charset="0"/>
                <a:cs typeface="NikoshBAN" panose="02000000000000000000" pitchFamily="2" charset="0"/>
              </a:rPr>
              <a:t>জ</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ন</a:t>
            </a:r>
            <a:r>
              <a:rPr lang="en-US" sz="4800" b="1" dirty="0">
                <a:solidFill>
                  <a:schemeClr val="bg1"/>
                </a:solidFill>
                <a:latin typeface="NikoshBAN" panose="02000000000000000000" pitchFamily="2" charset="0"/>
                <a:cs typeface="NikoshBAN" panose="02000000000000000000" pitchFamily="2" charset="0"/>
              </a:rPr>
              <a:t>া</a:t>
            </a:r>
            <a:r>
              <a:rPr lang="bn-IN" sz="4800" b="1" dirty="0">
                <a:solidFill>
                  <a:schemeClr val="bg1"/>
                </a:solidFill>
                <a:latin typeface="NikoshBAN" panose="02000000000000000000" pitchFamily="2" charset="0"/>
                <a:cs typeface="NikoshBAN" panose="02000000000000000000" pitchFamily="2" charset="0"/>
              </a:rPr>
              <a:t>চ</a:t>
            </a:r>
            <a:r>
              <a:rPr lang="en-US" sz="4800" b="1" dirty="0" err="1">
                <a:solidFill>
                  <a:schemeClr val="bg1"/>
                </a:solidFill>
                <a:latin typeface="NikoshBAN" panose="02000000000000000000" pitchFamily="2" charset="0"/>
                <a:cs typeface="NikoshBAN" panose="02000000000000000000" pitchFamily="2" charset="0"/>
              </a:rPr>
              <a:t>্ছি</a:t>
            </a:r>
            <a:r>
              <a:rPr lang="en-US" sz="4800" b="1" dirty="0">
                <a:solidFill>
                  <a:schemeClr val="bg1"/>
                </a:solidFill>
                <a:latin typeface="NikoshBAN" panose="02000000000000000000" pitchFamily="2" charset="0"/>
                <a:cs typeface="NikoshBAN" panose="02000000000000000000" pitchFamily="2" charset="0"/>
              </a:rPr>
              <a:t>---------- </a:t>
            </a:r>
          </a:p>
          <a:p>
            <a:pPr algn="ctr"/>
            <a:r>
              <a:rPr lang="bn-IN" sz="7200" b="1" dirty="0">
                <a:solidFill>
                  <a:srgbClr val="FF0000"/>
                </a:solidFill>
                <a:latin typeface="NikoshBAN" panose="02000000000000000000" pitchFamily="2" charset="0"/>
                <a:cs typeface="NikoshBAN" panose="02000000000000000000" pitchFamily="2" charset="0"/>
              </a:rPr>
              <a:t>সু – স্বাগতম </a:t>
            </a:r>
            <a:endParaRPr lang="en-US" sz="7200" b="1" dirty="0">
              <a:solidFill>
                <a:srgbClr val="FF0000"/>
              </a:solidFill>
              <a:latin typeface="NikoshBAN" panose="02000000000000000000" pitchFamily="2" charset="0"/>
              <a:cs typeface="NikoshBAN" panose="02000000000000000000" pitchFamily="2" charset="0"/>
            </a:endParaRPr>
          </a:p>
          <a:p>
            <a:endParaRPr lang="en-US" sz="36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06950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0" end="0"/>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p:cTn id="2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F65B24-2BBF-4AD8-BD26-3D1FDFA9F076}"/>
              </a:ext>
            </a:extLst>
          </p:cNvPr>
          <p:cNvSpPr txBox="1"/>
          <p:nvPr/>
        </p:nvSpPr>
        <p:spPr>
          <a:xfrm>
            <a:off x="0" y="0"/>
            <a:ext cx="4444861" cy="830997"/>
          </a:xfrm>
          <a:prstGeom prst="rect">
            <a:avLst/>
          </a:prstGeom>
          <a:solidFill>
            <a:schemeClr val="tx1"/>
          </a:solidFill>
        </p:spPr>
        <p:txBody>
          <a:bodyPr wrap="square" rtlCol="0">
            <a:spAutoFit/>
          </a:bodyPr>
          <a:lstStyle/>
          <a:p>
            <a:pPr algn="ctr"/>
            <a:r>
              <a:rPr lang="bn-IN" sz="4800" dirty="0">
                <a:solidFill>
                  <a:schemeClr val="bg1"/>
                </a:solidFill>
                <a:latin typeface="NikoshBAN" panose="02000000000000000000" pitchFamily="2" charset="0"/>
                <a:cs typeface="NikoshBAN" panose="02000000000000000000" pitchFamily="2" charset="0"/>
              </a:rPr>
              <a:t>গ্রীষ্মকালীন</a:t>
            </a:r>
            <a:r>
              <a:rPr lang="bn-IN" sz="4800" dirty="0">
                <a:solidFill>
                  <a:schemeClr val="bg1"/>
                </a:solidFill>
              </a:rPr>
              <a:t> </a:t>
            </a:r>
            <a:r>
              <a:rPr lang="bn-IN" sz="4800" dirty="0">
                <a:solidFill>
                  <a:schemeClr val="bg1"/>
                </a:solidFill>
                <a:latin typeface="NikoshBAN" panose="02000000000000000000" pitchFamily="2" charset="0"/>
                <a:cs typeface="NikoshBAN" panose="02000000000000000000" pitchFamily="2" charset="0"/>
              </a:rPr>
              <a:t>ফল</a:t>
            </a:r>
            <a:endParaRPr lang="en-US" sz="4800" dirty="0">
              <a:solidFill>
                <a:schemeClr val="bg1"/>
              </a:solidFill>
            </a:endParaRPr>
          </a:p>
        </p:txBody>
      </p:sp>
      <p:sp>
        <p:nvSpPr>
          <p:cNvPr id="3" name="TextBox 2">
            <a:extLst>
              <a:ext uri="{FF2B5EF4-FFF2-40B4-BE49-F238E27FC236}">
                <a16:creationId xmlns:a16="http://schemas.microsoft.com/office/drawing/2014/main" xmlns="" id="{2DBCE2EB-C24F-47C8-BBEE-7C822AC574D6}"/>
              </a:ext>
            </a:extLst>
          </p:cNvPr>
          <p:cNvSpPr txBox="1"/>
          <p:nvPr/>
        </p:nvSpPr>
        <p:spPr>
          <a:xfrm>
            <a:off x="5660478" y="3033946"/>
            <a:ext cx="970671"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লিচু</a:t>
            </a:r>
            <a:endParaRPr lang="en-US" sz="32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21FF1AD0-3E59-423C-A233-AEFE0D87863A}"/>
              </a:ext>
            </a:extLst>
          </p:cNvPr>
          <p:cNvSpPr txBox="1"/>
          <p:nvPr/>
        </p:nvSpPr>
        <p:spPr>
          <a:xfrm>
            <a:off x="1190443" y="3050435"/>
            <a:ext cx="1311737"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আম</a:t>
            </a:r>
            <a:endParaRPr lang="en-US" sz="32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056FA9B6-E73A-4AC5-AA25-1F7251821AEB}"/>
              </a:ext>
            </a:extLst>
          </p:cNvPr>
          <p:cNvSpPr txBox="1"/>
          <p:nvPr/>
        </p:nvSpPr>
        <p:spPr>
          <a:xfrm>
            <a:off x="9233887" y="2982964"/>
            <a:ext cx="1889464"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তরমুজ</a:t>
            </a:r>
            <a:endParaRPr lang="en-US" sz="32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xmlns="" id="{0EBBF3E9-6494-4865-8C85-B6CADD36E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93" y="919370"/>
            <a:ext cx="2126554" cy="2055281"/>
          </a:xfrm>
          <a:prstGeom prst="rect">
            <a:avLst/>
          </a:prstGeom>
        </p:spPr>
      </p:pic>
      <p:pic>
        <p:nvPicPr>
          <p:cNvPr id="7" name="Picture 6">
            <a:extLst>
              <a:ext uri="{FF2B5EF4-FFF2-40B4-BE49-F238E27FC236}">
                <a16:creationId xmlns:a16="http://schemas.microsoft.com/office/drawing/2014/main" xmlns="" id="{D086E4F6-19E0-44C6-8F13-3E1FDAE00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62" y="539343"/>
            <a:ext cx="3609131" cy="2402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A5B6174D-2CBC-4923-B605-C5041A169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34" y="3650386"/>
            <a:ext cx="3524326" cy="2458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xmlns="" id="{8FFC25F5-A165-43FD-AE10-48C04E3AF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143" y="3650386"/>
            <a:ext cx="3899971" cy="2402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4E78DDB6-1E10-4317-A760-EA3531AE8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9519" y="549170"/>
            <a:ext cx="3618277" cy="2441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C0D1E627-EDCF-465E-9687-9857FA8DE4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3347" y="3650386"/>
            <a:ext cx="3455809" cy="2458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xmlns="" id="{8EB95741-1636-4C0A-9043-E88902077C3B}"/>
              </a:ext>
            </a:extLst>
          </p:cNvPr>
          <p:cNvSpPr txBox="1"/>
          <p:nvPr/>
        </p:nvSpPr>
        <p:spPr>
          <a:xfrm>
            <a:off x="9304952" y="6114331"/>
            <a:ext cx="1458352"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কাঁঠাল</a:t>
            </a:r>
            <a:endParaRPr lang="en-US" sz="32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50E4B358-4429-4114-B632-484707CFA553}"/>
              </a:ext>
            </a:extLst>
          </p:cNvPr>
          <p:cNvSpPr txBox="1"/>
          <p:nvPr/>
        </p:nvSpPr>
        <p:spPr>
          <a:xfrm>
            <a:off x="881431" y="6196819"/>
            <a:ext cx="1365319"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বাঙ্গি</a:t>
            </a:r>
            <a:endParaRPr lang="en-US" sz="3200" b="1"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xmlns="" id="{37AD244C-FF27-4489-A660-C01C5D1CED99}"/>
              </a:ext>
            </a:extLst>
          </p:cNvPr>
          <p:cNvSpPr txBox="1"/>
          <p:nvPr/>
        </p:nvSpPr>
        <p:spPr>
          <a:xfrm>
            <a:off x="5321955" y="6196819"/>
            <a:ext cx="1647719"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লটকন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2986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edge">
                                      <p:cBhvr>
                                        <p:cTn id="5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7C1BD9F-8397-4B3A-87BF-838182FC8E52}"/>
              </a:ext>
            </a:extLst>
          </p:cNvPr>
          <p:cNvSpPr txBox="1"/>
          <p:nvPr/>
        </p:nvSpPr>
        <p:spPr>
          <a:xfrm>
            <a:off x="2927051" y="6058308"/>
            <a:ext cx="1533377"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বরই</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327ECB99-CD4B-4A22-926D-39845FE3A5F8}"/>
              </a:ext>
            </a:extLst>
          </p:cNvPr>
          <p:cNvSpPr txBox="1"/>
          <p:nvPr/>
        </p:nvSpPr>
        <p:spPr>
          <a:xfrm>
            <a:off x="5120461" y="2930244"/>
            <a:ext cx="1533377" cy="584775"/>
          </a:xfrm>
          <a:prstGeom prst="rect">
            <a:avLst/>
          </a:prstGeom>
          <a:no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কম</a:t>
            </a:r>
            <a:r>
              <a:rPr lang="bn-IN" sz="3200" b="1" dirty="0">
                <a:latin typeface="NikoshBAN" panose="02000000000000000000" pitchFamily="2" charset="0"/>
                <a:cs typeface="NikoshBAN" panose="02000000000000000000" pitchFamily="2" charset="0"/>
              </a:rPr>
              <a:t>ল</a:t>
            </a:r>
            <a:r>
              <a:rPr lang="en-US" sz="3200" b="1" dirty="0">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xmlns="" id="{E6886328-3FC8-4FD2-A1B7-B4E334EF9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708" y="260534"/>
            <a:ext cx="3702128" cy="2669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D2233DF1-0CE3-4755-BE7D-17E9C95D1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521" y="3496268"/>
            <a:ext cx="3062438" cy="2562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F8221988-7DA7-451B-ABDA-5A6D36357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94" y="260534"/>
            <a:ext cx="3595455" cy="2669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xmlns="" id="{09A4575D-0517-4E72-9F12-8CADED4DBC2B}"/>
              </a:ext>
            </a:extLst>
          </p:cNvPr>
          <p:cNvSpPr txBox="1"/>
          <p:nvPr/>
        </p:nvSpPr>
        <p:spPr>
          <a:xfrm>
            <a:off x="749678" y="2911493"/>
            <a:ext cx="1533377" cy="584775"/>
          </a:xfrm>
          <a:prstGeom prst="rect">
            <a:avLst/>
          </a:prstGeom>
          <a:no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আঙ্গুর</a:t>
            </a:r>
            <a:endParaRPr lang="en-US" sz="32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3B9B634F-82B7-46EF-AE9E-282E31D01E64}"/>
              </a:ext>
            </a:extLst>
          </p:cNvPr>
          <p:cNvSpPr txBox="1"/>
          <p:nvPr/>
        </p:nvSpPr>
        <p:spPr>
          <a:xfrm>
            <a:off x="8983619" y="2940005"/>
            <a:ext cx="1772623"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জ</a:t>
            </a:r>
            <a:r>
              <a:rPr lang="bn-IN" sz="3200" b="1" dirty="0">
                <a:latin typeface="NikoshBAN" panose="02000000000000000000" pitchFamily="2" charset="0"/>
                <a:cs typeface="NikoshBAN" panose="02000000000000000000" pitchFamily="2" charset="0"/>
              </a:rPr>
              <a:t>ল</a:t>
            </a:r>
            <a:r>
              <a:rPr lang="en-US" sz="3200" b="1" dirty="0" err="1">
                <a:latin typeface="NikoshBAN" panose="02000000000000000000" pitchFamily="2" charset="0"/>
                <a:cs typeface="NikoshBAN" panose="02000000000000000000" pitchFamily="2" charset="0"/>
              </a:rPr>
              <a:t>পাই</a:t>
            </a:r>
            <a:endParaRPr lang="en-US" sz="32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691C2F31-CFF1-4EDF-BFB0-DBC6CD697F39}"/>
              </a:ext>
            </a:extLst>
          </p:cNvPr>
          <p:cNvSpPr txBox="1"/>
          <p:nvPr/>
        </p:nvSpPr>
        <p:spPr>
          <a:xfrm>
            <a:off x="6067772" y="4309202"/>
            <a:ext cx="5209674" cy="769441"/>
          </a:xfrm>
          <a:prstGeom prst="rect">
            <a:avLst/>
          </a:prstGeom>
          <a:solidFill>
            <a:schemeClr val="accent5"/>
          </a:solidFill>
        </p:spPr>
        <p:txBody>
          <a:bodyPr wrap="square" rtlCol="0">
            <a:spAutoFit/>
          </a:bodyPr>
          <a:lstStyle/>
          <a:p>
            <a:pPr algn="ctr"/>
            <a:r>
              <a:rPr lang="en-US" sz="4400" b="1" dirty="0" err="1">
                <a:latin typeface="NikoshBAN" panose="02000000000000000000" pitchFamily="2" charset="0"/>
                <a:cs typeface="NikoshBAN" panose="02000000000000000000" pitchFamily="2" charset="0"/>
              </a:rPr>
              <a:t>শীতকালীন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ফল</a:t>
            </a:r>
            <a:endParaRPr lang="en-US" sz="44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xmlns="" id="{BE1BDAA0-07ED-4625-B158-48D252C67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296" y="276440"/>
            <a:ext cx="3624190" cy="2635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9317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C5CF9C-1171-4DC6-8343-00E8B97C2B72}"/>
              </a:ext>
            </a:extLst>
          </p:cNvPr>
          <p:cNvSpPr txBox="1"/>
          <p:nvPr/>
        </p:nvSpPr>
        <p:spPr>
          <a:xfrm>
            <a:off x="6757411" y="4621356"/>
            <a:ext cx="1362222" cy="769441"/>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কলা</a:t>
            </a:r>
            <a:endParaRPr lang="en-US" sz="44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17C0AB61-BC05-4CA8-8E97-34208FAAC7C0}"/>
              </a:ext>
            </a:extLst>
          </p:cNvPr>
          <p:cNvSpPr txBox="1"/>
          <p:nvPr/>
        </p:nvSpPr>
        <p:spPr>
          <a:xfrm>
            <a:off x="3368473" y="1541747"/>
            <a:ext cx="1362222"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পেঁপে</a:t>
            </a:r>
            <a:endParaRPr lang="en-US" sz="32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2CE8023B-441C-46DD-A06C-A56011A3404B}"/>
              </a:ext>
            </a:extLst>
          </p:cNvPr>
          <p:cNvSpPr txBox="1"/>
          <p:nvPr/>
        </p:nvSpPr>
        <p:spPr>
          <a:xfrm>
            <a:off x="3215685" y="4806022"/>
            <a:ext cx="2270873" cy="584775"/>
          </a:xfrm>
          <a:prstGeom prst="rect">
            <a:avLst/>
          </a:prstGeom>
          <a:noFill/>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না</a:t>
            </a:r>
            <a:r>
              <a:rPr lang="en-US" sz="3200" b="1" dirty="0" err="1" smtClean="0">
                <a:latin typeface="NikoshBAN" panose="02000000000000000000" pitchFamily="2" charset="0"/>
                <a:cs typeface="NikoshBAN" panose="02000000000000000000" pitchFamily="2" charset="0"/>
              </a:rPr>
              <a:t>রি</a:t>
            </a:r>
            <a:r>
              <a:rPr lang="bn-IN" sz="3200" b="1" dirty="0" smtClean="0">
                <a:latin typeface="NikoshBAN" panose="02000000000000000000" pitchFamily="2" charset="0"/>
                <a:cs typeface="NikoshBAN" panose="02000000000000000000" pitchFamily="2" charset="0"/>
              </a:rPr>
              <a:t>কেল</a:t>
            </a:r>
            <a:endParaRPr lang="en-US" sz="32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A4FB1801-C821-4018-B748-3F7D2781A319}"/>
              </a:ext>
            </a:extLst>
          </p:cNvPr>
          <p:cNvSpPr txBox="1"/>
          <p:nvPr/>
        </p:nvSpPr>
        <p:spPr>
          <a:xfrm>
            <a:off x="6829229" y="1603986"/>
            <a:ext cx="1699846"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আপেল</a:t>
            </a:r>
            <a:endParaRPr lang="en-US" sz="32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xmlns="" id="{A4BBEA52-D861-41E6-BE7B-14F75A08B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07" y="304181"/>
            <a:ext cx="3044267" cy="3184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AA38029B-A718-487D-8D1F-82B1B1434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07" y="3755654"/>
            <a:ext cx="3044267" cy="2750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28A6E291-5585-46EC-8326-6ED8976EE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758" y="304181"/>
            <a:ext cx="3074598" cy="3059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855718BD-A7BF-4943-AAFE-26F981E53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352" y="3488567"/>
            <a:ext cx="3043409" cy="3081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xmlns="" id="{CE2ECFC6-B261-4FD8-BD48-032D834DBFA0}"/>
              </a:ext>
            </a:extLst>
          </p:cNvPr>
          <p:cNvSpPr txBox="1"/>
          <p:nvPr/>
        </p:nvSpPr>
        <p:spPr>
          <a:xfrm>
            <a:off x="3941607" y="365761"/>
            <a:ext cx="4996762" cy="769441"/>
          </a:xfrm>
          <a:prstGeom prst="rect">
            <a:avLst/>
          </a:prstGeom>
          <a:noFill/>
        </p:spPr>
        <p:txBody>
          <a:bodyPr wrap="square" rtlCol="0">
            <a:spAutoFit/>
          </a:bodyPr>
          <a:lstStyle/>
          <a:p>
            <a:pPr algn="ctr"/>
            <a:r>
              <a:rPr lang="en-US" sz="4400" b="1" dirty="0" err="1">
                <a:latin typeface="NikoshBAN" panose="02000000000000000000" pitchFamily="2" charset="0"/>
                <a:cs typeface="NikoshBAN" panose="02000000000000000000" pitchFamily="2" charset="0"/>
              </a:rPr>
              <a:t>বারোমাসি</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ফল</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3189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by="(-#ppt_w*2)" calcmode="lin" valueType="num">
                                      <p:cBhvr rctx="PPT">
                                        <p:cTn id="45" dur="500" autoRev="1" fill="hold">
                                          <p:stCondLst>
                                            <p:cond delay="0"/>
                                          </p:stCondLst>
                                        </p:cTn>
                                        <p:tgtEl>
                                          <p:spTgt spid="14"/>
                                        </p:tgtEl>
                                        <p:attrNameLst>
                                          <p:attrName>ppt_w</p:attrName>
                                        </p:attrNameLst>
                                      </p:cBhvr>
                                    </p:anim>
                                    <p:anim by="(#ppt_w*0.50)" calcmode="lin" valueType="num">
                                      <p:cBhvr>
                                        <p:cTn id="46" dur="500" decel="50000" autoRev="1" fill="hold">
                                          <p:stCondLst>
                                            <p:cond delay="0"/>
                                          </p:stCondLst>
                                        </p:cTn>
                                        <p:tgtEl>
                                          <p:spTgt spid="14"/>
                                        </p:tgtEl>
                                        <p:attrNameLst>
                                          <p:attrName>ppt_x</p:attrName>
                                        </p:attrNameLst>
                                      </p:cBhvr>
                                    </p:anim>
                                    <p:anim from="(-#ppt_h/2)" to="(#ppt_y)" calcmode="lin" valueType="num">
                                      <p:cBhvr>
                                        <p:cTn id="47" dur="1000" fill="hold">
                                          <p:stCondLst>
                                            <p:cond delay="0"/>
                                          </p:stCondLst>
                                        </p:cTn>
                                        <p:tgtEl>
                                          <p:spTgt spid="14"/>
                                        </p:tgtEl>
                                        <p:attrNameLst>
                                          <p:attrName>ppt_y</p:attrName>
                                        </p:attrNameLst>
                                      </p:cBhvr>
                                    </p:anim>
                                    <p:animRot by="21600000">
                                      <p:cBhvr>
                                        <p:cTn id="48"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243C16C-A7A0-4FF9-95B6-A97532D050A9}"/>
              </a:ext>
            </a:extLst>
          </p:cNvPr>
          <p:cNvSpPr txBox="1"/>
          <p:nvPr/>
        </p:nvSpPr>
        <p:spPr>
          <a:xfrm>
            <a:off x="651629" y="902093"/>
            <a:ext cx="9209649" cy="461665"/>
          </a:xfrm>
          <a:prstGeom prst="rect">
            <a:avLst/>
          </a:prstGeom>
          <a:noFill/>
        </p:spPr>
        <p:txBody>
          <a:bodyPr wrap="square" rtlCol="0">
            <a:spAutoFit/>
          </a:bodyPr>
          <a:lstStyle/>
          <a:p>
            <a:r>
              <a:rPr lang="bn-IN" sz="2400" b="1" dirty="0">
                <a:latin typeface="NikoshBAN" panose="02000000000000000000" pitchFamily="2" charset="0"/>
                <a:cs typeface="NikoshBAN" panose="02000000000000000000" pitchFamily="2" charset="0"/>
              </a:rPr>
              <a:t>পাঠ্য বই থেকে ৪৮ ও ৪৯ পৃষ্ঠা বের করে শিক্ষার্থীরা নিরবে পড়বে। </a:t>
            </a:r>
            <a:endParaRPr lang="en-US" sz="24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xmlns="" id="{B2F62C75-CBF1-47FF-9361-CC2957DD5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1456092"/>
            <a:ext cx="4637649" cy="5012442"/>
          </a:xfrm>
          <a:prstGeom prst="rect">
            <a:avLst/>
          </a:prstGeom>
        </p:spPr>
      </p:pic>
      <p:pic>
        <p:nvPicPr>
          <p:cNvPr id="8" name="Picture 7">
            <a:extLst>
              <a:ext uri="{FF2B5EF4-FFF2-40B4-BE49-F238E27FC236}">
                <a16:creationId xmlns:a16="http://schemas.microsoft.com/office/drawing/2014/main" xmlns="" id="{8DC23650-00A6-499D-81DF-C89759256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03" y="1456091"/>
            <a:ext cx="4166643" cy="5012443"/>
          </a:xfrm>
          <a:prstGeom prst="rect">
            <a:avLst/>
          </a:prstGeom>
        </p:spPr>
      </p:pic>
      <p:sp>
        <p:nvSpPr>
          <p:cNvPr id="9" name="TextBox 8">
            <a:extLst>
              <a:ext uri="{FF2B5EF4-FFF2-40B4-BE49-F238E27FC236}">
                <a16:creationId xmlns:a16="http://schemas.microsoft.com/office/drawing/2014/main" xmlns="" id="{FF6C1914-7A17-448B-80C3-C496AF9D0309}"/>
              </a:ext>
            </a:extLst>
          </p:cNvPr>
          <p:cNvSpPr txBox="1"/>
          <p:nvPr/>
        </p:nvSpPr>
        <p:spPr>
          <a:xfrm>
            <a:off x="3976554" y="224985"/>
            <a:ext cx="4631570"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পাঠ্য বই সংযোগ</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80456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5D3A96-89F3-4977-96E7-87E20468D916}"/>
              </a:ext>
            </a:extLst>
          </p:cNvPr>
          <p:cNvSpPr txBox="1"/>
          <p:nvPr/>
        </p:nvSpPr>
        <p:spPr>
          <a:xfrm>
            <a:off x="2437937" y="278891"/>
            <a:ext cx="7090348" cy="769441"/>
          </a:xfrm>
          <a:prstGeom prst="rect">
            <a:avLst/>
          </a:prstGeom>
          <a:noFill/>
        </p:spPr>
        <p:txBody>
          <a:bodyPr wrap="square" rtlCol="0">
            <a:spAutoFit/>
          </a:bodyPr>
          <a:lstStyle/>
          <a:p>
            <a:pPr algn="ctr"/>
            <a:r>
              <a:rPr lang="bn-IN" sz="4400" dirty="0">
                <a:solidFill>
                  <a:srgbClr val="C00000"/>
                </a:solidFill>
                <a:latin typeface="NikoshBAN" panose="02000000000000000000" pitchFamily="2" charset="0"/>
                <a:cs typeface="NikoshBAN" panose="02000000000000000000" pitchFamily="2" charset="0"/>
              </a:rPr>
              <a:t>নিচের ছকটি পূরণ করঃ</a:t>
            </a:r>
            <a:endParaRPr lang="en-US" sz="4400" dirty="0">
              <a:solidFill>
                <a:srgbClr val="C00000"/>
              </a:solidFill>
              <a:latin typeface="NikoshBAN" panose="02000000000000000000" pitchFamily="2" charset="0"/>
              <a:cs typeface="NikoshBAN" panose="02000000000000000000" pitchFamily="2" charset="0"/>
            </a:endParaRPr>
          </a:p>
        </p:txBody>
      </p:sp>
      <p:graphicFrame>
        <p:nvGraphicFramePr>
          <p:cNvPr id="7" name="Table 6">
            <a:extLst>
              <a:ext uri="{FF2B5EF4-FFF2-40B4-BE49-F238E27FC236}">
                <a16:creationId xmlns:a16="http://schemas.microsoft.com/office/drawing/2014/main" xmlns="" id="{3F2EAE7B-ED9A-4779-93BB-D2D3933D442A}"/>
              </a:ext>
            </a:extLst>
          </p:cNvPr>
          <p:cNvGraphicFramePr>
            <a:graphicFrameLocks noGrp="1"/>
          </p:cNvGraphicFramePr>
          <p:nvPr>
            <p:extLst>
              <p:ext uri="{D42A27DB-BD31-4B8C-83A1-F6EECF244321}">
                <p14:modId xmlns:p14="http://schemas.microsoft.com/office/powerpoint/2010/main" val="3699573309"/>
              </p:ext>
            </p:extLst>
          </p:nvPr>
        </p:nvGraphicFramePr>
        <p:xfrm>
          <a:off x="304800" y="1058086"/>
          <a:ext cx="11548534" cy="5004363"/>
        </p:xfrm>
        <a:graphic>
          <a:graphicData uri="http://schemas.openxmlformats.org/drawingml/2006/table">
            <a:tbl>
              <a:tblPr firstRow="1" bandRow="1">
                <a:tableStyleId>{5C22544A-7EE6-4342-B048-85BDC9FD1C3A}</a:tableStyleId>
              </a:tblPr>
              <a:tblGrid>
                <a:gridCol w="1283174">
                  <a:extLst>
                    <a:ext uri="{9D8B030D-6E8A-4147-A177-3AD203B41FA5}">
                      <a16:colId xmlns:a16="http://schemas.microsoft.com/office/drawing/2014/main" xmlns="" val="2439827709"/>
                    </a:ext>
                  </a:extLst>
                </a:gridCol>
                <a:gridCol w="3717577">
                  <a:extLst>
                    <a:ext uri="{9D8B030D-6E8A-4147-A177-3AD203B41FA5}">
                      <a16:colId xmlns:a16="http://schemas.microsoft.com/office/drawing/2014/main" xmlns="" val="1843273238"/>
                    </a:ext>
                  </a:extLst>
                </a:gridCol>
                <a:gridCol w="3406891">
                  <a:extLst>
                    <a:ext uri="{9D8B030D-6E8A-4147-A177-3AD203B41FA5}">
                      <a16:colId xmlns:a16="http://schemas.microsoft.com/office/drawing/2014/main" xmlns="" val="1532179729"/>
                    </a:ext>
                  </a:extLst>
                </a:gridCol>
                <a:gridCol w="3140892">
                  <a:extLst>
                    <a:ext uri="{9D8B030D-6E8A-4147-A177-3AD203B41FA5}">
                      <a16:colId xmlns:a16="http://schemas.microsoft.com/office/drawing/2014/main" xmlns="" val="1101524201"/>
                    </a:ext>
                  </a:extLst>
                </a:gridCol>
              </a:tblGrid>
              <a:tr h="1180441">
                <a:tc>
                  <a:txBody>
                    <a:bodyPr/>
                    <a:lstStyle/>
                    <a:p>
                      <a:endParaRPr lang="en-US" dirty="0"/>
                    </a:p>
                  </a:txBody>
                  <a:tcPr>
                    <a:solidFill>
                      <a:srgbClr val="00B050"/>
                    </a:solidFill>
                  </a:tcPr>
                </a:tc>
                <a:tc>
                  <a:txBody>
                    <a:bodyPr/>
                    <a:lstStyle/>
                    <a:p>
                      <a:r>
                        <a:rPr lang="bn-IN" sz="3600" dirty="0">
                          <a:latin typeface="NikoshBAN" panose="02000000000000000000" pitchFamily="2" charset="0"/>
                          <a:cs typeface="NikoshBAN" panose="02000000000000000000" pitchFamily="2" charset="0"/>
                        </a:rPr>
                        <a:t>গ্রীষ্মকালীন ফল</a:t>
                      </a:r>
                      <a:endParaRPr lang="en-US" sz="3600" dirty="0">
                        <a:latin typeface="NikoshBAN" panose="02000000000000000000" pitchFamily="2" charset="0"/>
                        <a:cs typeface="NikoshBAN" panose="02000000000000000000" pitchFamily="2" charset="0"/>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শীতকালীন ফল</a:t>
                      </a:r>
                      <a:endParaRPr lang="en-US" sz="36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C00000"/>
                        </a:solidFill>
                        <a:latin typeface="NikoshBAN" panose="02000000000000000000" pitchFamily="2" charset="0"/>
                        <a:cs typeface="NikoshBAN" panose="02000000000000000000" pitchFamily="2" charset="0"/>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600" dirty="0">
                          <a:latin typeface="NikoshBAN" panose="02000000000000000000" pitchFamily="2" charset="0"/>
                          <a:cs typeface="NikoshBAN" panose="02000000000000000000" pitchFamily="2" charset="0"/>
                        </a:rPr>
                        <a:t>বারোমাসি ফল</a:t>
                      </a:r>
                      <a:endParaRPr lang="en-US" sz="3600" dirty="0">
                        <a:latin typeface="NikoshBAN" panose="02000000000000000000" pitchFamily="2" charset="0"/>
                        <a:cs typeface="NikoshBAN" panose="02000000000000000000" pitchFamily="2" charset="0"/>
                      </a:endParaRPr>
                    </a:p>
                    <a:p>
                      <a:endParaRPr lang="en-US" dirty="0"/>
                    </a:p>
                  </a:txBody>
                  <a:tcPr>
                    <a:solidFill>
                      <a:srgbClr val="00B050"/>
                    </a:solidFill>
                  </a:tcPr>
                </a:tc>
                <a:extLst>
                  <a:ext uri="{0D108BD9-81ED-4DB2-BD59-A6C34878D82A}">
                    <a16:rowId xmlns:a16="http://schemas.microsoft.com/office/drawing/2014/main" xmlns="" val="2713115660"/>
                  </a:ext>
                </a:extLst>
              </a:tr>
              <a:tr h="1180441">
                <a:tc>
                  <a:txBody>
                    <a:bodyPr/>
                    <a:lstStyle/>
                    <a:p>
                      <a:pPr algn="ctr"/>
                      <a:r>
                        <a:rPr lang="bn-IN" sz="4000" dirty="0">
                          <a:latin typeface="NikoshBAN" panose="02000000000000000000" pitchFamily="2" charset="0"/>
                          <a:cs typeface="NikoshBAN" panose="02000000000000000000" pitchFamily="2" charset="0"/>
                        </a:rPr>
                        <a:t>১</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xmlns="" val="3808745223"/>
                  </a:ext>
                </a:extLst>
              </a:tr>
              <a:tr h="1180441">
                <a:tc>
                  <a:txBody>
                    <a:bodyPr/>
                    <a:lstStyle/>
                    <a:p>
                      <a:pPr algn="ctr"/>
                      <a:r>
                        <a:rPr lang="bn-IN" sz="4000" dirty="0">
                          <a:latin typeface="NikoshBAN" panose="02000000000000000000" pitchFamily="2" charset="0"/>
                          <a:cs typeface="NikoshBAN" panose="02000000000000000000" pitchFamily="2" charset="0"/>
                        </a:rPr>
                        <a:t>২</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extLst>
                  <a:ext uri="{0D108BD9-81ED-4DB2-BD59-A6C34878D82A}">
                    <a16:rowId xmlns:a16="http://schemas.microsoft.com/office/drawing/2014/main" xmlns="" val="1452244068"/>
                  </a:ext>
                </a:extLst>
              </a:tr>
              <a:tr h="1180441">
                <a:tc>
                  <a:txBody>
                    <a:bodyPr/>
                    <a:lstStyle/>
                    <a:p>
                      <a:pPr algn="ctr"/>
                      <a:r>
                        <a:rPr lang="bn-IN" sz="4000" dirty="0">
                          <a:latin typeface="NikoshBAN" panose="02000000000000000000" pitchFamily="2" charset="0"/>
                          <a:cs typeface="NikoshBAN" panose="02000000000000000000" pitchFamily="2" charset="0"/>
                        </a:rPr>
                        <a:t>৩</a:t>
                      </a:r>
                      <a:endParaRPr lang="en-US" sz="4000" dirty="0">
                        <a:latin typeface="NikoshBAN" panose="02000000000000000000" pitchFamily="2" charset="0"/>
                        <a:cs typeface="NikoshBAN" panose="02000000000000000000" pitchFamily="2" charset="0"/>
                      </a:endParaRPr>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xmlns="" val="1336082027"/>
                  </a:ext>
                </a:extLst>
              </a:tr>
            </a:tbl>
          </a:graphicData>
        </a:graphic>
      </p:graphicFrame>
    </p:spTree>
    <p:extLst>
      <p:ext uri="{BB962C8B-B14F-4D97-AF65-F5344CB8AC3E}">
        <p14:creationId xmlns:p14="http://schemas.microsoft.com/office/powerpoint/2010/main" val="962900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84BE3D34-B9B7-4DF4-906B-7293E3D2F7A1}"/>
              </a:ext>
            </a:extLst>
          </p:cNvPr>
          <p:cNvGraphicFramePr>
            <a:graphicFrameLocks noGrp="1"/>
          </p:cNvGraphicFramePr>
          <p:nvPr>
            <p:extLst>
              <p:ext uri="{D42A27DB-BD31-4B8C-83A1-F6EECF244321}">
                <p14:modId xmlns:p14="http://schemas.microsoft.com/office/powerpoint/2010/main" val="4199673000"/>
              </p:ext>
            </p:extLst>
          </p:nvPr>
        </p:nvGraphicFramePr>
        <p:xfrm>
          <a:off x="349955" y="1562196"/>
          <a:ext cx="11537244" cy="4268862"/>
        </p:xfrm>
        <a:graphic>
          <a:graphicData uri="http://schemas.openxmlformats.org/drawingml/2006/table">
            <a:tbl>
              <a:tblPr firstRow="1" bandRow="1">
                <a:tableStyleId>{5C22544A-7EE6-4342-B048-85BDC9FD1C3A}</a:tableStyleId>
              </a:tblPr>
              <a:tblGrid>
                <a:gridCol w="1926981">
                  <a:extLst>
                    <a:ext uri="{9D8B030D-6E8A-4147-A177-3AD203B41FA5}">
                      <a16:colId xmlns:a16="http://schemas.microsoft.com/office/drawing/2014/main" xmlns="" val="3290504854"/>
                    </a:ext>
                  </a:extLst>
                </a:gridCol>
                <a:gridCol w="3203421">
                  <a:extLst>
                    <a:ext uri="{9D8B030D-6E8A-4147-A177-3AD203B41FA5}">
                      <a16:colId xmlns:a16="http://schemas.microsoft.com/office/drawing/2014/main" xmlns="" val="697707854"/>
                    </a:ext>
                  </a:extLst>
                </a:gridCol>
                <a:gridCol w="3203421">
                  <a:extLst>
                    <a:ext uri="{9D8B030D-6E8A-4147-A177-3AD203B41FA5}">
                      <a16:colId xmlns:a16="http://schemas.microsoft.com/office/drawing/2014/main" xmlns="" val="3530073892"/>
                    </a:ext>
                  </a:extLst>
                </a:gridCol>
                <a:gridCol w="3203421">
                  <a:extLst>
                    <a:ext uri="{9D8B030D-6E8A-4147-A177-3AD203B41FA5}">
                      <a16:colId xmlns:a16="http://schemas.microsoft.com/office/drawing/2014/main" xmlns="" val="2442328335"/>
                    </a:ext>
                  </a:extLst>
                </a:gridCol>
              </a:tblGrid>
              <a:tr h="782874">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গ্রীষ্মকালিন</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ফল</a:t>
                      </a:r>
                      <a:endParaRPr lang="en-US" sz="24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শীতকালিন</a:t>
                      </a:r>
                      <a:endParaRPr lang="en-US" sz="24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ফল</a:t>
                      </a:r>
                      <a:endParaRPr lang="en-US" sz="24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বারোমাসি</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dirty="0">
                          <a:latin typeface="NikoshBAN" panose="02000000000000000000" pitchFamily="2" charset="0"/>
                          <a:cs typeface="NikoshBAN" panose="02000000000000000000" pitchFamily="2" charset="0"/>
                        </a:rPr>
                        <a:t>ফল</a:t>
                      </a:r>
                      <a:endParaRPr lang="en-US" sz="240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256439232"/>
                  </a:ext>
                </a:extLst>
              </a:tr>
              <a:tr h="782874">
                <a:tc>
                  <a:txBody>
                    <a:bodyPr/>
                    <a:lstStyle/>
                    <a:p>
                      <a:pPr algn="ctr"/>
                      <a:r>
                        <a:rPr lang="bn-IN" sz="3600" dirty="0">
                          <a:latin typeface="NikoshBAN" panose="02000000000000000000" pitchFamily="2" charset="0"/>
                          <a:cs typeface="NikoshBAN" panose="02000000000000000000" pitchFamily="2" charset="0"/>
                        </a:rPr>
                        <a:t>১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আম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কমলা</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পেঁপে</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063231331"/>
                  </a:ext>
                </a:extLst>
              </a:tr>
              <a:tr h="782874">
                <a:tc>
                  <a:txBody>
                    <a:bodyPr/>
                    <a:lstStyle/>
                    <a:p>
                      <a:pPr algn="ctr"/>
                      <a:r>
                        <a:rPr lang="bn-IN" sz="3600" dirty="0">
                          <a:latin typeface="NikoshBAN" panose="02000000000000000000" pitchFamily="2" charset="0"/>
                          <a:cs typeface="NikoshBAN" panose="02000000000000000000" pitchFamily="2" charset="0"/>
                        </a:rPr>
                        <a:t>২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লিচু</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বরই</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কলা</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870893985"/>
                  </a:ext>
                </a:extLst>
              </a:tr>
              <a:tr h="782874">
                <a:tc>
                  <a:txBody>
                    <a:bodyPr/>
                    <a:lstStyle/>
                    <a:p>
                      <a:pPr algn="ctr"/>
                      <a:r>
                        <a:rPr lang="bn-IN" sz="3600" dirty="0">
                          <a:latin typeface="NikoshBAN" panose="02000000000000000000" pitchFamily="2" charset="0"/>
                          <a:cs typeface="NikoshBAN" panose="02000000000000000000" pitchFamily="2" charset="0"/>
                        </a:rPr>
                        <a:t>৩</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smtClean="0">
                          <a:latin typeface="NikoshBAN" panose="02000000000000000000" pitchFamily="2" charset="0"/>
                          <a:cs typeface="NikoshBAN" panose="02000000000000000000" pitchFamily="2" charset="0"/>
                        </a:rPr>
                        <a:t>তর</a:t>
                      </a:r>
                      <a:r>
                        <a:rPr lang="en-US" sz="3600" dirty="0" err="1" smtClean="0">
                          <a:latin typeface="NikoshBAN" panose="02000000000000000000" pitchFamily="2" charset="0"/>
                          <a:cs typeface="NikoshBAN" panose="02000000000000000000" pitchFamily="2" charset="0"/>
                        </a:rPr>
                        <a:t>মু</a:t>
                      </a:r>
                      <a:r>
                        <a:rPr lang="bn-IN" sz="3600" dirty="0" smtClean="0">
                          <a:latin typeface="NikoshBAN" panose="02000000000000000000" pitchFamily="2" charset="0"/>
                          <a:cs typeface="NikoshBAN" panose="02000000000000000000" pitchFamily="2" charset="0"/>
                        </a:rPr>
                        <a:t>জ</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a:latin typeface="NikoshBAN" panose="02000000000000000000" pitchFamily="2" charset="0"/>
                          <a:cs typeface="NikoshBAN" panose="02000000000000000000" pitchFamily="2" charset="0"/>
                        </a:rPr>
                        <a:t>জলপাই</a:t>
                      </a:r>
                      <a:endParaRPr lang="en-US" sz="3600" dirty="0">
                        <a:latin typeface="NikoshBAN" panose="02000000000000000000" pitchFamily="2" charset="0"/>
                        <a:cs typeface="NikoshBAN" panose="02000000000000000000" pitchFamily="2" charset="0"/>
                      </a:endParaRPr>
                    </a:p>
                  </a:txBody>
                  <a:tcPr/>
                </a:tc>
                <a:tc>
                  <a:txBody>
                    <a:bodyPr/>
                    <a:lstStyle/>
                    <a:p>
                      <a:r>
                        <a:rPr lang="bn-IN" sz="3600" dirty="0">
                          <a:latin typeface="NikoshBAN" panose="02000000000000000000" pitchFamily="2" charset="0"/>
                          <a:cs typeface="NikoshBAN" panose="02000000000000000000" pitchFamily="2" charset="0"/>
                        </a:rPr>
                        <a:t>আপেল</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xmlns="" val="3951198495"/>
                  </a:ext>
                </a:extLst>
              </a:tr>
            </a:tbl>
          </a:graphicData>
        </a:graphic>
      </p:graphicFrame>
      <p:sp>
        <p:nvSpPr>
          <p:cNvPr id="7" name="TextBox 6">
            <a:extLst>
              <a:ext uri="{FF2B5EF4-FFF2-40B4-BE49-F238E27FC236}">
                <a16:creationId xmlns:a16="http://schemas.microsoft.com/office/drawing/2014/main" xmlns="" id="{0979ED63-63C1-47B6-9033-CFC859A70235}"/>
              </a:ext>
            </a:extLst>
          </p:cNvPr>
          <p:cNvSpPr txBox="1"/>
          <p:nvPr/>
        </p:nvSpPr>
        <p:spPr>
          <a:xfrm>
            <a:off x="3102964" y="661182"/>
            <a:ext cx="6745574" cy="769441"/>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নিচের ছকটি পূরণ করঃ</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440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BC74833-3A42-4EEE-9300-F733A16A273B}"/>
              </a:ext>
            </a:extLst>
          </p:cNvPr>
          <p:cNvSpPr txBox="1"/>
          <p:nvPr/>
        </p:nvSpPr>
        <p:spPr>
          <a:xfrm>
            <a:off x="266884" y="1186225"/>
            <a:ext cx="11665472" cy="1354217"/>
          </a:xfrm>
          <a:prstGeom prst="rect">
            <a:avLst/>
          </a:prstGeom>
          <a:solidFill>
            <a:srgbClr val="FFFF00"/>
          </a:solidFill>
          <a:ln w="57150">
            <a:solidFill>
              <a:schemeClr val="tx1"/>
            </a:solidFill>
          </a:ln>
        </p:spPr>
        <p:txBody>
          <a:bodyPr wrap="square" rtlCol="0">
            <a:spAutoFit/>
          </a:bodyPr>
          <a:lstStyle/>
          <a:p>
            <a:r>
              <a:rPr lang="bn-IN" sz="5400" dirty="0">
                <a:solidFill>
                  <a:srgbClr val="00B050"/>
                </a:solidFill>
                <a:latin typeface="NikoshBAN" panose="02000000000000000000" pitchFamily="2" charset="0"/>
                <a:cs typeface="NikoshBAN" panose="02000000000000000000" pitchFamily="2" charset="0"/>
              </a:rPr>
              <a:t>আম দলঃ   </a:t>
            </a:r>
            <a:r>
              <a:rPr lang="bn-IN" sz="2800" b="1" dirty="0">
                <a:latin typeface="NikoshBAN" panose="02000000000000000000" pitchFamily="2" charset="0"/>
                <a:cs typeface="NikoshBAN" panose="02000000000000000000" pitchFamily="2" charset="0"/>
              </a:rPr>
              <a:t>১-মৌসুমি ফলগুলোকে কয় ভাগে ভাগ </a:t>
            </a:r>
            <a:r>
              <a:rPr lang="bn-IN" sz="2800" b="1" dirty="0" smtClean="0">
                <a:latin typeface="NikoshBAN" panose="02000000000000000000" pitchFamily="2" charset="0"/>
                <a:cs typeface="NikoshBAN" panose="02000000000000000000" pitchFamily="2" charset="0"/>
              </a:rPr>
              <a:t>করা</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যায় </a:t>
            </a:r>
            <a:r>
              <a:rPr lang="bn-IN" sz="2800" b="1" dirty="0">
                <a:latin typeface="NikoshBAN" panose="02000000000000000000" pitchFamily="2" charset="0"/>
                <a:cs typeface="NikoshBAN" panose="02000000000000000000" pitchFamily="2" charset="0"/>
              </a:rPr>
              <a:t>?</a:t>
            </a:r>
            <a:endParaRPr lang="bn-IN" sz="3200" b="1" dirty="0">
              <a:latin typeface="NikoshBAN" panose="02000000000000000000" pitchFamily="2" charset="0"/>
              <a:cs typeface="NikoshBAN" panose="02000000000000000000" pitchFamily="2" charset="0"/>
            </a:endParaRPr>
          </a:p>
          <a:p>
            <a:r>
              <a:rPr lang="bn-IN" sz="2800" b="1" dirty="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২-গ্রীষ্মকালিন </a:t>
            </a:r>
            <a:r>
              <a:rPr lang="bn-IN" sz="2800" b="1" dirty="0">
                <a:latin typeface="NikoshBAN" panose="02000000000000000000" pitchFamily="2" charset="0"/>
                <a:cs typeface="NikoshBAN" panose="02000000000000000000" pitchFamily="2" charset="0"/>
              </a:rPr>
              <a:t>৩টি ফলের নাম বল।</a:t>
            </a:r>
            <a:endParaRPr lang="en-US" sz="28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xmlns="" id="{1C6B77E9-D715-45ED-9F16-ED39449F85C4}"/>
              </a:ext>
            </a:extLst>
          </p:cNvPr>
          <p:cNvSpPr txBox="1"/>
          <p:nvPr/>
        </p:nvSpPr>
        <p:spPr>
          <a:xfrm>
            <a:off x="266884" y="4461022"/>
            <a:ext cx="11665472" cy="1077218"/>
          </a:xfrm>
          <a:prstGeom prst="rect">
            <a:avLst/>
          </a:prstGeom>
          <a:solidFill>
            <a:srgbClr val="FFC000"/>
          </a:solidFill>
          <a:ln w="57150">
            <a:solidFill>
              <a:schemeClr val="tx1"/>
            </a:solidFill>
          </a:ln>
        </p:spPr>
        <p:txBody>
          <a:bodyPr wrap="square" rtlCol="0">
            <a:spAutoFit/>
          </a:bodyPr>
          <a:lstStyle/>
          <a:p>
            <a:r>
              <a:rPr lang="bn-IN" sz="3600" dirty="0">
                <a:latin typeface="NikoshBAN" panose="02000000000000000000" pitchFamily="2" charset="0"/>
                <a:cs typeface="NikoshBAN" panose="02000000000000000000" pitchFamily="2" charset="0"/>
              </a:rPr>
              <a:t>কাঁঠাল দলঃ         </a:t>
            </a:r>
            <a:r>
              <a:rPr lang="bn-IN" sz="2800" b="1" dirty="0">
                <a:latin typeface="NikoshBAN" panose="02000000000000000000" pitchFamily="2" charset="0"/>
                <a:cs typeface="NikoshBAN" panose="02000000000000000000" pitchFamily="2" charset="0"/>
              </a:rPr>
              <a:t>১-ফল খাওয়া প্রয়োজন কেন?                                                                 		       </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২-শীতকালিন </a:t>
            </a:r>
            <a:r>
              <a:rPr lang="bn-IN" sz="2800" b="1" dirty="0">
                <a:latin typeface="NikoshBAN" panose="02000000000000000000" pitchFamily="2" charset="0"/>
                <a:cs typeface="NikoshBAN" panose="02000000000000000000" pitchFamily="2" charset="0"/>
              </a:rPr>
              <a:t>৩টি ফলের নাম বল।</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2073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12E52C2-E600-40FE-854D-3C785700B505}"/>
              </a:ext>
            </a:extLst>
          </p:cNvPr>
          <p:cNvSpPr txBox="1"/>
          <p:nvPr/>
        </p:nvSpPr>
        <p:spPr>
          <a:xfrm>
            <a:off x="4452896" y="557150"/>
            <a:ext cx="2379629"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মুল্যায়নঃ </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9986ADCE-B630-48F4-989A-8FC4673DEA44}"/>
              </a:ext>
            </a:extLst>
          </p:cNvPr>
          <p:cNvSpPr txBox="1"/>
          <p:nvPr/>
        </p:nvSpPr>
        <p:spPr>
          <a:xfrm>
            <a:off x="387333" y="1950243"/>
            <a:ext cx="1171786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১– মৌসুমি ফলগুলোকে কয় ভাগে ভাগ করা  যায়? </a:t>
            </a:r>
            <a:endParaRPr lang="en-US" sz="36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xmlns="" id="{35F29C4C-CFFE-478E-8BAE-08BAEC17E3B3}"/>
              </a:ext>
            </a:extLst>
          </p:cNvPr>
          <p:cNvSpPr txBox="1"/>
          <p:nvPr/>
        </p:nvSpPr>
        <p:spPr>
          <a:xfrm>
            <a:off x="387334" y="2952185"/>
            <a:ext cx="11804666"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২_বারোমাসি ২টি ফলের নাম বল</a:t>
            </a:r>
            <a:r>
              <a:rPr lang="en-US" sz="3600" b="1" dirty="0">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a16="http://schemas.microsoft.com/office/drawing/2014/main" xmlns="" id="{B1684D3E-239E-46FA-B1F4-414E7C76915E}"/>
              </a:ext>
            </a:extLst>
          </p:cNvPr>
          <p:cNvSpPr txBox="1"/>
          <p:nvPr/>
        </p:nvSpPr>
        <p:spPr>
          <a:xfrm>
            <a:off x="387333" y="3920260"/>
            <a:ext cx="1171786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৩_গ্রীষ্মকালিন ৩টি ফলের নাম বল</a:t>
            </a:r>
            <a:r>
              <a:rPr lang="en-US" sz="3600" b="1" dirty="0">
                <a:latin typeface="NikoshBAN" panose="02000000000000000000" pitchFamily="2" charset="0"/>
                <a:cs typeface="NikoshBAN" panose="02000000000000000000" pitchFamily="2" charset="0"/>
              </a:rPr>
              <a:t>।</a:t>
            </a:r>
          </a:p>
        </p:txBody>
      </p:sp>
      <p:sp>
        <p:nvSpPr>
          <p:cNvPr id="14" name="Star: 5 Points 10">
            <a:extLst>
              <a:ext uri="{FF2B5EF4-FFF2-40B4-BE49-F238E27FC236}">
                <a16:creationId xmlns:a16="http://schemas.microsoft.com/office/drawing/2014/main" xmlns="" id="{FAA288D8-5C9E-4A1F-8B37-B45DB5A028EE}"/>
              </a:ext>
            </a:extLst>
          </p:cNvPr>
          <p:cNvSpPr/>
          <p:nvPr/>
        </p:nvSpPr>
        <p:spPr>
          <a:xfrm>
            <a:off x="3510362" y="683755"/>
            <a:ext cx="743634" cy="646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1">
            <a:extLst>
              <a:ext uri="{FF2B5EF4-FFF2-40B4-BE49-F238E27FC236}">
                <a16:creationId xmlns:a16="http://schemas.microsoft.com/office/drawing/2014/main" xmlns="" id="{675136B6-4C33-4A5E-B4F3-7AFA7216A972}"/>
              </a:ext>
            </a:extLst>
          </p:cNvPr>
          <p:cNvSpPr/>
          <p:nvPr/>
        </p:nvSpPr>
        <p:spPr>
          <a:xfrm>
            <a:off x="6954602" y="625135"/>
            <a:ext cx="743634" cy="646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57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D0E5541-0296-43F8-B4A1-E7FDB7EBA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27378"/>
            <a:ext cx="11582400" cy="6197600"/>
          </a:xfrm>
          <a:prstGeom prst="rect">
            <a:avLst/>
          </a:prstGeom>
        </p:spPr>
      </p:pic>
      <p:sp>
        <p:nvSpPr>
          <p:cNvPr id="9" name="TextBox 8">
            <a:extLst>
              <a:ext uri="{FF2B5EF4-FFF2-40B4-BE49-F238E27FC236}">
                <a16:creationId xmlns:a16="http://schemas.microsoft.com/office/drawing/2014/main" xmlns="" id="{5C1FC01B-E4D6-4EFD-8B30-FFD54F0B0612}"/>
              </a:ext>
            </a:extLst>
          </p:cNvPr>
          <p:cNvSpPr txBox="1"/>
          <p:nvPr/>
        </p:nvSpPr>
        <p:spPr>
          <a:xfrm>
            <a:off x="2412666" y="2590466"/>
            <a:ext cx="8515913" cy="1015663"/>
          </a:xfrm>
          <a:prstGeom prst="rect">
            <a:avLst/>
          </a:prstGeom>
          <a:noFill/>
        </p:spPr>
        <p:txBody>
          <a:bodyPr wrap="square" rtlCol="0">
            <a:spAutoFit/>
          </a:bodyPr>
          <a:lstStyle/>
          <a:p>
            <a:pPr algn="ctr"/>
            <a:r>
              <a:rPr lang="bn-IN" sz="6000" dirty="0">
                <a:latin typeface="NikoshBAN" panose="02000000000000000000" pitchFamily="2" charset="0"/>
                <a:cs typeface="NikoshBAN" panose="02000000000000000000" pitchFamily="2" charset="0"/>
              </a:rPr>
              <a:t>আল্লাহ্‌ হাফেজ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20602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8"/>
                                        </p:tgtEl>
                                      </p:cBhvr>
                                    </p:animEffect>
                                    <p:anim calcmode="lin" valueType="num">
                                      <p:cBhvr>
                                        <p:cTn id="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4" dur="26">
                                          <p:stCondLst>
                                            <p:cond delay="620"/>
                                          </p:stCondLst>
                                        </p:cTn>
                                        <p:tgtEl>
                                          <p:spTgt spid="8"/>
                                        </p:tgtEl>
                                      </p:cBhvr>
                                      <p:to x="100000" y="60000"/>
                                    </p:animScale>
                                    <p:animScale>
                                      <p:cBhvr>
                                        <p:cTn id="15" dur="166" decel="50000">
                                          <p:stCondLst>
                                            <p:cond delay="646"/>
                                          </p:stCondLst>
                                        </p:cTn>
                                        <p:tgtEl>
                                          <p:spTgt spid="8"/>
                                        </p:tgtEl>
                                      </p:cBhvr>
                                      <p:to x="100000" y="100000"/>
                                    </p:animScale>
                                    <p:animScale>
                                      <p:cBhvr>
                                        <p:cTn id="16" dur="26">
                                          <p:stCondLst>
                                            <p:cond delay="1312"/>
                                          </p:stCondLst>
                                        </p:cTn>
                                        <p:tgtEl>
                                          <p:spTgt spid="8"/>
                                        </p:tgtEl>
                                      </p:cBhvr>
                                      <p:to x="100000" y="80000"/>
                                    </p:animScale>
                                    <p:animScale>
                                      <p:cBhvr>
                                        <p:cTn id="17" dur="166" decel="50000">
                                          <p:stCondLst>
                                            <p:cond delay="1338"/>
                                          </p:stCondLst>
                                        </p:cTn>
                                        <p:tgtEl>
                                          <p:spTgt spid="8"/>
                                        </p:tgtEl>
                                      </p:cBhvr>
                                      <p:to x="100000" y="100000"/>
                                    </p:animScale>
                                    <p:animScale>
                                      <p:cBhvr>
                                        <p:cTn id="18" dur="26">
                                          <p:stCondLst>
                                            <p:cond delay="1642"/>
                                          </p:stCondLst>
                                        </p:cTn>
                                        <p:tgtEl>
                                          <p:spTgt spid="8"/>
                                        </p:tgtEl>
                                      </p:cBhvr>
                                      <p:to x="100000" y="90000"/>
                                    </p:animScale>
                                    <p:animScale>
                                      <p:cBhvr>
                                        <p:cTn id="19" dur="166" decel="50000">
                                          <p:stCondLst>
                                            <p:cond delay="1668"/>
                                          </p:stCondLst>
                                        </p:cTn>
                                        <p:tgtEl>
                                          <p:spTgt spid="8"/>
                                        </p:tgtEl>
                                      </p:cBhvr>
                                      <p:to x="100000" y="100000"/>
                                    </p:animScale>
                                    <p:animScale>
                                      <p:cBhvr>
                                        <p:cTn id="20" dur="26">
                                          <p:stCondLst>
                                            <p:cond delay="1808"/>
                                          </p:stCondLst>
                                        </p:cTn>
                                        <p:tgtEl>
                                          <p:spTgt spid="8"/>
                                        </p:tgtEl>
                                      </p:cBhvr>
                                      <p:to x="100000" y="95000"/>
                                    </p:animScale>
                                    <p:animScale>
                                      <p:cBhvr>
                                        <p:cTn id="21" dur="166" decel="50000">
                                          <p:stCondLst>
                                            <p:cond delay="1834"/>
                                          </p:stCondLst>
                                        </p:cTn>
                                        <p:tgtEl>
                                          <p:spTgt spid="8"/>
                                        </p:tgtEl>
                                      </p:cBhvr>
                                      <p:to x="100000" y="100000"/>
                                    </p:animScale>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0" nodeType="clickEffect">
                                  <p:stCondLst>
                                    <p:cond delay="0"/>
                                  </p:stCondLst>
                                  <p:childTnLst>
                                    <p:anim calcmode="lin" valueType="num">
                                      <p:cBhvr>
                                        <p:cTn id="26" dur="500"/>
                                        <p:tgtEl>
                                          <p:spTgt spid="9"/>
                                        </p:tgtEl>
                                        <p:attrNameLst>
                                          <p:attrName>ppt_w</p:attrName>
                                        </p:attrNameLst>
                                      </p:cBhvr>
                                      <p:tavLst>
                                        <p:tav tm="0">
                                          <p:val>
                                            <p:strVal val="ppt_w"/>
                                          </p:val>
                                        </p:tav>
                                        <p:tav tm="100000">
                                          <p:val>
                                            <p:fltVal val="0"/>
                                          </p:val>
                                        </p:tav>
                                      </p:tavLst>
                                    </p:anim>
                                    <p:anim calcmode="lin" valueType="num">
                                      <p:cBhvr>
                                        <p:cTn id="27" dur="500"/>
                                        <p:tgtEl>
                                          <p:spTgt spid="9"/>
                                        </p:tgtEl>
                                        <p:attrNameLst>
                                          <p:attrName>ppt_h</p:attrName>
                                        </p:attrNameLst>
                                      </p:cBhvr>
                                      <p:tavLst>
                                        <p:tav tm="0">
                                          <p:val>
                                            <p:strVal val="ppt_h"/>
                                          </p:val>
                                        </p:tav>
                                        <p:tav tm="100000">
                                          <p:val>
                                            <p:fltVal val="0"/>
                                          </p:val>
                                        </p:tav>
                                      </p:tavLst>
                                    </p:anim>
                                    <p:anim calcmode="lin" valueType="num">
                                      <p:cBhvr>
                                        <p:cTn id="28" dur="500"/>
                                        <p:tgtEl>
                                          <p:spTgt spid="9"/>
                                        </p:tgtEl>
                                        <p:attrNameLst>
                                          <p:attrName>style.rotation</p:attrName>
                                        </p:attrNameLst>
                                      </p:cBhvr>
                                      <p:tavLst>
                                        <p:tav tm="0">
                                          <p:val>
                                            <p:fltVal val="0"/>
                                          </p:val>
                                        </p:tav>
                                        <p:tav tm="100000">
                                          <p:val>
                                            <p:fltVal val="36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33" y="329466"/>
            <a:ext cx="3221885" cy="2547075"/>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254069" y="3721762"/>
            <a:ext cx="4658707" cy="2608727"/>
          </a:xfrm>
          <a:prstGeom prst="rect">
            <a:avLst/>
          </a:prstGeom>
        </p:spPr>
        <p:txBody>
          <a:bodyPr wrap="square">
            <a:spAutoFit/>
          </a:bodyPr>
          <a:lstStyle/>
          <a:p>
            <a:pPr algn="ctr"/>
            <a:r>
              <a:rPr lang="en-US" sz="2800" b="1" dirty="0" err="1" smtClean="0">
                <a:latin typeface="NikoshBAN" panose="02000000000000000000" pitchFamily="2" charset="0"/>
                <a:cs typeface="NikoshBAN" panose="02000000000000000000" pitchFamily="2" charset="0"/>
              </a:rPr>
              <a:t>কামরুল</a:t>
            </a:r>
            <a:r>
              <a:rPr lang="en-US" sz="2800" b="1" dirty="0" smtClean="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স</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ন</a:t>
            </a:r>
            <a:r>
              <a:rPr lang="bn-IN"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আ</a:t>
            </a:r>
            <a:r>
              <a:rPr lang="en-US" sz="2800" b="1" dirty="0" err="1" smtClean="0">
                <a:latin typeface="NikoshBAN" panose="02000000000000000000" pitchFamily="2" charset="0"/>
                <a:cs typeface="NikoshBAN" panose="02000000000000000000" pitchFamily="2" charset="0"/>
              </a:rPr>
              <a:t>হমেদ</a:t>
            </a:r>
            <a:endParaRPr lang="en-US"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a:p>
            <a:pPr algn="ctr"/>
            <a:r>
              <a:rPr lang="en-US" sz="2000" b="1" dirty="0" err="1">
                <a:latin typeface="NikoshBAN" panose="02000000000000000000" pitchFamily="2" charset="0"/>
                <a:cs typeface="NikoshBAN" panose="02000000000000000000" pitchFamily="2" charset="0"/>
              </a:rPr>
              <a:t>সহকারি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শিক্ষক</a:t>
            </a:r>
            <a:endParaRPr lang="en-US" sz="2000" b="1" dirty="0">
              <a:latin typeface="NikoshBAN" panose="02000000000000000000" pitchFamily="2" charset="0"/>
              <a:cs typeface="NikoshBAN" panose="02000000000000000000" pitchFamily="2" charset="0"/>
            </a:endParaRPr>
          </a:p>
          <a:p>
            <a:pPr algn="ctr"/>
            <a:r>
              <a:rPr lang="en-US" sz="2400" b="1" dirty="0" err="1">
                <a:latin typeface="NikoshBAN" panose="02000000000000000000" pitchFamily="2" charset="0"/>
                <a:cs typeface="NikoshBAN" panose="02000000000000000000" pitchFamily="2" charset="0"/>
              </a:rPr>
              <a:t>শাল</a:t>
            </a:r>
            <a:r>
              <a:rPr lang="as-IN" sz="2400" b="1" dirty="0">
                <a:latin typeface="NikoshBAN" panose="02000000000000000000" pitchFamily="2" charset="0"/>
                <a:cs typeface="NikoshBAN" panose="02000000000000000000" pitchFamily="2" charset="0"/>
              </a:rPr>
              <a:t>গ</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ম</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স</a:t>
            </a:r>
            <a:r>
              <a:rPr lang="en-US" sz="2400" b="1" dirty="0">
                <a:latin typeface="NikoshBAN" panose="02000000000000000000" pitchFamily="2" charset="0"/>
                <a:cs typeface="NikoshBAN" panose="02000000000000000000" pitchFamily="2" charset="0"/>
              </a:rPr>
              <a:t>র</a:t>
            </a:r>
            <a:r>
              <a:rPr lang="as-IN" sz="2400" b="1" dirty="0">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প্রাথমিক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বিদ্যালয়</a:t>
            </a:r>
            <a:endParaRPr lang="en-US" sz="2400" b="1" dirty="0">
              <a:latin typeface="NikoshBAN" panose="02000000000000000000" pitchFamily="2" charset="0"/>
              <a:cs typeface="NikoshBAN" panose="02000000000000000000" pitchFamily="2" charset="0"/>
            </a:endParaRPr>
          </a:p>
          <a:p>
            <a:pPr algn="ctr"/>
            <a:r>
              <a:rPr lang="as-IN" sz="2400" b="1" dirty="0">
                <a:latin typeface="NikoshBAN" panose="02000000000000000000" pitchFamily="2" charset="0"/>
                <a:cs typeface="NikoshBAN" panose="02000000000000000000" pitchFamily="2" charset="0"/>
              </a:rPr>
              <a:t>আ</a:t>
            </a:r>
            <a:r>
              <a:rPr lang="en-US" sz="2400" b="1" dirty="0" err="1">
                <a:latin typeface="NikoshBAN" panose="02000000000000000000" pitchFamily="2" charset="0"/>
                <a:cs typeface="NikoshBAN" panose="02000000000000000000" pitchFamily="2" charset="0"/>
              </a:rPr>
              <a:t>দমদ</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ঘ</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বগুড়া</a:t>
            </a:r>
            <a:endParaRPr lang="en-US" sz="2000" b="1" dirty="0">
              <a:latin typeface="NikoshBAN" panose="02000000000000000000" pitchFamily="2" charset="0"/>
              <a:cs typeface="NikoshBAN" panose="02000000000000000000" pitchFamily="2" charset="0"/>
            </a:endParaRPr>
          </a:p>
          <a:p>
            <a:r>
              <a:rPr lang="en-US" sz="1552" b="1" dirty="0">
                <a:latin typeface="NikoshBAN" panose="02000000000000000000" pitchFamily="2" charset="0"/>
                <a:cs typeface="NikoshBAN" panose="02000000000000000000" pitchFamily="2" charset="0"/>
              </a:rPr>
              <a:t>quamrulkumu@gmail.com</a:t>
            </a:r>
          </a:p>
        </p:txBody>
      </p:sp>
      <p:grpSp>
        <p:nvGrpSpPr>
          <p:cNvPr id="12" name="Group 11"/>
          <p:cNvGrpSpPr/>
          <p:nvPr/>
        </p:nvGrpSpPr>
        <p:grpSpPr>
          <a:xfrm>
            <a:off x="4200377" y="282222"/>
            <a:ext cx="7675534" cy="2625869"/>
            <a:chOff x="3729672" y="1603028"/>
            <a:chExt cx="3614998" cy="2452465"/>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0120" r="-3362" b="74517"/>
            <a:stretch/>
          </p:blipFill>
          <p:spPr>
            <a:xfrm>
              <a:off x="3729672" y="1603028"/>
              <a:ext cx="3614998" cy="2418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5432844" y="2212327"/>
              <a:ext cx="1470618" cy="1843166"/>
            </a:xfrm>
            <a:prstGeom prst="rect">
              <a:avLst/>
            </a:prstGeom>
            <a:noFill/>
          </p:spPr>
          <p:txBody>
            <a:bodyPr wrap="square" rtlCol="0">
              <a:spAutoFit/>
            </a:bodyPr>
            <a:lstStyle/>
            <a:p>
              <a:r>
                <a:rPr lang="en-US" sz="3600" b="1" dirty="0">
                  <a:solidFill>
                    <a:srgbClr val="FF0000"/>
                  </a:solidFill>
                  <a:latin typeface="NikoshBAN" panose="02000000000000000000"/>
                </a:rPr>
                <a:t>DISTRICT </a:t>
              </a:r>
              <a:r>
                <a:rPr lang="en-US" sz="3200" b="1" dirty="0">
                  <a:solidFill>
                    <a:srgbClr val="FF0000"/>
                  </a:solidFill>
                  <a:latin typeface="NikoshBAN" panose="02000000000000000000"/>
                </a:rPr>
                <a:t>AMBASSADOR</a:t>
              </a:r>
            </a:p>
            <a:p>
              <a:r>
                <a:rPr lang="en-US" sz="2800" b="1" dirty="0">
                  <a:solidFill>
                    <a:srgbClr val="FF0000"/>
                  </a:solidFill>
                  <a:latin typeface="NikoshBAN" panose="02000000000000000000"/>
                </a:rPr>
                <a:t> </a:t>
              </a:r>
              <a:r>
                <a:rPr lang="en-US" sz="4000" b="1" dirty="0">
                  <a:solidFill>
                    <a:srgbClr val="FF0000"/>
                  </a:solidFill>
                  <a:latin typeface="NikoshBAN" panose="02000000000000000000"/>
                </a:rPr>
                <a:t>ICT4E</a:t>
              </a:r>
            </a:p>
            <a:p>
              <a:endParaRPr lang="en-US" sz="1424" dirty="0"/>
            </a:p>
          </p:txBody>
        </p:sp>
      </p:grpSp>
      <p:sp>
        <p:nvSpPr>
          <p:cNvPr id="15" name="TextBox 14"/>
          <p:cNvSpPr txBox="1"/>
          <p:nvPr/>
        </p:nvSpPr>
        <p:spPr>
          <a:xfrm>
            <a:off x="7907682" y="194813"/>
            <a:ext cx="2998096" cy="927946"/>
          </a:xfrm>
          <a:prstGeom prst="rect">
            <a:avLst/>
          </a:prstGeom>
          <a:noFill/>
        </p:spPr>
        <p:txBody>
          <a:bodyPr wrap="square" rtlCol="0">
            <a:spAutoFit/>
          </a:bodyPr>
          <a:lstStyle/>
          <a:p>
            <a:r>
              <a:rPr lang="en-US" sz="2715" b="1" dirty="0">
                <a:latin typeface="NikoshBAN" panose="02000000000000000000"/>
              </a:rPr>
              <a:t>ID – QUAMRUL16</a:t>
            </a:r>
            <a:endParaRPr lang="en-US" sz="2715" b="1"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810" y="3586908"/>
            <a:ext cx="6288615" cy="2915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354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445" y="883160"/>
            <a:ext cx="6096000" cy="4708981"/>
          </a:xfrm>
          <a:prstGeom prst="rect">
            <a:avLst/>
          </a:prstGeom>
        </p:spPr>
        <p:txBody>
          <a:bodyPr>
            <a:spAutoFit/>
          </a:bodyPr>
          <a:lstStyle/>
          <a:p>
            <a:pPr algn="ct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পরিচিতি</a:t>
            </a:r>
            <a:endParaRPr lang="en-US" sz="5400" b="1" dirty="0" smtClean="0">
              <a:latin typeface="NikoshBAN" panose="02000000000000000000" pitchFamily="2" charset="0"/>
              <a:cs typeface="NikoshBAN" panose="02000000000000000000" pitchFamily="2" charset="0"/>
            </a:endParaRPr>
          </a:p>
          <a:p>
            <a:pPr algn="ctr"/>
            <a:endParaRPr lang="bn-IN" sz="5400" b="1" dirty="0">
              <a:latin typeface="NikoshBAN" panose="02000000000000000000" pitchFamily="2" charset="0"/>
              <a:cs typeface="NikoshBAN" panose="02000000000000000000" pitchFamily="2" charset="0"/>
            </a:endParaRPr>
          </a:p>
          <a:p>
            <a:r>
              <a:rPr lang="bn-IN" sz="3200" b="1" dirty="0">
                <a:latin typeface="NikoshBAN" panose="02000000000000000000" pitchFamily="2" charset="0"/>
                <a:cs typeface="NikoshBAN" panose="02000000000000000000" pitchFamily="2" charset="0"/>
              </a:rPr>
              <a:t>বিষয়ঃপ্রাথমিক বিজ্ঞান</a:t>
            </a:r>
          </a:p>
          <a:p>
            <a:r>
              <a:rPr lang="bn-IN" sz="3200" b="1" dirty="0">
                <a:latin typeface="NikoshBAN" panose="02000000000000000000" pitchFamily="2" charset="0"/>
                <a:cs typeface="NikoshBAN" panose="02000000000000000000" pitchFamily="2" charset="0"/>
              </a:rPr>
              <a:t>শ্রেণিঃ</a:t>
            </a:r>
            <a:r>
              <a:rPr lang="en-US" sz="3200" b="1" dirty="0">
                <a:latin typeface="NikoshBAN" panose="02000000000000000000" pitchFamily="2" charset="0"/>
                <a:cs typeface="NikoshBAN" panose="02000000000000000000" pitchFamily="2" charset="0"/>
              </a:rPr>
              <a:t>ত</a:t>
            </a:r>
            <a:r>
              <a:rPr lang="bn-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ত</a:t>
            </a:r>
            <a:r>
              <a:rPr lang="bn-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য়</a:t>
            </a:r>
          </a:p>
          <a:p>
            <a:r>
              <a:rPr lang="en-US" sz="3200" b="1" dirty="0" err="1">
                <a:latin typeface="NikoshBAN" panose="02000000000000000000" pitchFamily="2" charset="0"/>
                <a:cs typeface="NikoshBAN" panose="02000000000000000000" pitchFamily="2" charset="0"/>
              </a:rPr>
              <a:t>পাঠঃ</a:t>
            </a:r>
            <a:r>
              <a:rPr lang="bn-IN" sz="3200" b="1" dirty="0">
                <a:latin typeface="NikoshBAN" panose="02000000000000000000" pitchFamily="2" charset="0"/>
                <a:cs typeface="NikoshBAN" panose="02000000000000000000" pitchFamily="2" charset="0"/>
              </a:rPr>
              <a:t>খ</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দ</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য</a:t>
            </a:r>
          </a:p>
          <a:p>
            <a:r>
              <a:rPr lang="bn-IN" sz="3200" b="1" dirty="0">
                <a:latin typeface="NikoshBAN" panose="02000000000000000000" pitchFamily="2" charset="0"/>
                <a:cs typeface="NikoshBAN" panose="02000000000000000000" pitchFamily="2" charset="0"/>
              </a:rPr>
              <a:t>পাঠ্যাংশঃফল (মানুষ ফল খায়........</a:t>
            </a:r>
            <a:r>
              <a:rPr lang="en-US" sz="3200" b="1" dirty="0" err="1">
                <a:latin typeface="NikoshBAN" panose="02000000000000000000" pitchFamily="2" charset="0"/>
                <a:cs typeface="NikoshBAN" panose="02000000000000000000" pitchFamily="2" charset="0"/>
              </a:rPr>
              <a:t>কলা</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নারকেল</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p>
          <a:p>
            <a:r>
              <a:rPr lang="bn-IN" sz="3200" b="1" dirty="0">
                <a:latin typeface="NikoshBAN" panose="02000000000000000000" pitchFamily="2" charset="0"/>
                <a:cs typeface="NikoshBAN" panose="02000000000000000000" pitchFamily="2" charset="0"/>
              </a:rPr>
              <a:t>সময়ঃ৪৫ মিনিট</a:t>
            </a:r>
            <a:endParaRPr lang="bn-IN"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68212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6AD3E6D-6FB0-4821-B13D-DCB44AB38B3E}"/>
              </a:ext>
            </a:extLst>
          </p:cNvPr>
          <p:cNvSpPr txBox="1">
            <a:spLocks/>
          </p:cNvSpPr>
          <p:nvPr/>
        </p:nvSpPr>
        <p:spPr>
          <a:xfrm>
            <a:off x="1010391" y="1060877"/>
            <a:ext cx="3502857" cy="1325563"/>
          </a:xfrm>
          <a:prstGeom prst="rect">
            <a:avLst/>
          </a:prstGeom>
          <a:no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6000" dirty="0" smtClean="0">
                <a:latin typeface="NikoshBAN" panose="02000000000000000000" pitchFamily="2" charset="0"/>
                <a:cs typeface="NikoshBAN" panose="02000000000000000000" pitchFamily="2" charset="0"/>
              </a:rPr>
              <a:t>শিখনফলঃ</a:t>
            </a:r>
            <a:endParaRPr lang="en-US" sz="6000" dirty="0">
              <a:latin typeface="NikoshBAN" panose="02000000000000000000" pitchFamily="2" charset="0"/>
              <a:cs typeface="NikoshBAN" panose="02000000000000000000" pitchFamily="2" charset="0"/>
            </a:endParaRPr>
          </a:p>
        </p:txBody>
      </p:sp>
      <p:sp>
        <p:nvSpPr>
          <p:cNvPr id="7" name="Rectangle 6"/>
          <p:cNvSpPr/>
          <p:nvPr/>
        </p:nvSpPr>
        <p:spPr>
          <a:xfrm>
            <a:off x="1243070" y="2326677"/>
            <a:ext cx="9042860" cy="584775"/>
          </a:xfrm>
          <a:prstGeom prst="rect">
            <a:avLst/>
          </a:prstGeom>
        </p:spPr>
        <p:txBody>
          <a:bodyPr wrap="none">
            <a:spAutoFit/>
          </a:bodyPr>
          <a:lstStyle/>
          <a:p>
            <a:r>
              <a:rPr lang="bn-IN" sz="3200" b="1" dirty="0">
                <a:latin typeface="NikoshBAN" panose="02000000000000000000" pitchFamily="2" charset="0"/>
                <a:cs typeface="NikoshBAN" panose="02000000000000000000" pitchFamily="2" charset="0"/>
              </a:rPr>
              <a:t>৮.৩.১ কী কী মৌসুমি ফল ও সবজি পাওয়া যায়।</a:t>
            </a:r>
            <a:endParaRPr lang="en-US" sz="3200" b="1" dirty="0">
              <a:latin typeface="NikoshBAN" panose="02000000000000000000" pitchFamily="2" charset="0"/>
              <a:cs typeface="NikoshBAN" panose="02000000000000000000" pitchFamily="2" charset="0"/>
            </a:endParaRPr>
          </a:p>
        </p:txBody>
      </p:sp>
      <p:sp>
        <p:nvSpPr>
          <p:cNvPr id="8" name="Rectangle 7"/>
          <p:cNvSpPr/>
          <p:nvPr/>
        </p:nvSpPr>
        <p:spPr>
          <a:xfrm>
            <a:off x="1244906" y="3186990"/>
            <a:ext cx="9298235" cy="954107"/>
          </a:xfrm>
          <a:prstGeom prst="rect">
            <a:avLst/>
          </a:prstGeom>
        </p:spPr>
        <p:txBody>
          <a:bodyPr wrap="square">
            <a:spAutoFit/>
          </a:bodyPr>
          <a:lstStyle/>
          <a:p>
            <a:r>
              <a:rPr lang="bn-IN" sz="2800" b="1" dirty="0">
                <a:latin typeface="NikoshBAN" panose="02000000000000000000" pitchFamily="2" charset="0"/>
                <a:cs typeface="NikoshBAN" panose="02000000000000000000" pitchFamily="2" charset="0"/>
              </a:rPr>
              <a:t>৮.৩.২ </a:t>
            </a:r>
            <a:r>
              <a:rPr lang="en-US" sz="2800" b="1" dirty="0" err="1">
                <a:latin typeface="NikoshBAN" panose="02000000000000000000" pitchFamily="2" charset="0"/>
                <a:cs typeface="NikoshBAN" panose="02000000000000000000" pitchFamily="2" charset="0"/>
              </a:rPr>
              <a:t>পুষ্টি</a:t>
            </a:r>
            <a:r>
              <a:rPr lang="bn-IN" sz="2800" b="1" dirty="0">
                <a:latin typeface="NikoshBAN" panose="02000000000000000000" pitchFamily="2" charset="0"/>
                <a:cs typeface="NikoshBAN" panose="02000000000000000000" pitchFamily="2" charset="0"/>
              </a:rPr>
              <a:t> অনুযায়ী মৌসুমি ফল ও সবজির শ্রেণিকরণ করতে পারবে।</a:t>
            </a:r>
            <a:endParaRPr lang="en-US" sz="2800" b="1" dirty="0">
              <a:latin typeface="NikoshBAN" panose="02000000000000000000" pitchFamily="2" charset="0"/>
              <a:cs typeface="NikoshBAN" panose="02000000000000000000" pitchFamily="2" charset="0"/>
            </a:endParaRPr>
          </a:p>
        </p:txBody>
      </p:sp>
      <p:sp>
        <p:nvSpPr>
          <p:cNvPr id="9" name="Rectangle 8"/>
          <p:cNvSpPr/>
          <p:nvPr/>
        </p:nvSpPr>
        <p:spPr>
          <a:xfrm>
            <a:off x="1333042" y="4262979"/>
            <a:ext cx="8862917" cy="954107"/>
          </a:xfrm>
          <a:prstGeom prst="rect">
            <a:avLst/>
          </a:prstGeom>
        </p:spPr>
        <p:txBody>
          <a:bodyPr wrap="square">
            <a:spAutoFit/>
          </a:bodyPr>
          <a:lstStyle/>
          <a:p>
            <a:r>
              <a:rPr lang="bn-IN" sz="2800" b="1" dirty="0">
                <a:latin typeface="NikoshBAN" panose="02000000000000000000" pitchFamily="2" charset="0"/>
                <a:cs typeface="NikoshBAN" panose="02000000000000000000" pitchFamily="2" charset="0"/>
              </a:rPr>
              <a:t>৮.৩.৪ সারা বছর পাওয়া যায় এমন ফল ও সবজি নাম বলতে পারবে।</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684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D3E6D-6FB0-4821-B13D-DCB44AB38B3E}"/>
              </a:ext>
            </a:extLst>
          </p:cNvPr>
          <p:cNvSpPr txBox="1">
            <a:spLocks/>
          </p:cNvSpPr>
          <p:nvPr/>
        </p:nvSpPr>
        <p:spPr>
          <a:xfrm>
            <a:off x="199627" y="410218"/>
            <a:ext cx="4733194" cy="9336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NikoshBAN" panose="02000000000000000000" pitchFamily="2" charset="0"/>
                <a:cs typeface="NikoshBAN" panose="02000000000000000000" pitchFamily="2" charset="0"/>
              </a:rPr>
              <a:t>এ</a:t>
            </a:r>
            <a:r>
              <a:rPr lang="bn-IN" sz="3600" dirty="0" smtClean="0">
                <a:latin typeface="NikoshBAN" panose="02000000000000000000" pitchFamily="2" charset="0"/>
                <a:cs typeface="NikoshBAN" panose="02000000000000000000" pitchFamily="2" charset="0"/>
              </a:rPr>
              <a:t>সো ছবিগুলো দেখি</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A59832A5-82B2-4957-AEDA-D1CF43FD7C33}"/>
              </a:ext>
            </a:extLst>
          </p:cNvPr>
          <p:cNvPicPr>
            <a:picLocks noChangeAspect="1"/>
          </p:cNvPicPr>
          <p:nvPr/>
        </p:nvPicPr>
        <p:blipFill>
          <a:blip r:embed="rId2"/>
          <a:stretch>
            <a:fillRect/>
          </a:stretch>
        </p:blipFill>
        <p:spPr>
          <a:xfrm>
            <a:off x="6295517" y="3395054"/>
            <a:ext cx="9526" cy="9526"/>
          </a:xfrm>
          <a:prstGeom prst="rect">
            <a:avLst/>
          </a:prstGeom>
        </p:spPr>
      </p:pic>
      <p:pic>
        <p:nvPicPr>
          <p:cNvPr id="5" name="Picture 4">
            <a:extLst>
              <a:ext uri="{FF2B5EF4-FFF2-40B4-BE49-F238E27FC236}">
                <a16:creationId xmlns:a16="http://schemas.microsoft.com/office/drawing/2014/main" xmlns="" id="{C6549FE3-F3D1-4BF0-817E-B63673AC6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 y="3709399"/>
            <a:ext cx="3403518" cy="274805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xmlns="" id="{0DA47243-E423-4DF3-9915-61C9DEA30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383" y="1110531"/>
            <a:ext cx="3448461" cy="229404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xmlns="" id="{0EF144A8-843E-4998-BBD8-F4F2402A6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382" y="3709399"/>
            <a:ext cx="3448461" cy="2748058"/>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xmlns="" id="{AAB7E454-6F6C-47BF-B06C-A87DDDB6B4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 y="1081953"/>
            <a:ext cx="3403518" cy="2313101"/>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xmlns="" id="{EE0C1D59-915F-4602-BFDB-AC7559F01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2717" y="1091479"/>
            <a:ext cx="3669994" cy="2303575"/>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xmlns="" id="{9542623E-1836-4724-85B7-CB13403C23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717" y="3709399"/>
            <a:ext cx="3669994" cy="27480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6570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0DE3A8-7224-49FE-9584-1991FD53A411}"/>
              </a:ext>
            </a:extLst>
          </p:cNvPr>
          <p:cNvSpPr txBox="1"/>
          <p:nvPr/>
        </p:nvSpPr>
        <p:spPr>
          <a:xfrm>
            <a:off x="1462591" y="1814747"/>
            <a:ext cx="7289607"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ছবিতে তোমরা কী দেখতে পাচ্ছ?</a:t>
            </a:r>
            <a:endParaRPr lang="en-US" sz="36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C7D382E4-09F5-44B7-B63A-6822DEDA00B3}"/>
              </a:ext>
            </a:extLst>
          </p:cNvPr>
          <p:cNvSpPr txBox="1"/>
          <p:nvPr/>
        </p:nvSpPr>
        <p:spPr>
          <a:xfrm>
            <a:off x="1462591" y="2705695"/>
            <a:ext cx="7289607" cy="646331"/>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বাড়িতে তোমরা কী কী ফল খাও?</a:t>
            </a:r>
            <a:endParaRPr lang="en-US" sz="36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8100BE31-388B-4F7C-8A80-73723D8B3163}"/>
              </a:ext>
            </a:extLst>
          </p:cNvPr>
          <p:cNvSpPr txBox="1"/>
          <p:nvPr/>
        </p:nvSpPr>
        <p:spPr>
          <a:xfrm>
            <a:off x="1347615" y="3596643"/>
            <a:ext cx="7212489" cy="1200329"/>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বাজারে এখন কী কী ফল দেখা যায়?</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16825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2">
                                            <p:txEl>
                                              <p:pRg st="0" end="0"/>
                                            </p:txEl>
                                          </p:spTgt>
                                        </p:tgtEl>
                                      </p:cBhvr>
                                    </p:animEffect>
                                    <p:anim calcmode="lin" valueType="num">
                                      <p:cBhvr>
                                        <p:cTn id="26"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p:tgtEl>
                                          <p:spTgt spid="2">
                                            <p:txEl>
                                              <p:pRg st="0" end="0"/>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422" y="1501422"/>
            <a:ext cx="5784690" cy="5160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xmlns="" id="{F6AD3E6D-6FB0-4821-B13D-DCB44AB38B3E}"/>
              </a:ext>
            </a:extLst>
          </p:cNvPr>
          <p:cNvSpPr txBox="1">
            <a:spLocks/>
          </p:cNvSpPr>
          <p:nvPr/>
        </p:nvSpPr>
        <p:spPr>
          <a:xfrm>
            <a:off x="800142" y="140043"/>
            <a:ext cx="10598225" cy="219456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4000" b="1" dirty="0" smtClean="0">
                <a:latin typeface="NikoshBAN" panose="02000000000000000000" pitchFamily="2" charset="0"/>
                <a:cs typeface="NikoshBAN" panose="02000000000000000000" pitchFamily="2" charset="0"/>
              </a:rPr>
              <a:t>আমাদের আজকের পাঠঃ</a:t>
            </a:r>
            <a:r>
              <a:rPr lang="bn-IN" sz="8000" b="1" dirty="0" smtClean="0">
                <a:latin typeface="NikoshBAN" panose="02000000000000000000" pitchFamily="2" charset="0"/>
                <a:cs typeface="NikoshBAN" panose="02000000000000000000" pitchFamily="2" charset="0"/>
              </a:rPr>
              <a:t> </a:t>
            </a:r>
            <a:r>
              <a:rPr lang="bn-IN" sz="8900" b="1" dirty="0" smtClean="0">
                <a:latin typeface="NikoshBAN" panose="02000000000000000000" pitchFamily="2" charset="0"/>
                <a:cs typeface="NikoshBAN" panose="02000000000000000000" pitchFamily="2" charset="0"/>
              </a:rPr>
              <a:t> </a:t>
            </a:r>
            <a:r>
              <a:rPr lang="en-US" sz="8900" b="1" dirty="0" smtClean="0">
                <a:latin typeface="NikoshBAN" panose="02000000000000000000" pitchFamily="2" charset="0"/>
                <a:cs typeface="NikoshBAN" panose="02000000000000000000" pitchFamily="2" charset="0"/>
              </a:rPr>
              <a:t>    </a:t>
            </a:r>
            <a:r>
              <a:rPr lang="bn-IN" sz="8800" b="1" dirty="0" smtClean="0">
                <a:latin typeface="NikoshBAN" panose="02000000000000000000" pitchFamily="2" charset="0"/>
                <a:cs typeface="NikoshBAN" panose="02000000000000000000" pitchFamily="2" charset="0"/>
              </a:rPr>
              <a:t>ফল</a:t>
            </a:r>
            <a:r>
              <a:rPr lang="bn-IN" sz="8800" dirty="0" smtClean="0">
                <a:solidFill>
                  <a:schemeClr val="accent6">
                    <a:lumMod val="75000"/>
                  </a:schemeClr>
                </a:solidFill>
                <a:latin typeface="NikoshBAN" panose="02000000000000000000" pitchFamily="2" charset="0"/>
                <a:cs typeface="NikoshBAN" panose="02000000000000000000" pitchFamily="2" charset="0"/>
              </a:rPr>
              <a:t> </a:t>
            </a:r>
            <a:endParaRPr lang="en-US" sz="3600" dirty="0">
              <a:solidFill>
                <a:schemeClr val="accent6">
                  <a:lumMod val="75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6099254" y="1501422"/>
            <a:ext cx="5900833" cy="5160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62167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8BADC1-2256-4AFD-8A17-BF6F5D7F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67" y="1745693"/>
            <a:ext cx="6728177" cy="3932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99380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2C92CD-7A1D-418D-AD9A-05838BC0061C}"/>
              </a:ext>
            </a:extLst>
          </p:cNvPr>
          <p:cNvSpPr txBox="1"/>
          <p:nvPr/>
        </p:nvSpPr>
        <p:spPr>
          <a:xfrm>
            <a:off x="2658794" y="1261810"/>
            <a:ext cx="6668083" cy="584775"/>
          </a:xfrm>
          <a:prstGeom prst="rect">
            <a:avLst/>
          </a:prstGeom>
          <a:noFill/>
          <a:ln w="28575">
            <a:solidFill>
              <a:schemeClr val="tx1"/>
            </a:solidFill>
          </a:ln>
        </p:spPr>
        <p:txBody>
          <a:bodyPr wrap="square" rtlCol="0">
            <a:spAutoFit/>
          </a:bodyPr>
          <a:lstStyle/>
          <a:p>
            <a:pPr algn="ctr"/>
            <a:r>
              <a:rPr lang="bn-IN" sz="3200" b="1" dirty="0">
                <a:latin typeface="NikoshBAN" panose="02000000000000000000" pitchFamily="2" charset="0"/>
                <a:cs typeface="NikoshBAN" panose="02000000000000000000" pitchFamily="2" charset="0"/>
              </a:rPr>
              <a:t>মৌসুমি ফলের শ্রেণিবিভাগ</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E15D1CCD-DF45-4346-B58D-CAFD2610D4AA}"/>
              </a:ext>
            </a:extLst>
          </p:cNvPr>
          <p:cNvSpPr txBox="1"/>
          <p:nvPr/>
        </p:nvSpPr>
        <p:spPr>
          <a:xfrm>
            <a:off x="450166" y="4836534"/>
            <a:ext cx="3390313"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গ্রীষ্মকালীন ফল</a:t>
            </a:r>
            <a:endParaRPr lang="en-US" sz="3200" b="1" dirty="0"/>
          </a:p>
        </p:txBody>
      </p:sp>
      <p:sp>
        <p:nvSpPr>
          <p:cNvPr id="4" name="TextBox 3">
            <a:extLst>
              <a:ext uri="{FF2B5EF4-FFF2-40B4-BE49-F238E27FC236}">
                <a16:creationId xmlns:a16="http://schemas.microsoft.com/office/drawing/2014/main" xmlns="" id="{796FD6EB-42CC-4C7A-9337-BB6E7F0F69BF}"/>
              </a:ext>
            </a:extLst>
          </p:cNvPr>
          <p:cNvSpPr txBox="1"/>
          <p:nvPr/>
        </p:nvSpPr>
        <p:spPr>
          <a:xfrm>
            <a:off x="4453208" y="4836533"/>
            <a:ext cx="3151159"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শীতকালীন</a:t>
            </a:r>
            <a:r>
              <a:rPr lang="bn-IN" sz="3200" b="1" dirty="0"/>
              <a:t> </a:t>
            </a:r>
            <a:r>
              <a:rPr lang="bn-IN" sz="3200" b="1" dirty="0">
                <a:latin typeface="NikoshBAN" panose="02000000000000000000" pitchFamily="2" charset="0"/>
                <a:cs typeface="NikoshBAN" panose="02000000000000000000" pitchFamily="2" charset="0"/>
              </a:rPr>
              <a:t>ফল</a:t>
            </a:r>
            <a:endParaRPr lang="en-US" sz="3200" b="1" dirty="0"/>
          </a:p>
        </p:txBody>
      </p:sp>
      <p:sp>
        <p:nvSpPr>
          <p:cNvPr id="5" name="TextBox 4">
            <a:extLst>
              <a:ext uri="{FF2B5EF4-FFF2-40B4-BE49-F238E27FC236}">
                <a16:creationId xmlns:a16="http://schemas.microsoft.com/office/drawing/2014/main" xmlns="" id="{4F615577-8B34-4C9C-A821-3BFF5695AE70}"/>
              </a:ext>
            </a:extLst>
          </p:cNvPr>
          <p:cNvSpPr txBox="1"/>
          <p:nvPr/>
        </p:nvSpPr>
        <p:spPr>
          <a:xfrm>
            <a:off x="8342141" y="4836532"/>
            <a:ext cx="2968284"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বারোমাসি</a:t>
            </a:r>
            <a:r>
              <a:rPr lang="bn-IN" sz="3200" b="1" dirty="0"/>
              <a:t> </a:t>
            </a:r>
            <a:r>
              <a:rPr lang="bn-IN" sz="3200" b="1" dirty="0">
                <a:latin typeface="NikoshBAN" panose="02000000000000000000" pitchFamily="2" charset="0"/>
                <a:cs typeface="NikoshBAN" panose="02000000000000000000" pitchFamily="2" charset="0"/>
              </a:rPr>
              <a:t>ফল</a:t>
            </a:r>
            <a:endParaRPr lang="en-US" sz="3200" b="1" dirty="0"/>
          </a:p>
        </p:txBody>
      </p:sp>
      <p:sp>
        <p:nvSpPr>
          <p:cNvPr id="6" name="Arrow: Down 1">
            <a:extLst>
              <a:ext uri="{FF2B5EF4-FFF2-40B4-BE49-F238E27FC236}">
                <a16:creationId xmlns:a16="http://schemas.microsoft.com/office/drawing/2014/main" xmlns="" id="{7F155459-D63D-4D62-A6A5-5AAFA9F3C326}"/>
              </a:ext>
            </a:extLst>
          </p:cNvPr>
          <p:cNvSpPr/>
          <p:nvPr/>
        </p:nvSpPr>
        <p:spPr>
          <a:xfrm>
            <a:off x="2499360" y="2021466"/>
            <a:ext cx="694006" cy="28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5">
            <a:extLst>
              <a:ext uri="{FF2B5EF4-FFF2-40B4-BE49-F238E27FC236}">
                <a16:creationId xmlns:a16="http://schemas.microsoft.com/office/drawing/2014/main" xmlns="" id="{A0DD9F23-3331-4B72-BB12-01D458B76265}"/>
              </a:ext>
            </a:extLst>
          </p:cNvPr>
          <p:cNvSpPr/>
          <p:nvPr/>
        </p:nvSpPr>
        <p:spPr>
          <a:xfrm>
            <a:off x="5401994" y="2021464"/>
            <a:ext cx="694006" cy="28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6">
            <a:extLst>
              <a:ext uri="{FF2B5EF4-FFF2-40B4-BE49-F238E27FC236}">
                <a16:creationId xmlns:a16="http://schemas.microsoft.com/office/drawing/2014/main" xmlns="" id="{3F660301-DD7E-40F8-B475-C05E9204D583}"/>
              </a:ext>
            </a:extLst>
          </p:cNvPr>
          <p:cNvSpPr/>
          <p:nvPr/>
        </p:nvSpPr>
        <p:spPr>
          <a:xfrm>
            <a:off x="8807153" y="2017183"/>
            <a:ext cx="519724" cy="2779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4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plus(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360</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QUAMRUL HASAN AHMED Kumu</cp:lastModifiedBy>
  <cp:revision>50</cp:revision>
  <dcterms:created xsi:type="dcterms:W3CDTF">2019-09-30T15:38:26Z</dcterms:created>
  <dcterms:modified xsi:type="dcterms:W3CDTF">2021-10-09T11:16:39Z</dcterms:modified>
</cp:coreProperties>
</file>