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4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7" r:id="rId24"/>
    <p:sldId id="279" r:id="rId25"/>
    <p:sldId id="280" r:id="rId26"/>
    <p:sldId id="282" r:id="rId27"/>
    <p:sldId id="285" r:id="rId28"/>
    <p:sldId id="283" r:id="rId29"/>
    <p:sldId id="28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 snapToGrid="0">
      <p:cViewPr varScale="1">
        <p:scale>
          <a:sx n="68" d="100"/>
          <a:sy n="68" d="100"/>
        </p:scale>
        <p:origin x="7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A8BF6-6D3C-4B79-81FA-C91C04E95A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FDA0CE-866E-4306-B01C-FC3ADFB50A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42B8F-2A8B-4E85-96AF-8699BC49B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3B87-0F5F-4CB7-895F-3A9973271837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C976D-CBCD-40C3-9031-D4E3BBDA0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66978-DD9C-4966-8926-2F121DA43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DD68A-69CC-4840-B85F-134C3B828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31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628C7-E49C-472F-9DC6-82AB0A066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39F77A-24CC-4F5E-8028-8D7C1065FF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DF430-4723-496D-8DF8-2D1B1A291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3B87-0F5F-4CB7-895F-3A9973271837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5FC4A-991E-44C0-9CED-D2F5DEDD7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B4AE5-B2D0-4F4C-A2F6-1D68A035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DD68A-69CC-4840-B85F-134C3B828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313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C80E86-325C-40F7-8CD5-4542A77739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B76D04-ABC9-41D5-B720-64604100A7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CD159-509B-434E-AFEF-D6004CCAD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3B87-0F5F-4CB7-895F-3A9973271837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BC302-BE52-455F-ABEC-14230B1D1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648BA-D4DB-4808-9AE2-7B4693EE2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DD68A-69CC-4840-B85F-134C3B828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41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D5183-1120-4863-A87F-BBA40B48F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67958-9B3E-48C0-ADC2-AB1F91D75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0B0EE-B5B4-4395-A168-AD3F22A73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3B87-0F5F-4CB7-895F-3A9973271837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5A970-CC19-40A7-A5CD-78BDF5523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E4F24-4771-4088-8ECA-42722A55B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DD68A-69CC-4840-B85F-134C3B828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49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50CF1-EAF8-4E40-BF5F-332123FE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47E01B-99CD-4AF4-97BA-8DCDFF5E7C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4B0B7-E320-4013-8A88-2433B69A5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3B87-0F5F-4CB7-895F-3A9973271837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4234B1-F3F3-487E-B5ED-D46D5162D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F7307-FCB4-4C28-984D-384A928EC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DD68A-69CC-4840-B85F-134C3B828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9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08324-1B85-4555-9C62-28A502FE3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F2AFD-A9C7-4A90-98A2-081E8344F6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93BF1F-64AB-4E40-8439-2D02ACA4FE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F3C24-0F9A-4143-BF45-2BB662819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3B87-0F5F-4CB7-895F-3A9973271837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33DE76-A565-4E01-895E-EAE6CB2C6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29F016-DF82-4E3A-AE57-B118FCC0E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DD68A-69CC-4840-B85F-134C3B828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005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CAB38-9800-4109-A721-DBB972286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456467-CFD0-4036-893F-F0ED9184A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08B41D-6D08-4B00-B160-4382735EF8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2D2F8E-BAC3-4FAC-8C91-7C368E2F1B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6A27A6-E8F0-4452-BE16-F0FD9A6CCD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9574D1-43DA-4105-812F-3624A221A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3B87-0F5F-4CB7-895F-3A9973271837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7D8107-3A8E-45DD-BE06-E7DF76536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AD3604-404F-4455-B55A-59A761BC8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DD68A-69CC-4840-B85F-134C3B828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494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5D125-B587-414B-8895-54675D62D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E2895C-1985-4B14-99A4-00F83C70E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3B87-0F5F-4CB7-895F-3A9973271837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28A9FD-5822-4657-A9E5-F80E77043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BFEDF2-84CE-48F9-8CCA-2E61718D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DD68A-69CC-4840-B85F-134C3B828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520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07077C-186D-40EE-8550-5684B5875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3B87-0F5F-4CB7-895F-3A9973271837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D11B9A-72F5-461F-9933-1124A119B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AEB52B-862F-4635-AD80-8F0264496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DD68A-69CC-4840-B85F-134C3B828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61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FEEB5-8FB1-4C7A-9B2A-FC750D19D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5DFCA-88C7-4B50-8636-882D5CB95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7F9348-58C0-4724-930E-B998095CA0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B3069C-CE70-46E6-B795-AC28EEA1D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3B87-0F5F-4CB7-895F-3A9973271837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74F584-213C-46EB-87A0-772BB187A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655B46-D6EC-4D68-944F-10170DB41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DD68A-69CC-4840-B85F-134C3B828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508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282FD-3B73-4860-8A24-F73F22B63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A0D495-ADEB-48A8-9770-ABF3FDDF3C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000575-2084-4A2B-88EE-4A963680CE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E9672E-E16D-4F4D-878F-3A486B93B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3B87-0F5F-4CB7-895F-3A9973271837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5055C5-C5E9-4CE0-A820-4133587E7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5872AC-8B3F-49E7-92B7-CE089AF59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DD68A-69CC-4840-B85F-134C3B828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03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1F58E2-FBF6-45A8-A23A-29D10D5C9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080AE9-F9A2-4FAF-B4BB-9472503D7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8F112-07A6-4636-AD85-C289DD4C7B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73B87-0F5F-4CB7-895F-3A9973271837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4BF62-60FC-4FE0-8955-CE1EA496F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352B74-2C3D-4971-8603-91A8636576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DD68A-69CC-4840-B85F-134C3B828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56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80D7849-1A0A-4826-AEF6-86BF8B8E98A9}"/>
              </a:ext>
            </a:extLst>
          </p:cNvPr>
          <p:cNvSpPr/>
          <p:nvPr/>
        </p:nvSpPr>
        <p:spPr>
          <a:xfrm>
            <a:off x="1955410" y="2644726"/>
            <a:ext cx="8510954" cy="3362179"/>
          </a:xfrm>
          <a:prstGeom prst="roundRect">
            <a:avLst/>
          </a:prstGeom>
          <a:solidFill>
            <a:schemeClr val="lt1">
              <a:alpha val="28000"/>
            </a:schemeClr>
          </a:solidFill>
          <a:ln w="57150"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9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99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066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hairul\Desktop\xtimthumb.php,qsrc=http,P3A,P2F,P2Fbanglarecipe.evergreenbangla.com,P2Fwp-content,P2Fuploads,P2F2010,P2F08,P2Fsemai.jpg,aq=90,aw=320,ah=200,azc=1.pagespeed.ic.eUVtpzolpk.jpg">
            <a:extLst>
              <a:ext uri="{FF2B5EF4-FFF2-40B4-BE49-F238E27FC236}">
                <a16:creationId xmlns:a16="http://schemas.microsoft.com/office/drawing/2014/main" id="{04DBE0D8-81A3-40A9-BCC3-AB92A7FDB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98525" y="2106970"/>
            <a:ext cx="4199837" cy="2644059"/>
          </a:xfrm>
          <a:prstGeom prst="rect">
            <a:avLst/>
          </a:prstGeom>
          <a:noFill/>
        </p:spPr>
      </p:pic>
      <p:pic>
        <p:nvPicPr>
          <p:cNvPr id="4" name="Picture 3" descr="C:\Users\Khairul\Desktop\dudh-shamai-060910-k-kantha.jpg">
            <a:extLst>
              <a:ext uri="{FF2B5EF4-FFF2-40B4-BE49-F238E27FC236}">
                <a16:creationId xmlns:a16="http://schemas.microsoft.com/office/drawing/2014/main" id="{8BE9C1FA-2BE6-4F5E-ADDD-9696DB446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98362" y="2134720"/>
            <a:ext cx="4213571" cy="2830220"/>
          </a:xfrm>
          <a:prstGeom prst="rect">
            <a:avLst/>
          </a:prstGeom>
          <a:noFill/>
        </p:spPr>
      </p:pic>
      <p:pic>
        <p:nvPicPr>
          <p:cNvPr id="5" name="Picture 2" descr="http://chhatrasangbadbd.com/wp-content/uploads/2012/08/Eid1.jpg">
            <a:extLst>
              <a:ext uri="{FF2B5EF4-FFF2-40B4-BE49-F238E27FC236}">
                <a16:creationId xmlns:a16="http://schemas.microsoft.com/office/drawing/2014/main" id="{EC81A97A-01ED-4356-A263-B72911373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4969"/>
            <a:ext cx="3432517" cy="2635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7208B8-7008-4635-910F-D63F8A9B98E6}"/>
              </a:ext>
            </a:extLst>
          </p:cNvPr>
          <p:cNvSpPr txBox="1"/>
          <p:nvPr/>
        </p:nvSpPr>
        <p:spPr>
          <a:xfrm>
            <a:off x="1465943" y="5905533"/>
            <a:ext cx="9506857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ঈদের দিন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মিষ্টান্ন খাবার পরিবেশন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,যেমন পীঠা,পায়েশ,সেমাই ইত্যাদি  ।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EC8930-DEBD-477A-8D30-84DFFF384D5F}"/>
              </a:ext>
            </a:extLst>
          </p:cNvPr>
          <p:cNvSpPr/>
          <p:nvPr/>
        </p:nvSpPr>
        <p:spPr>
          <a:xfrm>
            <a:off x="0" y="1"/>
            <a:ext cx="12192000" cy="90033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5E7D991-6027-4488-8CD2-387A74D47ACD}"/>
              </a:ext>
            </a:extLst>
          </p:cNvPr>
          <p:cNvGrpSpPr/>
          <p:nvPr/>
        </p:nvGrpSpPr>
        <p:grpSpPr>
          <a:xfrm>
            <a:off x="3812356" y="124612"/>
            <a:ext cx="5613007" cy="649110"/>
            <a:chOff x="3644920" y="30420"/>
            <a:chExt cx="6306303" cy="1194900"/>
          </a:xfrm>
        </p:grpSpPr>
        <p:sp>
          <p:nvSpPr>
            <p:cNvPr id="10" name="Flowchart: Alternate Process 9">
              <a:extLst>
                <a:ext uri="{FF2B5EF4-FFF2-40B4-BE49-F238E27FC236}">
                  <a16:creationId xmlns:a16="http://schemas.microsoft.com/office/drawing/2014/main" id="{98B0CC1B-2B88-4940-9A7A-79615322BA3C}"/>
                </a:ext>
              </a:extLst>
            </p:cNvPr>
            <p:cNvSpPr/>
            <p:nvPr/>
          </p:nvSpPr>
          <p:spPr>
            <a:xfrm>
              <a:off x="3904986" y="30420"/>
              <a:ext cx="6046237" cy="1109011"/>
            </a:xfrm>
            <a:prstGeom prst="flowChartAlternateProcess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s-IN" sz="40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ঈদুল</a:t>
              </a:r>
              <a:r>
                <a:rPr lang="en-US" sz="40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ফিতরের</a:t>
              </a:r>
              <a:r>
                <a:rPr lang="en-US" sz="40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গুরুত্ব</a:t>
              </a:r>
              <a:endPara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133E0E6-6D2A-48C7-BE1B-F42EFA67A0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4920" y="41102"/>
              <a:ext cx="920245" cy="118421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46776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EC8930-DEBD-477A-8D30-84DFFF384D5F}"/>
              </a:ext>
            </a:extLst>
          </p:cNvPr>
          <p:cNvSpPr/>
          <p:nvPr/>
        </p:nvSpPr>
        <p:spPr>
          <a:xfrm>
            <a:off x="0" y="1"/>
            <a:ext cx="12192000" cy="90033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5E7D991-6027-4488-8CD2-387A74D47ACD}"/>
              </a:ext>
            </a:extLst>
          </p:cNvPr>
          <p:cNvGrpSpPr/>
          <p:nvPr/>
        </p:nvGrpSpPr>
        <p:grpSpPr>
          <a:xfrm>
            <a:off x="3812356" y="124612"/>
            <a:ext cx="5613007" cy="649110"/>
            <a:chOff x="3644920" y="30420"/>
            <a:chExt cx="6306303" cy="1194900"/>
          </a:xfrm>
        </p:grpSpPr>
        <p:sp>
          <p:nvSpPr>
            <p:cNvPr id="10" name="Flowchart: Alternate Process 9">
              <a:extLst>
                <a:ext uri="{FF2B5EF4-FFF2-40B4-BE49-F238E27FC236}">
                  <a16:creationId xmlns:a16="http://schemas.microsoft.com/office/drawing/2014/main" id="{98B0CC1B-2B88-4940-9A7A-79615322BA3C}"/>
                </a:ext>
              </a:extLst>
            </p:cNvPr>
            <p:cNvSpPr/>
            <p:nvPr/>
          </p:nvSpPr>
          <p:spPr>
            <a:xfrm>
              <a:off x="3904986" y="30420"/>
              <a:ext cx="6046237" cy="1109011"/>
            </a:xfrm>
            <a:prstGeom prst="flowChartAlternateProcess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s-IN" sz="40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ঈদুল</a:t>
              </a:r>
              <a:r>
                <a:rPr lang="en-US" sz="40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ফিতরের</a:t>
              </a:r>
              <a:r>
                <a:rPr lang="en-US" sz="40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গুরুত্ব</a:t>
              </a:r>
              <a:endPara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133E0E6-6D2A-48C7-BE1B-F42EFA67A0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4920" y="41102"/>
              <a:ext cx="920245" cy="118421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38B4B3D-24A1-4C9B-8F17-09519B30BE15}"/>
              </a:ext>
            </a:extLst>
          </p:cNvPr>
          <p:cNvSpPr txBox="1"/>
          <p:nvPr/>
        </p:nvSpPr>
        <p:spPr>
          <a:xfrm>
            <a:off x="3572532" y="5825381"/>
            <a:ext cx="5416723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333333"/>
                </a:solidFill>
                <a:latin typeface="NikoshBAN" pitchFamily="2" charset="0"/>
                <a:cs typeface="NikoshBAN" pitchFamily="2" charset="0"/>
              </a:rPr>
              <a:t>সকলের </a:t>
            </a:r>
            <a:r>
              <a:rPr lang="bn-IN" sz="3600" b="1" dirty="0">
                <a:solidFill>
                  <a:srgbClr val="333333"/>
                </a:solidFill>
                <a:latin typeface="NikoshBAN" pitchFamily="2" charset="0"/>
                <a:cs typeface="NikoshBAN" pitchFamily="2" charset="0"/>
              </a:rPr>
              <a:t>মু</a:t>
            </a:r>
            <a:r>
              <a:rPr lang="bn-BD" sz="3600" b="1" dirty="0">
                <a:solidFill>
                  <a:srgbClr val="333333"/>
                </a:solidFill>
                <a:latin typeface="NikoshBAN" pitchFamily="2" charset="0"/>
                <a:cs typeface="NikoshBAN" pitchFamily="2" charset="0"/>
              </a:rPr>
              <a:t>খে হাসি ফুটে </a:t>
            </a:r>
            <a:endParaRPr lang="en-US" sz="3600" b="1" dirty="0">
              <a:solidFill>
                <a:srgbClr val="33333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096F72-7F12-4575-B891-68F9005DEF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970" y="1453478"/>
            <a:ext cx="7033846" cy="395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72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EC8930-DEBD-477A-8D30-84DFFF384D5F}"/>
              </a:ext>
            </a:extLst>
          </p:cNvPr>
          <p:cNvSpPr/>
          <p:nvPr/>
        </p:nvSpPr>
        <p:spPr>
          <a:xfrm>
            <a:off x="0" y="1"/>
            <a:ext cx="12192000" cy="90033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5E7D991-6027-4488-8CD2-387A74D47ACD}"/>
              </a:ext>
            </a:extLst>
          </p:cNvPr>
          <p:cNvGrpSpPr/>
          <p:nvPr/>
        </p:nvGrpSpPr>
        <p:grpSpPr>
          <a:xfrm>
            <a:off x="3812356" y="124612"/>
            <a:ext cx="5613007" cy="649110"/>
            <a:chOff x="3644920" y="30420"/>
            <a:chExt cx="6306303" cy="1194900"/>
          </a:xfrm>
        </p:grpSpPr>
        <p:sp>
          <p:nvSpPr>
            <p:cNvPr id="10" name="Flowchart: Alternate Process 9">
              <a:extLst>
                <a:ext uri="{FF2B5EF4-FFF2-40B4-BE49-F238E27FC236}">
                  <a16:creationId xmlns:a16="http://schemas.microsoft.com/office/drawing/2014/main" id="{98B0CC1B-2B88-4940-9A7A-79615322BA3C}"/>
                </a:ext>
              </a:extLst>
            </p:cNvPr>
            <p:cNvSpPr/>
            <p:nvPr/>
          </p:nvSpPr>
          <p:spPr>
            <a:xfrm>
              <a:off x="3904986" y="30420"/>
              <a:ext cx="6046237" cy="1109011"/>
            </a:xfrm>
            <a:prstGeom prst="flowChartAlternateProcess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s-IN" sz="40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ঈদুল</a:t>
              </a:r>
              <a:r>
                <a:rPr lang="en-US" sz="40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ফিতরের</a:t>
              </a:r>
              <a:r>
                <a:rPr lang="en-US" sz="40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গুরুত্ব</a:t>
              </a:r>
              <a:endPara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133E0E6-6D2A-48C7-BE1B-F42EFA67A0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4920" y="41102"/>
              <a:ext cx="920245" cy="118421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74F4D9E-60C8-4904-B7CF-797A6B874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432" y="1024943"/>
            <a:ext cx="3122419" cy="468723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654F50F-BEED-4525-ABDB-DA6B7ACB91AF}"/>
              </a:ext>
            </a:extLst>
          </p:cNvPr>
          <p:cNvSpPr txBox="1"/>
          <p:nvPr/>
        </p:nvSpPr>
        <p:spPr>
          <a:xfrm>
            <a:off x="1766006" y="5943600"/>
            <a:ext cx="8770696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পরস্পর প্রীতি ও ভালবাসা ফূটে উঠে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71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EC8930-DEBD-477A-8D30-84DFFF384D5F}"/>
              </a:ext>
            </a:extLst>
          </p:cNvPr>
          <p:cNvSpPr/>
          <p:nvPr/>
        </p:nvSpPr>
        <p:spPr>
          <a:xfrm>
            <a:off x="0" y="1"/>
            <a:ext cx="12192000" cy="90033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C6E689-E576-4450-A556-00088AC8173C}"/>
              </a:ext>
            </a:extLst>
          </p:cNvPr>
          <p:cNvSpPr/>
          <p:nvPr/>
        </p:nvSpPr>
        <p:spPr>
          <a:xfrm>
            <a:off x="0" y="20076"/>
            <a:ext cx="12192000" cy="90007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F40E1C-114F-4B7A-B55B-DC463498AD5A}"/>
              </a:ext>
            </a:extLst>
          </p:cNvPr>
          <p:cNvSpPr txBox="1"/>
          <p:nvPr/>
        </p:nvSpPr>
        <p:spPr>
          <a:xfrm>
            <a:off x="851311" y="5801165"/>
            <a:ext cx="6527410" cy="58477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ঈদুল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ফিতরের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পোস্টার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C01E1EB-D194-487B-BA41-8DD893714479}"/>
              </a:ext>
            </a:extLst>
          </p:cNvPr>
          <p:cNvGrpSpPr/>
          <p:nvPr/>
        </p:nvGrpSpPr>
        <p:grpSpPr>
          <a:xfrm>
            <a:off x="3480605" y="130978"/>
            <a:ext cx="5874410" cy="678265"/>
            <a:chOff x="3480605" y="130978"/>
            <a:chExt cx="5874410" cy="678265"/>
          </a:xfrm>
        </p:grpSpPr>
        <p:sp>
          <p:nvSpPr>
            <p:cNvPr id="16" name="Flowchart: Alternate Process 15">
              <a:extLst>
                <a:ext uri="{FF2B5EF4-FFF2-40B4-BE49-F238E27FC236}">
                  <a16:creationId xmlns:a16="http://schemas.microsoft.com/office/drawing/2014/main" id="{5ECE04D9-9741-4D8A-A3CE-37DD0AFF957F}"/>
                </a:ext>
              </a:extLst>
            </p:cNvPr>
            <p:cNvSpPr/>
            <p:nvPr/>
          </p:nvSpPr>
          <p:spPr>
            <a:xfrm>
              <a:off x="3797811" y="157746"/>
              <a:ext cx="5557204" cy="578550"/>
            </a:xfrm>
            <a:prstGeom prst="flowChartAlternateProcess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দলীয়</a:t>
              </a:r>
              <a:r>
                <a:rPr lang="en-US" sz="4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C8D959D-382E-45F2-8A32-B44695E59C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0605" y="130978"/>
              <a:ext cx="634412" cy="67826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18" name="Star: 10 Points 17">
            <a:extLst>
              <a:ext uri="{FF2B5EF4-FFF2-40B4-BE49-F238E27FC236}">
                <a16:creationId xmlns:a16="http://schemas.microsoft.com/office/drawing/2014/main" id="{2047A6A8-AFDD-4893-BE97-73C3C70EFCFB}"/>
              </a:ext>
            </a:extLst>
          </p:cNvPr>
          <p:cNvSpPr/>
          <p:nvPr/>
        </p:nvSpPr>
        <p:spPr>
          <a:xfrm>
            <a:off x="8117058" y="2078500"/>
            <a:ext cx="3287151" cy="3576711"/>
          </a:xfrm>
          <a:prstGeom prst="star10">
            <a:avLst>
              <a:gd name="adj" fmla="val 31075"/>
              <a:gd name="hf" fmla="val 105146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E3C415-CF19-4379-A046-DAFCF03EAA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11" y="1640645"/>
            <a:ext cx="5961183" cy="3576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102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EC8930-DEBD-477A-8D30-84DFFF384D5F}"/>
              </a:ext>
            </a:extLst>
          </p:cNvPr>
          <p:cNvSpPr/>
          <p:nvPr/>
        </p:nvSpPr>
        <p:spPr>
          <a:xfrm>
            <a:off x="0" y="1"/>
            <a:ext cx="12192000" cy="90033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5E7D991-6027-4488-8CD2-387A74D47ACD}"/>
              </a:ext>
            </a:extLst>
          </p:cNvPr>
          <p:cNvGrpSpPr/>
          <p:nvPr/>
        </p:nvGrpSpPr>
        <p:grpSpPr>
          <a:xfrm>
            <a:off x="3812356" y="124612"/>
            <a:ext cx="5613007" cy="649110"/>
            <a:chOff x="3644920" y="30420"/>
            <a:chExt cx="6306303" cy="1194900"/>
          </a:xfrm>
        </p:grpSpPr>
        <p:sp>
          <p:nvSpPr>
            <p:cNvPr id="10" name="Flowchart: Alternate Process 9">
              <a:extLst>
                <a:ext uri="{FF2B5EF4-FFF2-40B4-BE49-F238E27FC236}">
                  <a16:creationId xmlns:a16="http://schemas.microsoft.com/office/drawing/2014/main" id="{98B0CC1B-2B88-4940-9A7A-79615322BA3C}"/>
                </a:ext>
              </a:extLst>
            </p:cNvPr>
            <p:cNvSpPr/>
            <p:nvPr/>
          </p:nvSpPr>
          <p:spPr>
            <a:xfrm>
              <a:off x="3904986" y="30420"/>
              <a:ext cx="6046237" cy="1109011"/>
            </a:xfrm>
            <a:prstGeom prst="flowChartAlternateProcess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s-IN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ঈদুল</a:t>
              </a:r>
              <a:r>
                <a:rPr lang="en-US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ফিতরের</a:t>
              </a:r>
              <a:r>
                <a:rPr lang="en-US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সূন্নাত কাজ সমূহ </a:t>
              </a:r>
              <a:endPara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133E0E6-6D2A-48C7-BE1B-F42EFA67A0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4920" y="41102"/>
              <a:ext cx="920245" cy="118421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19D241EF-5AC0-4681-9629-9FF60B1204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150" y="1285179"/>
            <a:ext cx="7753699" cy="42876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81F3D8-B213-4086-AA15-D78DAC6CF94E}"/>
              </a:ext>
            </a:extLst>
          </p:cNvPr>
          <p:cNvSpPr txBox="1"/>
          <p:nvPr/>
        </p:nvSpPr>
        <p:spPr>
          <a:xfrm>
            <a:off x="2219150" y="5852160"/>
            <a:ext cx="7753699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গোসল করা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3730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EC8930-DEBD-477A-8D30-84DFFF384D5F}"/>
              </a:ext>
            </a:extLst>
          </p:cNvPr>
          <p:cNvSpPr/>
          <p:nvPr/>
        </p:nvSpPr>
        <p:spPr>
          <a:xfrm>
            <a:off x="0" y="1"/>
            <a:ext cx="12192000" cy="90033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5E7D991-6027-4488-8CD2-387A74D47ACD}"/>
              </a:ext>
            </a:extLst>
          </p:cNvPr>
          <p:cNvGrpSpPr/>
          <p:nvPr/>
        </p:nvGrpSpPr>
        <p:grpSpPr>
          <a:xfrm>
            <a:off x="3812356" y="124612"/>
            <a:ext cx="5613007" cy="649110"/>
            <a:chOff x="3644920" y="30420"/>
            <a:chExt cx="6306303" cy="1194900"/>
          </a:xfrm>
        </p:grpSpPr>
        <p:sp>
          <p:nvSpPr>
            <p:cNvPr id="10" name="Flowchart: Alternate Process 9">
              <a:extLst>
                <a:ext uri="{FF2B5EF4-FFF2-40B4-BE49-F238E27FC236}">
                  <a16:creationId xmlns:a16="http://schemas.microsoft.com/office/drawing/2014/main" id="{98B0CC1B-2B88-4940-9A7A-79615322BA3C}"/>
                </a:ext>
              </a:extLst>
            </p:cNvPr>
            <p:cNvSpPr/>
            <p:nvPr/>
          </p:nvSpPr>
          <p:spPr>
            <a:xfrm>
              <a:off x="3904986" y="30420"/>
              <a:ext cx="6046237" cy="1109011"/>
            </a:xfrm>
            <a:prstGeom prst="flowChartAlternateProcess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s-IN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ঈদুল</a:t>
              </a:r>
              <a:r>
                <a:rPr lang="en-US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ফিতরের</a:t>
              </a:r>
              <a:r>
                <a:rPr lang="en-US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সূন্নাত কাজ সমূহ </a:t>
              </a:r>
              <a:endPara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133E0E6-6D2A-48C7-BE1B-F42EFA67A0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4920" y="41102"/>
              <a:ext cx="920245" cy="118421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581F3D8-B213-4086-AA15-D78DAC6CF94E}"/>
              </a:ext>
            </a:extLst>
          </p:cNvPr>
          <p:cNvSpPr txBox="1"/>
          <p:nvPr/>
        </p:nvSpPr>
        <p:spPr>
          <a:xfrm>
            <a:off x="2219150" y="5852160"/>
            <a:ext cx="7753699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সুগন্ধি ব্যবহার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করা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534477-5329-4778-AA93-BE832091A5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134" y="1063629"/>
            <a:ext cx="8639349" cy="449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86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EC8930-DEBD-477A-8D30-84DFFF384D5F}"/>
              </a:ext>
            </a:extLst>
          </p:cNvPr>
          <p:cNvSpPr/>
          <p:nvPr/>
        </p:nvSpPr>
        <p:spPr>
          <a:xfrm>
            <a:off x="0" y="1"/>
            <a:ext cx="12192000" cy="90033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5E7D991-6027-4488-8CD2-387A74D47ACD}"/>
              </a:ext>
            </a:extLst>
          </p:cNvPr>
          <p:cNvGrpSpPr/>
          <p:nvPr/>
        </p:nvGrpSpPr>
        <p:grpSpPr>
          <a:xfrm>
            <a:off x="3812356" y="124612"/>
            <a:ext cx="5613007" cy="649110"/>
            <a:chOff x="3644920" y="30420"/>
            <a:chExt cx="6306303" cy="1194900"/>
          </a:xfrm>
        </p:grpSpPr>
        <p:sp>
          <p:nvSpPr>
            <p:cNvPr id="10" name="Flowchart: Alternate Process 9">
              <a:extLst>
                <a:ext uri="{FF2B5EF4-FFF2-40B4-BE49-F238E27FC236}">
                  <a16:creationId xmlns:a16="http://schemas.microsoft.com/office/drawing/2014/main" id="{98B0CC1B-2B88-4940-9A7A-79615322BA3C}"/>
                </a:ext>
              </a:extLst>
            </p:cNvPr>
            <p:cNvSpPr/>
            <p:nvPr/>
          </p:nvSpPr>
          <p:spPr>
            <a:xfrm>
              <a:off x="3904986" y="30420"/>
              <a:ext cx="6046237" cy="1109011"/>
            </a:xfrm>
            <a:prstGeom prst="flowChartAlternateProcess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s-IN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ঈদুল</a:t>
              </a:r>
              <a:r>
                <a:rPr lang="en-US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ফিতরের</a:t>
              </a:r>
              <a:r>
                <a:rPr lang="en-US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সূন্নাত কাজ সমূহ </a:t>
              </a:r>
              <a:endPara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133E0E6-6D2A-48C7-BE1B-F42EFA67A0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4920" y="41102"/>
              <a:ext cx="920245" cy="118421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581F3D8-B213-4086-AA15-D78DAC6CF94E}"/>
              </a:ext>
            </a:extLst>
          </p:cNvPr>
          <p:cNvSpPr txBox="1"/>
          <p:nvPr/>
        </p:nvSpPr>
        <p:spPr>
          <a:xfrm>
            <a:off x="2219150" y="5852160"/>
            <a:ext cx="7753699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পবিত্র ও পরিচ্ছন্ন কাপড় পরিধান</a:t>
            </a: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1712A8-09D8-4E9F-9D66-904EADB205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155" y="1126018"/>
            <a:ext cx="7148208" cy="433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94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EC8930-DEBD-477A-8D30-84DFFF384D5F}"/>
              </a:ext>
            </a:extLst>
          </p:cNvPr>
          <p:cNvSpPr/>
          <p:nvPr/>
        </p:nvSpPr>
        <p:spPr>
          <a:xfrm>
            <a:off x="0" y="1"/>
            <a:ext cx="12192000" cy="90033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5E7D991-6027-4488-8CD2-387A74D47ACD}"/>
              </a:ext>
            </a:extLst>
          </p:cNvPr>
          <p:cNvGrpSpPr/>
          <p:nvPr/>
        </p:nvGrpSpPr>
        <p:grpSpPr>
          <a:xfrm>
            <a:off x="3812356" y="124612"/>
            <a:ext cx="5613007" cy="649110"/>
            <a:chOff x="3644920" y="30420"/>
            <a:chExt cx="6306303" cy="1194900"/>
          </a:xfrm>
        </p:grpSpPr>
        <p:sp>
          <p:nvSpPr>
            <p:cNvPr id="10" name="Flowchart: Alternate Process 9">
              <a:extLst>
                <a:ext uri="{FF2B5EF4-FFF2-40B4-BE49-F238E27FC236}">
                  <a16:creationId xmlns:a16="http://schemas.microsoft.com/office/drawing/2014/main" id="{98B0CC1B-2B88-4940-9A7A-79615322BA3C}"/>
                </a:ext>
              </a:extLst>
            </p:cNvPr>
            <p:cNvSpPr/>
            <p:nvPr/>
          </p:nvSpPr>
          <p:spPr>
            <a:xfrm>
              <a:off x="3904986" y="30420"/>
              <a:ext cx="6046237" cy="1109011"/>
            </a:xfrm>
            <a:prstGeom prst="flowChartAlternateProcess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s-IN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ঈদুল</a:t>
              </a:r>
              <a:r>
                <a:rPr lang="en-US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ফিতরের</a:t>
              </a:r>
              <a:r>
                <a:rPr lang="en-US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সূন্নাত কাজ সমূহ </a:t>
              </a:r>
              <a:endPara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133E0E6-6D2A-48C7-BE1B-F42EFA67A0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4920" y="41102"/>
              <a:ext cx="920245" cy="118421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581F3D8-B213-4086-AA15-D78DAC6CF94E}"/>
              </a:ext>
            </a:extLst>
          </p:cNvPr>
          <p:cNvSpPr txBox="1"/>
          <p:nvPr/>
        </p:nvSpPr>
        <p:spPr>
          <a:xfrm>
            <a:off x="2219150" y="5852160"/>
            <a:ext cx="7753699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সালাত আদায়ের পূর্বে মিষ্টি জাতীয় খাদ্য খাওয়া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480729-F1AC-4001-A4A7-0A428D576F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373" y="1350497"/>
            <a:ext cx="2868765" cy="37279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98EF83-8370-46BB-9FA4-6812E44EC6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218" y="1547446"/>
            <a:ext cx="5351351" cy="356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12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EC8930-DEBD-477A-8D30-84DFFF384D5F}"/>
              </a:ext>
            </a:extLst>
          </p:cNvPr>
          <p:cNvSpPr/>
          <p:nvPr/>
        </p:nvSpPr>
        <p:spPr>
          <a:xfrm>
            <a:off x="0" y="1"/>
            <a:ext cx="12192000" cy="90033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5E7D991-6027-4488-8CD2-387A74D47ACD}"/>
              </a:ext>
            </a:extLst>
          </p:cNvPr>
          <p:cNvGrpSpPr/>
          <p:nvPr/>
        </p:nvGrpSpPr>
        <p:grpSpPr>
          <a:xfrm>
            <a:off x="3812356" y="124612"/>
            <a:ext cx="5613007" cy="649110"/>
            <a:chOff x="3644920" y="30420"/>
            <a:chExt cx="6306303" cy="1194900"/>
          </a:xfrm>
        </p:grpSpPr>
        <p:sp>
          <p:nvSpPr>
            <p:cNvPr id="10" name="Flowchart: Alternate Process 9">
              <a:extLst>
                <a:ext uri="{FF2B5EF4-FFF2-40B4-BE49-F238E27FC236}">
                  <a16:creationId xmlns:a16="http://schemas.microsoft.com/office/drawing/2014/main" id="{98B0CC1B-2B88-4940-9A7A-79615322BA3C}"/>
                </a:ext>
              </a:extLst>
            </p:cNvPr>
            <p:cNvSpPr/>
            <p:nvPr/>
          </p:nvSpPr>
          <p:spPr>
            <a:xfrm>
              <a:off x="3904986" y="30420"/>
              <a:ext cx="6046237" cy="1109011"/>
            </a:xfrm>
            <a:prstGeom prst="flowChartAlternateProcess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s-IN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ঈদুল</a:t>
              </a:r>
              <a:r>
                <a:rPr lang="en-US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ফিতরের</a:t>
              </a:r>
              <a:r>
                <a:rPr lang="en-US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সূন্নাত কাজ সমূহ </a:t>
              </a:r>
              <a:endPara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133E0E6-6D2A-48C7-BE1B-F42EFA67A0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4920" y="41102"/>
              <a:ext cx="920245" cy="118421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581F3D8-B213-4086-AA15-D78DAC6CF94E}"/>
              </a:ext>
            </a:extLst>
          </p:cNvPr>
          <p:cNvSpPr txBox="1"/>
          <p:nvPr/>
        </p:nvSpPr>
        <p:spPr>
          <a:xfrm>
            <a:off x="2219150" y="5852160"/>
            <a:ext cx="7753699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ময়দানে গিয়ে ঈদের সালাত আদায় করা</a:t>
            </a: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7E9E04-9CA8-45B8-937C-C1C8DDA6C4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639" y="1391668"/>
            <a:ext cx="7058719" cy="396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67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EC8930-DEBD-477A-8D30-84DFFF384D5F}"/>
              </a:ext>
            </a:extLst>
          </p:cNvPr>
          <p:cNvSpPr/>
          <p:nvPr/>
        </p:nvSpPr>
        <p:spPr>
          <a:xfrm>
            <a:off x="0" y="1"/>
            <a:ext cx="12192000" cy="90033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5E7D991-6027-4488-8CD2-387A74D47ACD}"/>
              </a:ext>
            </a:extLst>
          </p:cNvPr>
          <p:cNvGrpSpPr/>
          <p:nvPr/>
        </p:nvGrpSpPr>
        <p:grpSpPr>
          <a:xfrm>
            <a:off x="3812356" y="124612"/>
            <a:ext cx="5613007" cy="649110"/>
            <a:chOff x="3644920" y="30420"/>
            <a:chExt cx="6306303" cy="1194900"/>
          </a:xfrm>
        </p:grpSpPr>
        <p:sp>
          <p:nvSpPr>
            <p:cNvPr id="10" name="Flowchart: Alternate Process 9">
              <a:extLst>
                <a:ext uri="{FF2B5EF4-FFF2-40B4-BE49-F238E27FC236}">
                  <a16:creationId xmlns:a16="http://schemas.microsoft.com/office/drawing/2014/main" id="{98B0CC1B-2B88-4940-9A7A-79615322BA3C}"/>
                </a:ext>
              </a:extLst>
            </p:cNvPr>
            <p:cNvSpPr/>
            <p:nvPr/>
          </p:nvSpPr>
          <p:spPr>
            <a:xfrm>
              <a:off x="3904986" y="30420"/>
              <a:ext cx="6046237" cy="1109011"/>
            </a:xfrm>
            <a:prstGeom prst="flowChartAlternateProcess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s-IN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ঈদুল</a:t>
              </a:r>
              <a:r>
                <a:rPr lang="en-US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ফিতরের</a:t>
              </a:r>
              <a:r>
                <a:rPr lang="en-US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সূন্নাত কাজ সমূহ </a:t>
              </a:r>
              <a:endPara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133E0E6-6D2A-48C7-BE1B-F42EFA67A0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4920" y="41102"/>
              <a:ext cx="920245" cy="118421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581F3D8-B213-4086-AA15-D78DAC6CF94E}"/>
              </a:ext>
            </a:extLst>
          </p:cNvPr>
          <p:cNvSpPr txBox="1"/>
          <p:nvPr/>
        </p:nvSpPr>
        <p:spPr>
          <a:xfrm>
            <a:off x="2219150" y="5852160"/>
            <a:ext cx="7753699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ঈদগাহে যাওয়ার সময় তাকবীর বলা </a:t>
            </a:r>
            <a:endParaRPr lang="en-US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FC6DFB-E156-4E3C-BA4F-634EFEFF54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724" y="1195680"/>
            <a:ext cx="5924550" cy="1990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31B0DD0-9178-447C-BA28-2294F6F759A3}"/>
              </a:ext>
            </a:extLst>
          </p:cNvPr>
          <p:cNvSpPr txBox="1"/>
          <p:nvPr/>
        </p:nvSpPr>
        <p:spPr>
          <a:xfrm>
            <a:off x="1125415" y="3919118"/>
            <a:ext cx="10438228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0" i="0" dirty="0">
                <a:solidFill>
                  <a:srgbClr val="20212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3600" b="0" i="0" dirty="0">
                <a:solidFill>
                  <a:srgbClr val="20212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র্থঃ আল্লাহ সর্ব মহান, আল্লাহ সর্ব মহান, আল্লাহ ব্যতীত কোনো উপাস্য নেই, আল্লাহ সর্ব মহান, আল্লাহ সর্ব মহান, আল্লাহর জন্যই সমস্ত প্রশংসা।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71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2FE9BB-13C0-4395-80CC-88C01AC0B312}"/>
              </a:ext>
            </a:extLst>
          </p:cNvPr>
          <p:cNvSpPr/>
          <p:nvPr/>
        </p:nvSpPr>
        <p:spPr>
          <a:xfrm>
            <a:off x="0" y="0"/>
            <a:ext cx="2236764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81812D-05B0-4054-B611-BF9746B6DBDA}"/>
              </a:ext>
            </a:extLst>
          </p:cNvPr>
          <p:cNvSpPr/>
          <p:nvPr/>
        </p:nvSpPr>
        <p:spPr>
          <a:xfrm>
            <a:off x="7343335" y="34830"/>
            <a:ext cx="4832295" cy="6780966"/>
          </a:xfrm>
          <a:prstGeom prst="rect">
            <a:avLst/>
          </a:prstGeom>
          <a:ln w="57150" cmpd="dbl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DCF84AF-1EDF-4BD3-8D0C-2FDE8175565C}"/>
              </a:ext>
            </a:extLst>
          </p:cNvPr>
          <p:cNvSpPr/>
          <p:nvPr/>
        </p:nvSpPr>
        <p:spPr>
          <a:xfrm>
            <a:off x="7343334" y="42203"/>
            <a:ext cx="4848666" cy="1002825"/>
          </a:xfrm>
          <a:prstGeom prst="roundRect">
            <a:avLst/>
          </a:prstGeom>
          <a:solidFill>
            <a:schemeClr val="tx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48A94C6-DBC3-40AB-96A7-A4D4A2DC16E6}"/>
              </a:ext>
            </a:extLst>
          </p:cNvPr>
          <p:cNvSpPr/>
          <p:nvPr/>
        </p:nvSpPr>
        <p:spPr>
          <a:xfrm>
            <a:off x="7752265" y="233891"/>
            <a:ext cx="4254767" cy="66184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EABCEC-175A-44BB-BCBE-BB3B5B68DF6E}"/>
              </a:ext>
            </a:extLst>
          </p:cNvPr>
          <p:cNvSpPr/>
          <p:nvPr/>
        </p:nvSpPr>
        <p:spPr>
          <a:xfrm>
            <a:off x="7495562" y="3464762"/>
            <a:ext cx="4495100" cy="30390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938F78-D93A-438A-99C3-22BC1208E804}"/>
              </a:ext>
            </a:extLst>
          </p:cNvPr>
          <p:cNvSpPr/>
          <p:nvPr/>
        </p:nvSpPr>
        <p:spPr>
          <a:xfrm>
            <a:off x="7634515" y="3701143"/>
            <a:ext cx="4206356" cy="29229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- ০৩,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- ০৫</a:t>
            </a:r>
          </a:p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– ৪৫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6684B30-67EA-4EFC-A617-FE2511D59E15}"/>
              </a:ext>
            </a:extLst>
          </p:cNvPr>
          <p:cNvSpPr/>
          <p:nvPr/>
        </p:nvSpPr>
        <p:spPr>
          <a:xfrm>
            <a:off x="-5017263" y="0"/>
            <a:ext cx="2236764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957E48-0907-464E-ABB3-AFD243FA1F4D}"/>
              </a:ext>
            </a:extLst>
          </p:cNvPr>
          <p:cNvSpPr/>
          <p:nvPr/>
        </p:nvSpPr>
        <p:spPr>
          <a:xfrm>
            <a:off x="2326072" y="34830"/>
            <a:ext cx="4832295" cy="6780966"/>
          </a:xfrm>
          <a:prstGeom prst="rect">
            <a:avLst/>
          </a:prstGeom>
          <a:ln w="57150" cmpd="dbl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C1BCB65-01AD-4B07-B9A7-3923AF4CF26A}"/>
              </a:ext>
            </a:extLst>
          </p:cNvPr>
          <p:cNvSpPr/>
          <p:nvPr/>
        </p:nvSpPr>
        <p:spPr>
          <a:xfrm>
            <a:off x="2326071" y="42203"/>
            <a:ext cx="4848666" cy="1002825"/>
          </a:xfrm>
          <a:prstGeom prst="roundRect">
            <a:avLst/>
          </a:prstGeom>
          <a:solidFill>
            <a:schemeClr val="tx1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E0DC611-8ED7-4015-81EE-D803E4CF351D}"/>
              </a:ext>
            </a:extLst>
          </p:cNvPr>
          <p:cNvGrpSpPr/>
          <p:nvPr/>
        </p:nvGrpSpPr>
        <p:grpSpPr>
          <a:xfrm>
            <a:off x="2494669" y="233891"/>
            <a:ext cx="4495100" cy="719801"/>
            <a:chOff x="7945137" y="147034"/>
            <a:chExt cx="4230492" cy="436776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5B50FDC-C56A-4819-B436-6D654CC88964}"/>
                </a:ext>
              </a:extLst>
            </p:cNvPr>
            <p:cNvSpPr/>
            <p:nvPr/>
          </p:nvSpPr>
          <p:spPr>
            <a:xfrm>
              <a:off x="8171323" y="147034"/>
              <a:ext cx="4004306" cy="40160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8F4FE53-03A7-422C-95C4-C6F5353AD3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5137" y="147034"/>
              <a:ext cx="452370" cy="43677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56ACE6DA-D5E0-4E90-881A-7AC4FE321D09}"/>
              </a:ext>
            </a:extLst>
          </p:cNvPr>
          <p:cNvSpPr/>
          <p:nvPr/>
        </p:nvSpPr>
        <p:spPr>
          <a:xfrm>
            <a:off x="2478299" y="3464762"/>
            <a:ext cx="4495100" cy="30390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91C49F6-FDD9-48C9-8FAE-14D605E0B02F}"/>
              </a:ext>
            </a:extLst>
          </p:cNvPr>
          <p:cNvSpPr/>
          <p:nvPr/>
        </p:nvSpPr>
        <p:spPr>
          <a:xfrm>
            <a:off x="2617252" y="3701143"/>
            <a:ext cx="4206356" cy="29229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শরীফুল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ছদরুল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বাহুবল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০১৭২৩৯০৫৪৫৭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87E153E-4057-4186-A1D1-9490D629EA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562" y="241263"/>
            <a:ext cx="661842" cy="6618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9613232-2E23-4BD5-85AD-AF871BFDB2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872" y="1161800"/>
            <a:ext cx="2263513" cy="22635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48010BB-BF97-4439-A6E9-20D4850AAF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388" y="1137641"/>
            <a:ext cx="1741718" cy="22377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73582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EC8930-DEBD-477A-8D30-84DFFF384D5F}"/>
              </a:ext>
            </a:extLst>
          </p:cNvPr>
          <p:cNvSpPr/>
          <p:nvPr/>
        </p:nvSpPr>
        <p:spPr>
          <a:xfrm>
            <a:off x="0" y="1"/>
            <a:ext cx="12192000" cy="90033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5E7D991-6027-4488-8CD2-387A74D47ACD}"/>
              </a:ext>
            </a:extLst>
          </p:cNvPr>
          <p:cNvGrpSpPr/>
          <p:nvPr/>
        </p:nvGrpSpPr>
        <p:grpSpPr>
          <a:xfrm>
            <a:off x="3812356" y="124612"/>
            <a:ext cx="5613007" cy="649110"/>
            <a:chOff x="3644920" y="30420"/>
            <a:chExt cx="6306303" cy="1194900"/>
          </a:xfrm>
        </p:grpSpPr>
        <p:sp>
          <p:nvSpPr>
            <p:cNvPr id="10" name="Flowchart: Alternate Process 9">
              <a:extLst>
                <a:ext uri="{FF2B5EF4-FFF2-40B4-BE49-F238E27FC236}">
                  <a16:creationId xmlns:a16="http://schemas.microsoft.com/office/drawing/2014/main" id="{98B0CC1B-2B88-4940-9A7A-79615322BA3C}"/>
                </a:ext>
              </a:extLst>
            </p:cNvPr>
            <p:cNvSpPr/>
            <p:nvPr/>
          </p:nvSpPr>
          <p:spPr>
            <a:xfrm>
              <a:off x="3904986" y="30420"/>
              <a:ext cx="6046237" cy="1109011"/>
            </a:xfrm>
            <a:prstGeom prst="flowChartAlternateProcess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s-IN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ঈদুল</a:t>
              </a:r>
              <a:r>
                <a:rPr lang="en-US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ফিতরের</a:t>
              </a:r>
              <a:r>
                <a:rPr lang="en-US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সূন্নাত কাজ সমূহ </a:t>
              </a:r>
              <a:endPara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133E0E6-6D2A-48C7-BE1B-F42EFA67A0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4920" y="41102"/>
              <a:ext cx="920245" cy="118421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581F3D8-B213-4086-AA15-D78DAC6CF94E}"/>
              </a:ext>
            </a:extLst>
          </p:cNvPr>
          <p:cNvSpPr txBox="1"/>
          <p:nvPr/>
        </p:nvSpPr>
        <p:spPr>
          <a:xfrm>
            <a:off x="1425844" y="5697415"/>
            <a:ext cx="4773023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এক রাস্তায় ঈদগাহে যাওয়া</a:t>
            </a:r>
            <a:endParaRPr lang="en-US" sz="36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4628E0D-CEDD-4774-B321-31BBBF8B3D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4" t="23183"/>
          <a:stretch/>
        </p:blipFill>
        <p:spPr>
          <a:xfrm>
            <a:off x="1425844" y="1482333"/>
            <a:ext cx="4773023" cy="33017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47B216-A7E2-4975-B3C3-7CD5F2BF8F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597" y="1610751"/>
            <a:ext cx="4572000" cy="304495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5F15613-56C6-4492-8951-9B062CD9E0FD}"/>
              </a:ext>
            </a:extLst>
          </p:cNvPr>
          <p:cNvSpPr txBox="1"/>
          <p:nvPr/>
        </p:nvSpPr>
        <p:spPr>
          <a:xfrm>
            <a:off x="6734595" y="5697415"/>
            <a:ext cx="4572001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অন্য রাস্তায় ঈদগাহ থেকে আসা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20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EC8930-DEBD-477A-8D30-84DFFF384D5F}"/>
              </a:ext>
            </a:extLst>
          </p:cNvPr>
          <p:cNvSpPr/>
          <p:nvPr/>
        </p:nvSpPr>
        <p:spPr>
          <a:xfrm>
            <a:off x="0" y="1"/>
            <a:ext cx="12192000" cy="90033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Alternate Process 14">
            <a:extLst>
              <a:ext uri="{FF2B5EF4-FFF2-40B4-BE49-F238E27FC236}">
                <a16:creationId xmlns:a16="http://schemas.microsoft.com/office/drawing/2014/main" id="{314AF02A-0013-4BFF-95EF-6A9CD97803D2}"/>
              </a:ext>
            </a:extLst>
          </p:cNvPr>
          <p:cNvSpPr/>
          <p:nvPr/>
        </p:nvSpPr>
        <p:spPr>
          <a:xfrm>
            <a:off x="3797811" y="157746"/>
            <a:ext cx="5557204" cy="578550"/>
          </a:xfrm>
          <a:prstGeom prst="flowChartAlternateProcess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CF3A3BE-2FEE-4855-B9A8-B3DFC9D15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605" y="130978"/>
            <a:ext cx="634412" cy="6782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DE113F-AE74-4D78-8DD5-D9532C024D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8" b="7672"/>
          <a:stretch/>
        </p:blipFill>
        <p:spPr>
          <a:xfrm>
            <a:off x="249597" y="1058077"/>
            <a:ext cx="5846403" cy="471860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24C793A-1DBE-452B-8B57-186E1B288899}"/>
              </a:ext>
            </a:extLst>
          </p:cNvPr>
          <p:cNvSpPr txBox="1"/>
          <p:nvPr/>
        </p:nvSpPr>
        <p:spPr>
          <a:xfrm>
            <a:off x="2884715" y="6026481"/>
            <a:ext cx="61032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ঈদুল ফিতরের দিনের পাঁচটি সুন্নাত লিখ ।  </a:t>
            </a:r>
            <a:endParaRPr lang="en-US" sz="3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Star: 10 Points 17">
            <a:extLst>
              <a:ext uri="{FF2B5EF4-FFF2-40B4-BE49-F238E27FC236}">
                <a16:creationId xmlns:a16="http://schemas.microsoft.com/office/drawing/2014/main" id="{7DB1F8A2-8EC9-4DFC-A74B-2675E85F7FFC}"/>
              </a:ext>
            </a:extLst>
          </p:cNvPr>
          <p:cNvSpPr/>
          <p:nvPr/>
        </p:nvSpPr>
        <p:spPr>
          <a:xfrm>
            <a:off x="8117058" y="2078500"/>
            <a:ext cx="3287151" cy="3576711"/>
          </a:xfrm>
          <a:prstGeom prst="star10">
            <a:avLst>
              <a:gd name="adj" fmla="val 31075"/>
              <a:gd name="hf" fmla="val 105146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7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EC8930-DEBD-477A-8D30-84DFFF384D5F}"/>
              </a:ext>
            </a:extLst>
          </p:cNvPr>
          <p:cNvSpPr/>
          <p:nvPr/>
        </p:nvSpPr>
        <p:spPr>
          <a:xfrm>
            <a:off x="0" y="1"/>
            <a:ext cx="12192000" cy="90033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5E7D991-6027-4488-8CD2-387A74D47ACD}"/>
              </a:ext>
            </a:extLst>
          </p:cNvPr>
          <p:cNvGrpSpPr/>
          <p:nvPr/>
        </p:nvGrpSpPr>
        <p:grpSpPr>
          <a:xfrm>
            <a:off x="3812356" y="124612"/>
            <a:ext cx="5613007" cy="649110"/>
            <a:chOff x="3644920" y="30420"/>
            <a:chExt cx="6306303" cy="1194900"/>
          </a:xfrm>
        </p:grpSpPr>
        <p:sp>
          <p:nvSpPr>
            <p:cNvPr id="10" name="Flowchart: Alternate Process 9">
              <a:extLst>
                <a:ext uri="{FF2B5EF4-FFF2-40B4-BE49-F238E27FC236}">
                  <a16:creationId xmlns:a16="http://schemas.microsoft.com/office/drawing/2014/main" id="{98B0CC1B-2B88-4940-9A7A-79615322BA3C}"/>
                </a:ext>
              </a:extLst>
            </p:cNvPr>
            <p:cNvSpPr/>
            <p:nvPr/>
          </p:nvSpPr>
          <p:spPr>
            <a:xfrm>
              <a:off x="3904986" y="30420"/>
              <a:ext cx="6046237" cy="1109011"/>
            </a:xfrm>
            <a:prstGeom prst="flowChartAlternateProcess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s-IN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ঈদুল</a:t>
              </a:r>
              <a:r>
                <a:rPr lang="en-US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ফিতরের</a:t>
              </a:r>
              <a:r>
                <a:rPr lang="en-US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সামাজিক</a:t>
              </a:r>
              <a:r>
                <a:rPr lang="en-US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শিক্ষা</a:t>
              </a:r>
              <a:r>
                <a:rPr lang="en-US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133E0E6-6D2A-48C7-BE1B-F42EFA67A0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4920" y="41102"/>
              <a:ext cx="920245" cy="118421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85A6FF0-E418-4408-8DF7-91A7C3F9C50E}"/>
              </a:ext>
            </a:extLst>
          </p:cNvPr>
          <p:cNvSpPr txBox="1"/>
          <p:nvPr/>
        </p:nvSpPr>
        <p:spPr>
          <a:xfrm>
            <a:off x="2954216" y="5697416"/>
            <a:ext cx="5936566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ঈদের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ভেদাভেদ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ভুলে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F1009F-DE52-463C-9649-190FC25630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983" y="1136454"/>
            <a:ext cx="7306380" cy="399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40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EC8930-DEBD-477A-8D30-84DFFF384D5F}"/>
              </a:ext>
            </a:extLst>
          </p:cNvPr>
          <p:cNvSpPr/>
          <p:nvPr/>
        </p:nvSpPr>
        <p:spPr>
          <a:xfrm>
            <a:off x="0" y="1"/>
            <a:ext cx="12192000" cy="90033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5E7D991-6027-4488-8CD2-387A74D47ACD}"/>
              </a:ext>
            </a:extLst>
          </p:cNvPr>
          <p:cNvGrpSpPr/>
          <p:nvPr/>
        </p:nvGrpSpPr>
        <p:grpSpPr>
          <a:xfrm>
            <a:off x="3812356" y="124612"/>
            <a:ext cx="5613007" cy="649110"/>
            <a:chOff x="3644920" y="30420"/>
            <a:chExt cx="6306303" cy="1194900"/>
          </a:xfrm>
        </p:grpSpPr>
        <p:sp>
          <p:nvSpPr>
            <p:cNvPr id="10" name="Flowchart: Alternate Process 9">
              <a:extLst>
                <a:ext uri="{FF2B5EF4-FFF2-40B4-BE49-F238E27FC236}">
                  <a16:creationId xmlns:a16="http://schemas.microsoft.com/office/drawing/2014/main" id="{98B0CC1B-2B88-4940-9A7A-79615322BA3C}"/>
                </a:ext>
              </a:extLst>
            </p:cNvPr>
            <p:cNvSpPr/>
            <p:nvPr/>
          </p:nvSpPr>
          <p:spPr>
            <a:xfrm>
              <a:off x="3904986" y="30420"/>
              <a:ext cx="6046237" cy="1109011"/>
            </a:xfrm>
            <a:prstGeom prst="flowChartAlternateProcess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s-IN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ঈদুল</a:t>
              </a:r>
              <a:r>
                <a:rPr lang="en-US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ফিতরের</a:t>
              </a:r>
              <a:r>
                <a:rPr lang="en-US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সামাজিক</a:t>
              </a:r>
              <a:r>
                <a:rPr lang="en-US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শিক্ষা</a:t>
              </a:r>
              <a:r>
                <a:rPr lang="en-US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133E0E6-6D2A-48C7-BE1B-F42EFA67A0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4920" y="41102"/>
              <a:ext cx="920245" cy="118421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6568FA5-C568-410E-891C-1CA3FE97A05E}"/>
              </a:ext>
            </a:extLst>
          </p:cNvPr>
          <p:cNvSpPr txBox="1"/>
          <p:nvPr/>
        </p:nvSpPr>
        <p:spPr>
          <a:xfrm>
            <a:off x="3587261" y="5950634"/>
            <a:ext cx="5570806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স্নেহ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FDF24C-5A24-4B66-9590-FFDBC53B4C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71"/>
          <a:stretch/>
        </p:blipFill>
        <p:spPr>
          <a:xfrm>
            <a:off x="161217" y="1367901"/>
            <a:ext cx="5934783" cy="38371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A6FDA26-C4C5-4B3B-A849-31C9952819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0" r="23544"/>
          <a:stretch/>
        </p:blipFill>
        <p:spPr>
          <a:xfrm>
            <a:off x="6935371" y="1367901"/>
            <a:ext cx="4445391" cy="383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64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EC8930-DEBD-477A-8D30-84DFFF384D5F}"/>
              </a:ext>
            </a:extLst>
          </p:cNvPr>
          <p:cNvSpPr/>
          <p:nvPr/>
        </p:nvSpPr>
        <p:spPr>
          <a:xfrm>
            <a:off x="0" y="1"/>
            <a:ext cx="12192000" cy="90033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5E7D991-6027-4488-8CD2-387A74D47ACD}"/>
              </a:ext>
            </a:extLst>
          </p:cNvPr>
          <p:cNvGrpSpPr/>
          <p:nvPr/>
        </p:nvGrpSpPr>
        <p:grpSpPr>
          <a:xfrm>
            <a:off x="3812356" y="124612"/>
            <a:ext cx="5613007" cy="649110"/>
            <a:chOff x="3644920" y="30420"/>
            <a:chExt cx="6306303" cy="1194900"/>
          </a:xfrm>
        </p:grpSpPr>
        <p:sp>
          <p:nvSpPr>
            <p:cNvPr id="10" name="Flowchart: Alternate Process 9">
              <a:extLst>
                <a:ext uri="{FF2B5EF4-FFF2-40B4-BE49-F238E27FC236}">
                  <a16:creationId xmlns:a16="http://schemas.microsoft.com/office/drawing/2014/main" id="{98B0CC1B-2B88-4940-9A7A-79615322BA3C}"/>
                </a:ext>
              </a:extLst>
            </p:cNvPr>
            <p:cNvSpPr/>
            <p:nvPr/>
          </p:nvSpPr>
          <p:spPr>
            <a:xfrm>
              <a:off x="3904986" y="30420"/>
              <a:ext cx="6046237" cy="1109011"/>
            </a:xfrm>
            <a:prstGeom prst="flowChartAlternateProcess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s-IN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ঈদুল</a:t>
              </a:r>
              <a:r>
                <a:rPr lang="en-US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ফিতরের</a:t>
              </a:r>
              <a:r>
                <a:rPr lang="en-US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সামাজিক</a:t>
              </a:r>
              <a:r>
                <a:rPr lang="en-US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শিক্ষা</a:t>
              </a:r>
              <a:r>
                <a:rPr lang="en-US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133E0E6-6D2A-48C7-BE1B-F42EFA67A0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4920" y="41102"/>
              <a:ext cx="920245" cy="118421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1E11CAA-4C49-4368-B36F-5824C341B68C}"/>
              </a:ext>
            </a:extLst>
          </p:cNvPr>
          <p:cNvSpPr txBox="1"/>
          <p:nvPr/>
        </p:nvSpPr>
        <p:spPr>
          <a:xfrm>
            <a:off x="3699034" y="5894363"/>
            <a:ext cx="4793931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দুঃখ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ভাগাভাগি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5180D8-6F1C-4532-B07A-F8DECDDBB2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97"/>
          <a:stretch/>
        </p:blipFill>
        <p:spPr>
          <a:xfrm>
            <a:off x="3845281" y="1024943"/>
            <a:ext cx="4501435" cy="443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84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EC8930-DEBD-477A-8D30-84DFFF384D5F}"/>
              </a:ext>
            </a:extLst>
          </p:cNvPr>
          <p:cNvSpPr/>
          <p:nvPr/>
        </p:nvSpPr>
        <p:spPr>
          <a:xfrm>
            <a:off x="0" y="1"/>
            <a:ext cx="12192000" cy="90033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5E7D991-6027-4488-8CD2-387A74D47ACD}"/>
              </a:ext>
            </a:extLst>
          </p:cNvPr>
          <p:cNvGrpSpPr/>
          <p:nvPr/>
        </p:nvGrpSpPr>
        <p:grpSpPr>
          <a:xfrm>
            <a:off x="3812356" y="124612"/>
            <a:ext cx="5613007" cy="649110"/>
            <a:chOff x="3644920" y="30420"/>
            <a:chExt cx="6306303" cy="1194900"/>
          </a:xfrm>
        </p:grpSpPr>
        <p:sp>
          <p:nvSpPr>
            <p:cNvPr id="10" name="Flowchart: Alternate Process 9">
              <a:extLst>
                <a:ext uri="{FF2B5EF4-FFF2-40B4-BE49-F238E27FC236}">
                  <a16:creationId xmlns:a16="http://schemas.microsoft.com/office/drawing/2014/main" id="{98B0CC1B-2B88-4940-9A7A-79615322BA3C}"/>
                </a:ext>
              </a:extLst>
            </p:cNvPr>
            <p:cNvSpPr/>
            <p:nvPr/>
          </p:nvSpPr>
          <p:spPr>
            <a:xfrm>
              <a:off x="3904986" y="30420"/>
              <a:ext cx="6046237" cy="1109011"/>
            </a:xfrm>
            <a:prstGeom prst="flowChartAlternateProcess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s-IN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ঈদুল</a:t>
              </a:r>
              <a:r>
                <a:rPr lang="en-US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ফিতরের</a:t>
              </a:r>
              <a:r>
                <a:rPr lang="en-US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সামাজিক</a:t>
              </a:r>
              <a:r>
                <a:rPr lang="en-US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শিক্ষা</a:t>
              </a:r>
              <a:r>
                <a:rPr lang="en-US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133E0E6-6D2A-48C7-BE1B-F42EFA67A0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4920" y="41102"/>
              <a:ext cx="920245" cy="118421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AD07347-F993-4865-8D3E-142F31958795}"/>
              </a:ext>
            </a:extLst>
          </p:cNvPr>
          <p:cNvSpPr txBox="1"/>
          <p:nvPr/>
        </p:nvSpPr>
        <p:spPr>
          <a:xfrm>
            <a:off x="3812356" y="5992837"/>
            <a:ext cx="5240846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পরস্পরের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ভ্রাতৃত্ববোধ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52C5C2-3F9D-40F0-BEB6-20C11229EE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811" y="1688005"/>
            <a:ext cx="5992373" cy="392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53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EC8930-DEBD-477A-8D30-84DFFF384D5F}"/>
              </a:ext>
            </a:extLst>
          </p:cNvPr>
          <p:cNvSpPr/>
          <p:nvPr/>
        </p:nvSpPr>
        <p:spPr>
          <a:xfrm>
            <a:off x="0" y="1"/>
            <a:ext cx="12192000" cy="90033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5E7D991-6027-4488-8CD2-387A74D47ACD}"/>
              </a:ext>
            </a:extLst>
          </p:cNvPr>
          <p:cNvGrpSpPr/>
          <p:nvPr/>
        </p:nvGrpSpPr>
        <p:grpSpPr>
          <a:xfrm>
            <a:off x="3812356" y="124612"/>
            <a:ext cx="5613007" cy="649110"/>
            <a:chOff x="3644920" y="30420"/>
            <a:chExt cx="6306303" cy="1194900"/>
          </a:xfrm>
        </p:grpSpPr>
        <p:sp>
          <p:nvSpPr>
            <p:cNvPr id="10" name="Flowchart: Alternate Process 9">
              <a:extLst>
                <a:ext uri="{FF2B5EF4-FFF2-40B4-BE49-F238E27FC236}">
                  <a16:creationId xmlns:a16="http://schemas.microsoft.com/office/drawing/2014/main" id="{98B0CC1B-2B88-4940-9A7A-79615322BA3C}"/>
                </a:ext>
              </a:extLst>
            </p:cNvPr>
            <p:cNvSpPr/>
            <p:nvPr/>
          </p:nvSpPr>
          <p:spPr>
            <a:xfrm>
              <a:off x="3904986" y="30420"/>
              <a:ext cx="6046237" cy="1109011"/>
            </a:xfrm>
            <a:prstGeom prst="flowChartAlternateProcess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s-IN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ঈদুল</a:t>
              </a:r>
              <a:r>
                <a:rPr lang="en-US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ফিতরের</a:t>
              </a:r>
              <a:r>
                <a:rPr lang="en-US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সামাজিক</a:t>
              </a:r>
              <a:r>
                <a:rPr lang="en-US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শিক্ষা</a:t>
              </a:r>
              <a:r>
                <a:rPr lang="en-US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133E0E6-6D2A-48C7-BE1B-F42EFA67A0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4920" y="41102"/>
              <a:ext cx="920245" cy="118421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884B782-F1FB-4AA6-977A-2AE7568F89FA}"/>
              </a:ext>
            </a:extLst>
          </p:cNvPr>
          <p:cNvSpPr txBox="1"/>
          <p:nvPr/>
        </p:nvSpPr>
        <p:spPr>
          <a:xfrm>
            <a:off x="2082019" y="5922498"/>
            <a:ext cx="8384344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ভালবাসর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5A9C51-705C-4323-95CB-0F305ADB1F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591" y="1080469"/>
            <a:ext cx="5177199" cy="431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8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0CB77D-F761-4260-8F76-4DEF5E954EEA}"/>
              </a:ext>
            </a:extLst>
          </p:cNvPr>
          <p:cNvSpPr/>
          <p:nvPr/>
        </p:nvSpPr>
        <p:spPr>
          <a:xfrm>
            <a:off x="0" y="20076"/>
            <a:ext cx="12192000" cy="90007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C686D1-1F9B-42F1-AA50-B6332F811D36}"/>
              </a:ext>
            </a:extLst>
          </p:cNvPr>
          <p:cNvSpPr txBox="1"/>
          <p:nvPr/>
        </p:nvSpPr>
        <p:spPr>
          <a:xfrm>
            <a:off x="669698" y="5011785"/>
            <a:ext cx="10274967" cy="584775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০৪।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ঈদের নামাজ 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ত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রাকাত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এবং 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ত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তাকবীর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FD429B4-4154-4183-A3EB-509DA849845E}"/>
              </a:ext>
            </a:extLst>
          </p:cNvPr>
          <p:cNvGrpSpPr/>
          <p:nvPr/>
        </p:nvGrpSpPr>
        <p:grpSpPr>
          <a:xfrm>
            <a:off x="3426649" y="107484"/>
            <a:ext cx="5877772" cy="742323"/>
            <a:chOff x="3778341" y="146764"/>
            <a:chExt cx="5877772" cy="742323"/>
          </a:xfrm>
        </p:grpSpPr>
        <p:sp>
          <p:nvSpPr>
            <p:cNvPr id="5" name="Flowchart: Alternate Process 4">
              <a:extLst>
                <a:ext uri="{FF2B5EF4-FFF2-40B4-BE49-F238E27FC236}">
                  <a16:creationId xmlns:a16="http://schemas.microsoft.com/office/drawing/2014/main" id="{FA47BBBF-B353-46BE-BA14-2B980FA48D93}"/>
                </a:ext>
              </a:extLst>
            </p:cNvPr>
            <p:cNvSpPr/>
            <p:nvPr/>
          </p:nvSpPr>
          <p:spPr>
            <a:xfrm>
              <a:off x="4149503" y="197025"/>
              <a:ext cx="5506610" cy="596233"/>
            </a:xfrm>
            <a:prstGeom prst="flowChartAlternateProcess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মূল্যায়ণ</a:t>
              </a:r>
              <a:endPara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E930BB2-9CBD-44E9-AB61-664A737B00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8341" y="146764"/>
              <a:ext cx="742323" cy="74232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5E960CD-8ABD-4707-B4E4-AD9D53DDC812}"/>
              </a:ext>
            </a:extLst>
          </p:cNvPr>
          <p:cNvSpPr txBox="1"/>
          <p:nvPr/>
        </p:nvSpPr>
        <p:spPr>
          <a:xfrm>
            <a:off x="638721" y="1091197"/>
            <a:ext cx="10305944" cy="584775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০১।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ঈদুল ফিতরের সুন্নত কয়টি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B3E217-434A-4B98-BA30-1C7820CB3CFA}"/>
              </a:ext>
            </a:extLst>
          </p:cNvPr>
          <p:cNvSpPr txBox="1"/>
          <p:nvPr/>
        </p:nvSpPr>
        <p:spPr>
          <a:xfrm>
            <a:off x="1189826" y="1811342"/>
            <a:ext cx="128707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(ক) ৪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7AAB02-566F-4D84-A382-A05977939B5A}"/>
              </a:ext>
            </a:extLst>
          </p:cNvPr>
          <p:cNvSpPr txBox="1"/>
          <p:nvPr/>
        </p:nvSpPr>
        <p:spPr>
          <a:xfrm>
            <a:off x="3887684" y="1757866"/>
            <a:ext cx="128707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(খ) ৫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A88230-3FB2-4144-981D-F91C3E7CC960}"/>
              </a:ext>
            </a:extLst>
          </p:cNvPr>
          <p:cNvSpPr txBox="1"/>
          <p:nvPr/>
        </p:nvSpPr>
        <p:spPr>
          <a:xfrm>
            <a:off x="6868611" y="1742729"/>
            <a:ext cx="128707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(গ) ৭টি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67BB94-E029-4CB2-9CCD-9B38371392C1}"/>
              </a:ext>
            </a:extLst>
          </p:cNvPr>
          <p:cNvSpPr txBox="1"/>
          <p:nvPr/>
        </p:nvSpPr>
        <p:spPr>
          <a:xfrm>
            <a:off x="9304421" y="1845303"/>
            <a:ext cx="128707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(ঘ) ৯টি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B71A56-4889-4DCA-BA23-4D72909238C8}"/>
              </a:ext>
            </a:extLst>
          </p:cNvPr>
          <p:cNvSpPr txBox="1"/>
          <p:nvPr/>
        </p:nvSpPr>
        <p:spPr>
          <a:xfrm>
            <a:off x="638720" y="2468448"/>
            <a:ext cx="10305945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০২।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ঈদুল ফিতরের নামাজ 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ত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রাকাত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FB12ED-D787-4397-88CF-775BBD9016B6}"/>
              </a:ext>
            </a:extLst>
          </p:cNvPr>
          <p:cNvSpPr txBox="1"/>
          <p:nvPr/>
        </p:nvSpPr>
        <p:spPr>
          <a:xfrm>
            <a:off x="1342722" y="3153086"/>
            <a:ext cx="176597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(ক) ২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রাকাত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57D8A4-9D56-4C9A-9AEB-B4B4C5DAFA96}"/>
              </a:ext>
            </a:extLst>
          </p:cNvPr>
          <p:cNvSpPr txBox="1"/>
          <p:nvPr/>
        </p:nvSpPr>
        <p:spPr>
          <a:xfrm>
            <a:off x="4207641" y="3167390"/>
            <a:ext cx="180892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(খ) ৩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রাকাত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A2EB9C-CE56-4EF5-B729-5E8A4B997AD6}"/>
              </a:ext>
            </a:extLst>
          </p:cNvPr>
          <p:cNvSpPr txBox="1"/>
          <p:nvPr/>
        </p:nvSpPr>
        <p:spPr>
          <a:xfrm>
            <a:off x="6602066" y="3148061"/>
            <a:ext cx="205262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(গ) ৪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রাকাত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156348-99CA-4429-A7AC-4E8EEB996E4F}"/>
              </a:ext>
            </a:extLst>
          </p:cNvPr>
          <p:cNvSpPr txBox="1"/>
          <p:nvPr/>
        </p:nvSpPr>
        <p:spPr>
          <a:xfrm>
            <a:off x="9304421" y="3182392"/>
            <a:ext cx="180892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(ঘ) ৫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রাকাত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DB1469-B7B1-4EA5-A1B2-B2353C61641D}"/>
              </a:ext>
            </a:extLst>
          </p:cNvPr>
          <p:cNvSpPr txBox="1"/>
          <p:nvPr/>
        </p:nvSpPr>
        <p:spPr>
          <a:xfrm>
            <a:off x="638719" y="3733763"/>
            <a:ext cx="10305946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০৩।ঈদ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D58F23-4436-4714-8C8C-F424969C12E4}"/>
              </a:ext>
            </a:extLst>
          </p:cNvPr>
          <p:cNvSpPr txBox="1"/>
          <p:nvPr/>
        </p:nvSpPr>
        <p:spPr>
          <a:xfrm>
            <a:off x="1210268" y="4395258"/>
            <a:ext cx="238391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EBA784-36CC-41BD-B5F6-CC3C52D85DE1}"/>
              </a:ext>
            </a:extLst>
          </p:cNvPr>
          <p:cNvSpPr txBox="1"/>
          <p:nvPr/>
        </p:nvSpPr>
        <p:spPr>
          <a:xfrm>
            <a:off x="3957025" y="4395127"/>
            <a:ext cx="207803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আনন্দ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234EAE-CB82-4846-91FE-64B482BB9154}"/>
              </a:ext>
            </a:extLst>
          </p:cNvPr>
          <p:cNvSpPr txBox="1"/>
          <p:nvPr/>
        </p:nvSpPr>
        <p:spPr>
          <a:xfrm>
            <a:off x="6465702" y="4325754"/>
            <a:ext cx="209288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EBBD32D-2871-4AAB-BCC5-00A6B38A7B80}"/>
              </a:ext>
            </a:extLst>
          </p:cNvPr>
          <p:cNvSpPr txBox="1"/>
          <p:nvPr/>
        </p:nvSpPr>
        <p:spPr>
          <a:xfrm>
            <a:off x="8784255" y="4296063"/>
            <a:ext cx="219291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(ঘ)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হাসি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A4F7796-2C55-4657-A79C-486EA1ADC6F7}"/>
              </a:ext>
            </a:extLst>
          </p:cNvPr>
          <p:cNvSpPr txBox="1"/>
          <p:nvPr/>
        </p:nvSpPr>
        <p:spPr>
          <a:xfrm>
            <a:off x="1251784" y="5656695"/>
            <a:ext cx="157598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 ২ ও 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C998AE8-0099-4533-A04A-C145CA8323CA}"/>
              </a:ext>
            </a:extLst>
          </p:cNvPr>
          <p:cNvSpPr txBox="1"/>
          <p:nvPr/>
        </p:nvSpPr>
        <p:spPr>
          <a:xfrm>
            <a:off x="4468567" y="5577845"/>
            <a:ext cx="128707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(ii) ৩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0CAFCF-A894-4ED8-ADE1-D61230E8D398}"/>
              </a:ext>
            </a:extLst>
          </p:cNvPr>
          <p:cNvSpPr txBox="1"/>
          <p:nvPr/>
        </p:nvSpPr>
        <p:spPr>
          <a:xfrm>
            <a:off x="6973947" y="5610060"/>
            <a:ext cx="128707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(iii) ৪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0278248-0CC6-4BDB-8EFB-8E7EF63EE80E}"/>
              </a:ext>
            </a:extLst>
          </p:cNvPr>
          <p:cNvSpPr txBox="1"/>
          <p:nvPr/>
        </p:nvSpPr>
        <p:spPr>
          <a:xfrm>
            <a:off x="9264762" y="5610060"/>
            <a:ext cx="161823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(iv) ৪ ও ৬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AB1F926-B307-4AA0-8F77-7E4E9254D5E6}"/>
              </a:ext>
            </a:extLst>
          </p:cNvPr>
          <p:cNvSpPr txBox="1"/>
          <p:nvPr/>
        </p:nvSpPr>
        <p:spPr>
          <a:xfrm>
            <a:off x="1251784" y="6299739"/>
            <a:ext cx="1856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ii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8A37DD-6F43-436D-8F0D-E93504BF71A9}"/>
              </a:ext>
            </a:extLst>
          </p:cNvPr>
          <p:cNvSpPr txBox="1"/>
          <p:nvPr/>
        </p:nvSpPr>
        <p:spPr>
          <a:xfrm>
            <a:off x="3866468" y="6288537"/>
            <a:ext cx="1696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(খ) ii  ও iii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426A9D8-5140-4272-B60F-FDC329AB4C08}"/>
              </a:ext>
            </a:extLst>
          </p:cNvPr>
          <p:cNvSpPr txBox="1"/>
          <p:nvPr/>
        </p:nvSpPr>
        <p:spPr>
          <a:xfrm>
            <a:off x="6602066" y="6248203"/>
            <a:ext cx="1902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(গ) iii  ও iv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69CE44D-EA4C-44D7-93B6-63604D0893C8}"/>
              </a:ext>
            </a:extLst>
          </p:cNvPr>
          <p:cNvSpPr txBox="1"/>
          <p:nvPr/>
        </p:nvSpPr>
        <p:spPr>
          <a:xfrm>
            <a:off x="8654690" y="6288537"/>
            <a:ext cx="2424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CCF3B064-B4F8-4087-9429-B658E6175944}"/>
              </a:ext>
            </a:extLst>
          </p:cNvPr>
          <p:cNvSpPr/>
          <p:nvPr/>
        </p:nvSpPr>
        <p:spPr>
          <a:xfrm>
            <a:off x="6964440" y="1615439"/>
            <a:ext cx="647114" cy="661777"/>
          </a:xfrm>
          <a:custGeom>
            <a:avLst/>
            <a:gdLst>
              <a:gd name="connsiteX0" fmla="*/ 0 w 1589651"/>
              <a:gd name="connsiteY0" fmla="*/ 590843 h 970671"/>
              <a:gd name="connsiteX1" fmla="*/ 70338 w 1589651"/>
              <a:gd name="connsiteY1" fmla="*/ 675250 h 970671"/>
              <a:gd name="connsiteX2" fmla="*/ 239151 w 1589651"/>
              <a:gd name="connsiteY2" fmla="*/ 970671 h 970671"/>
              <a:gd name="connsiteX3" fmla="*/ 1266092 w 1589651"/>
              <a:gd name="connsiteY3" fmla="*/ 211016 h 970671"/>
              <a:gd name="connsiteX4" fmla="*/ 1589649 w 1589651"/>
              <a:gd name="connsiteY4" fmla="*/ 0 h 970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651" h="970671">
                <a:moveTo>
                  <a:pt x="0" y="590843"/>
                </a:moveTo>
                <a:cubicBezTo>
                  <a:pt x="23446" y="618979"/>
                  <a:pt x="50824" y="644257"/>
                  <a:pt x="70338" y="675250"/>
                </a:cubicBezTo>
                <a:cubicBezTo>
                  <a:pt x="130768" y="771227"/>
                  <a:pt x="239151" y="970671"/>
                  <a:pt x="239151" y="970671"/>
                </a:cubicBezTo>
                <a:cubicBezTo>
                  <a:pt x="581465" y="717453"/>
                  <a:pt x="918636" y="457131"/>
                  <a:pt x="1266092" y="211016"/>
                </a:cubicBezTo>
                <a:cubicBezTo>
                  <a:pt x="1593655" y="-21008"/>
                  <a:pt x="1589649" y="141542"/>
                  <a:pt x="1589649" y="0"/>
                </a:cubicBezTo>
              </a:path>
            </a:pathLst>
          </a:custGeom>
          <a:noFill/>
          <a:ln w="76200">
            <a:solidFill>
              <a:srgbClr val="07B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ysClr val="windowText" lastClr="000000"/>
                </a:solidFill>
              </a:ln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F37AE78-5D7F-4FDC-82EE-E32B518276B0}"/>
              </a:ext>
            </a:extLst>
          </p:cNvPr>
          <p:cNvGrpSpPr/>
          <p:nvPr/>
        </p:nvGrpSpPr>
        <p:grpSpPr>
          <a:xfrm>
            <a:off x="1226161" y="1766082"/>
            <a:ext cx="453887" cy="462407"/>
            <a:chOff x="3412581" y="2037147"/>
            <a:chExt cx="453887" cy="462407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F9025B1-4C88-42FE-9163-D4E69998084E}"/>
                </a:ext>
              </a:extLst>
            </p:cNvPr>
            <p:cNvCxnSpPr>
              <a:cxnSpLocks/>
            </p:cNvCxnSpPr>
            <p:nvPr/>
          </p:nvCxnSpPr>
          <p:spPr>
            <a:xfrm>
              <a:off x="3426649" y="2037147"/>
              <a:ext cx="439819" cy="44752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CB2AAB5-75F1-4848-933D-B31EC7B0118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12581" y="2038713"/>
              <a:ext cx="404981" cy="46084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55836CF-5E2A-4FAB-AE91-0821308C6D8C}"/>
              </a:ext>
            </a:extLst>
          </p:cNvPr>
          <p:cNvGrpSpPr/>
          <p:nvPr/>
        </p:nvGrpSpPr>
        <p:grpSpPr>
          <a:xfrm>
            <a:off x="3903225" y="1875709"/>
            <a:ext cx="453887" cy="462407"/>
            <a:chOff x="3412581" y="2037147"/>
            <a:chExt cx="453887" cy="462407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4A87DD2-5AAF-4822-81DA-8C0D9A822240}"/>
                </a:ext>
              </a:extLst>
            </p:cNvPr>
            <p:cNvCxnSpPr>
              <a:cxnSpLocks/>
            </p:cNvCxnSpPr>
            <p:nvPr/>
          </p:nvCxnSpPr>
          <p:spPr>
            <a:xfrm>
              <a:off x="3426649" y="2037147"/>
              <a:ext cx="439819" cy="44752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015D72D-B5A1-496E-8CC4-841430AC99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12581" y="2038713"/>
              <a:ext cx="404981" cy="46084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733CFCB-F788-4E9B-B044-07DE25442ADA}"/>
              </a:ext>
            </a:extLst>
          </p:cNvPr>
          <p:cNvGrpSpPr/>
          <p:nvPr/>
        </p:nvGrpSpPr>
        <p:grpSpPr>
          <a:xfrm>
            <a:off x="9343219" y="1822353"/>
            <a:ext cx="453887" cy="462407"/>
            <a:chOff x="3412581" y="2037147"/>
            <a:chExt cx="453887" cy="46240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DEBCF74-5CCD-4740-AF55-9CB2AB9BE93B}"/>
                </a:ext>
              </a:extLst>
            </p:cNvPr>
            <p:cNvCxnSpPr>
              <a:cxnSpLocks/>
            </p:cNvCxnSpPr>
            <p:nvPr/>
          </p:nvCxnSpPr>
          <p:spPr>
            <a:xfrm>
              <a:off x="3426649" y="2037147"/>
              <a:ext cx="439819" cy="44752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3C316F7-1734-459C-805D-5632F0C055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12581" y="2038713"/>
              <a:ext cx="404981" cy="46084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47BC4EC7-97B4-465F-A13F-D823E3B68844}"/>
              </a:ext>
            </a:extLst>
          </p:cNvPr>
          <p:cNvSpPr/>
          <p:nvPr/>
        </p:nvSpPr>
        <p:spPr>
          <a:xfrm>
            <a:off x="1399936" y="3025117"/>
            <a:ext cx="647114" cy="661777"/>
          </a:xfrm>
          <a:custGeom>
            <a:avLst/>
            <a:gdLst>
              <a:gd name="connsiteX0" fmla="*/ 0 w 1589651"/>
              <a:gd name="connsiteY0" fmla="*/ 590843 h 970671"/>
              <a:gd name="connsiteX1" fmla="*/ 70338 w 1589651"/>
              <a:gd name="connsiteY1" fmla="*/ 675250 h 970671"/>
              <a:gd name="connsiteX2" fmla="*/ 239151 w 1589651"/>
              <a:gd name="connsiteY2" fmla="*/ 970671 h 970671"/>
              <a:gd name="connsiteX3" fmla="*/ 1266092 w 1589651"/>
              <a:gd name="connsiteY3" fmla="*/ 211016 h 970671"/>
              <a:gd name="connsiteX4" fmla="*/ 1589649 w 1589651"/>
              <a:gd name="connsiteY4" fmla="*/ 0 h 970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651" h="970671">
                <a:moveTo>
                  <a:pt x="0" y="590843"/>
                </a:moveTo>
                <a:cubicBezTo>
                  <a:pt x="23446" y="618979"/>
                  <a:pt x="50824" y="644257"/>
                  <a:pt x="70338" y="675250"/>
                </a:cubicBezTo>
                <a:cubicBezTo>
                  <a:pt x="130768" y="771227"/>
                  <a:pt x="239151" y="970671"/>
                  <a:pt x="239151" y="970671"/>
                </a:cubicBezTo>
                <a:cubicBezTo>
                  <a:pt x="581465" y="717453"/>
                  <a:pt x="918636" y="457131"/>
                  <a:pt x="1266092" y="211016"/>
                </a:cubicBezTo>
                <a:cubicBezTo>
                  <a:pt x="1593655" y="-21008"/>
                  <a:pt x="1589649" y="141542"/>
                  <a:pt x="1589649" y="0"/>
                </a:cubicBezTo>
              </a:path>
            </a:pathLst>
          </a:custGeom>
          <a:noFill/>
          <a:ln w="76200">
            <a:solidFill>
              <a:srgbClr val="07B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ysClr val="windowText" lastClr="000000"/>
                </a:solidFill>
              </a:ln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0BC0790-8EA4-4B23-9C53-B02A31BFAB1D}"/>
              </a:ext>
            </a:extLst>
          </p:cNvPr>
          <p:cNvGrpSpPr/>
          <p:nvPr/>
        </p:nvGrpSpPr>
        <p:grpSpPr>
          <a:xfrm>
            <a:off x="6536904" y="3201940"/>
            <a:ext cx="453887" cy="462407"/>
            <a:chOff x="3412581" y="2037147"/>
            <a:chExt cx="453887" cy="462407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70C95E4-9D0A-4245-AAB3-D59C4845F0B6}"/>
                </a:ext>
              </a:extLst>
            </p:cNvPr>
            <p:cNvCxnSpPr>
              <a:cxnSpLocks/>
            </p:cNvCxnSpPr>
            <p:nvPr/>
          </p:nvCxnSpPr>
          <p:spPr>
            <a:xfrm>
              <a:off x="3426649" y="2037147"/>
              <a:ext cx="439819" cy="44752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602F856-859B-4C1C-BA2D-DC9B4DE9437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12581" y="2038713"/>
              <a:ext cx="404981" cy="46084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AAA7C4F-B989-41E6-BC3A-1E77166C676B}"/>
              </a:ext>
            </a:extLst>
          </p:cNvPr>
          <p:cNvGrpSpPr/>
          <p:nvPr/>
        </p:nvGrpSpPr>
        <p:grpSpPr>
          <a:xfrm>
            <a:off x="4229819" y="3216008"/>
            <a:ext cx="453887" cy="462407"/>
            <a:chOff x="3412581" y="2037147"/>
            <a:chExt cx="453887" cy="462407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0EBAF8B-006C-4E63-981E-1ED9061F0F1F}"/>
                </a:ext>
              </a:extLst>
            </p:cNvPr>
            <p:cNvCxnSpPr>
              <a:cxnSpLocks/>
            </p:cNvCxnSpPr>
            <p:nvPr/>
          </p:nvCxnSpPr>
          <p:spPr>
            <a:xfrm>
              <a:off x="3426649" y="2037147"/>
              <a:ext cx="439819" cy="44752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C50A382-CF36-475B-8F6F-6A18DF0F36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12581" y="2038713"/>
              <a:ext cx="404981" cy="46084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2F12454-592F-4E3B-89D9-E1FD4A2F4119}"/>
              </a:ext>
            </a:extLst>
          </p:cNvPr>
          <p:cNvGrpSpPr/>
          <p:nvPr/>
        </p:nvGrpSpPr>
        <p:grpSpPr>
          <a:xfrm>
            <a:off x="9352727" y="3216008"/>
            <a:ext cx="453887" cy="462407"/>
            <a:chOff x="3412581" y="2037147"/>
            <a:chExt cx="453887" cy="462407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011BF8F-2C08-4B35-A7ED-146469D5FD45}"/>
                </a:ext>
              </a:extLst>
            </p:cNvPr>
            <p:cNvCxnSpPr>
              <a:cxnSpLocks/>
            </p:cNvCxnSpPr>
            <p:nvPr/>
          </p:nvCxnSpPr>
          <p:spPr>
            <a:xfrm>
              <a:off x="3426649" y="2037147"/>
              <a:ext cx="439819" cy="44752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4AA5871-289D-46BB-84E2-F57470D137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12581" y="2038713"/>
              <a:ext cx="404981" cy="46084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BED24799-9F2C-46C5-9EC7-06B36DDCFB73}"/>
              </a:ext>
            </a:extLst>
          </p:cNvPr>
          <p:cNvSpPr/>
          <p:nvPr/>
        </p:nvSpPr>
        <p:spPr>
          <a:xfrm>
            <a:off x="3989534" y="4236831"/>
            <a:ext cx="647114" cy="661777"/>
          </a:xfrm>
          <a:custGeom>
            <a:avLst/>
            <a:gdLst>
              <a:gd name="connsiteX0" fmla="*/ 0 w 1589651"/>
              <a:gd name="connsiteY0" fmla="*/ 590843 h 970671"/>
              <a:gd name="connsiteX1" fmla="*/ 70338 w 1589651"/>
              <a:gd name="connsiteY1" fmla="*/ 675250 h 970671"/>
              <a:gd name="connsiteX2" fmla="*/ 239151 w 1589651"/>
              <a:gd name="connsiteY2" fmla="*/ 970671 h 970671"/>
              <a:gd name="connsiteX3" fmla="*/ 1266092 w 1589651"/>
              <a:gd name="connsiteY3" fmla="*/ 211016 h 970671"/>
              <a:gd name="connsiteX4" fmla="*/ 1589649 w 1589651"/>
              <a:gd name="connsiteY4" fmla="*/ 0 h 970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651" h="970671">
                <a:moveTo>
                  <a:pt x="0" y="590843"/>
                </a:moveTo>
                <a:cubicBezTo>
                  <a:pt x="23446" y="618979"/>
                  <a:pt x="50824" y="644257"/>
                  <a:pt x="70338" y="675250"/>
                </a:cubicBezTo>
                <a:cubicBezTo>
                  <a:pt x="130768" y="771227"/>
                  <a:pt x="239151" y="970671"/>
                  <a:pt x="239151" y="970671"/>
                </a:cubicBezTo>
                <a:cubicBezTo>
                  <a:pt x="581465" y="717453"/>
                  <a:pt x="918636" y="457131"/>
                  <a:pt x="1266092" y="211016"/>
                </a:cubicBezTo>
                <a:cubicBezTo>
                  <a:pt x="1593655" y="-21008"/>
                  <a:pt x="1589649" y="141542"/>
                  <a:pt x="1589649" y="0"/>
                </a:cubicBezTo>
              </a:path>
            </a:pathLst>
          </a:custGeom>
          <a:noFill/>
          <a:ln w="76200">
            <a:solidFill>
              <a:srgbClr val="07B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ysClr val="windowText" lastClr="000000"/>
                </a:solidFill>
              </a:ln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CAE466A-F18A-4603-A863-484E00752416}"/>
              </a:ext>
            </a:extLst>
          </p:cNvPr>
          <p:cNvGrpSpPr/>
          <p:nvPr/>
        </p:nvGrpSpPr>
        <p:grpSpPr>
          <a:xfrm>
            <a:off x="6384303" y="4323355"/>
            <a:ext cx="453887" cy="462407"/>
            <a:chOff x="3412581" y="2037147"/>
            <a:chExt cx="453887" cy="462407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BB6C01D3-76E8-4D1A-8C27-DF92467982E0}"/>
                </a:ext>
              </a:extLst>
            </p:cNvPr>
            <p:cNvCxnSpPr>
              <a:cxnSpLocks/>
            </p:cNvCxnSpPr>
            <p:nvPr/>
          </p:nvCxnSpPr>
          <p:spPr>
            <a:xfrm>
              <a:off x="3426649" y="2037147"/>
              <a:ext cx="439819" cy="44752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790F0B92-CD63-4F5B-BF49-B910A144FF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12581" y="2038713"/>
              <a:ext cx="404981" cy="46084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8B2CC0E-2E6B-47FD-92E7-08C83E6C1234}"/>
              </a:ext>
            </a:extLst>
          </p:cNvPr>
          <p:cNvGrpSpPr/>
          <p:nvPr/>
        </p:nvGrpSpPr>
        <p:grpSpPr>
          <a:xfrm>
            <a:off x="1259476" y="4438362"/>
            <a:ext cx="453887" cy="462407"/>
            <a:chOff x="3412581" y="2037147"/>
            <a:chExt cx="453887" cy="462407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244FD7D6-C004-4352-A31A-95E20B5BD77A}"/>
                </a:ext>
              </a:extLst>
            </p:cNvPr>
            <p:cNvCxnSpPr>
              <a:cxnSpLocks/>
            </p:cNvCxnSpPr>
            <p:nvPr/>
          </p:nvCxnSpPr>
          <p:spPr>
            <a:xfrm>
              <a:off x="3426649" y="2037147"/>
              <a:ext cx="439819" cy="44752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554B366-5D14-4325-B463-26F70DC8DC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12581" y="2038713"/>
              <a:ext cx="404981" cy="46084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1CAB48C-B6DA-40D3-B181-2607B5FCD725}"/>
              </a:ext>
            </a:extLst>
          </p:cNvPr>
          <p:cNvGrpSpPr/>
          <p:nvPr/>
        </p:nvGrpSpPr>
        <p:grpSpPr>
          <a:xfrm>
            <a:off x="8889332" y="4355513"/>
            <a:ext cx="453887" cy="462407"/>
            <a:chOff x="3412581" y="2037147"/>
            <a:chExt cx="453887" cy="462407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412AA00-333E-44EA-A5BA-F3F2D7A787BF}"/>
                </a:ext>
              </a:extLst>
            </p:cNvPr>
            <p:cNvCxnSpPr>
              <a:cxnSpLocks/>
            </p:cNvCxnSpPr>
            <p:nvPr/>
          </p:nvCxnSpPr>
          <p:spPr>
            <a:xfrm>
              <a:off x="3426649" y="2037147"/>
              <a:ext cx="439819" cy="44752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92761C7B-A4D3-4407-B10B-A08919CC9F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12581" y="2038713"/>
              <a:ext cx="404981" cy="46084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DCC26C19-C5E8-4F56-A8E7-F2F0162989D3}"/>
              </a:ext>
            </a:extLst>
          </p:cNvPr>
          <p:cNvSpPr/>
          <p:nvPr/>
        </p:nvSpPr>
        <p:spPr>
          <a:xfrm>
            <a:off x="8696105" y="6230460"/>
            <a:ext cx="647114" cy="661777"/>
          </a:xfrm>
          <a:custGeom>
            <a:avLst/>
            <a:gdLst>
              <a:gd name="connsiteX0" fmla="*/ 0 w 1589651"/>
              <a:gd name="connsiteY0" fmla="*/ 590843 h 970671"/>
              <a:gd name="connsiteX1" fmla="*/ 70338 w 1589651"/>
              <a:gd name="connsiteY1" fmla="*/ 675250 h 970671"/>
              <a:gd name="connsiteX2" fmla="*/ 239151 w 1589651"/>
              <a:gd name="connsiteY2" fmla="*/ 970671 h 970671"/>
              <a:gd name="connsiteX3" fmla="*/ 1266092 w 1589651"/>
              <a:gd name="connsiteY3" fmla="*/ 211016 h 970671"/>
              <a:gd name="connsiteX4" fmla="*/ 1589649 w 1589651"/>
              <a:gd name="connsiteY4" fmla="*/ 0 h 970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651" h="970671">
                <a:moveTo>
                  <a:pt x="0" y="590843"/>
                </a:moveTo>
                <a:cubicBezTo>
                  <a:pt x="23446" y="618979"/>
                  <a:pt x="50824" y="644257"/>
                  <a:pt x="70338" y="675250"/>
                </a:cubicBezTo>
                <a:cubicBezTo>
                  <a:pt x="130768" y="771227"/>
                  <a:pt x="239151" y="970671"/>
                  <a:pt x="239151" y="970671"/>
                </a:cubicBezTo>
                <a:cubicBezTo>
                  <a:pt x="581465" y="717453"/>
                  <a:pt x="918636" y="457131"/>
                  <a:pt x="1266092" y="211016"/>
                </a:cubicBezTo>
                <a:cubicBezTo>
                  <a:pt x="1593655" y="-21008"/>
                  <a:pt x="1589649" y="141542"/>
                  <a:pt x="1589649" y="0"/>
                </a:cubicBezTo>
              </a:path>
            </a:pathLst>
          </a:custGeom>
          <a:noFill/>
          <a:ln w="76200">
            <a:solidFill>
              <a:srgbClr val="07B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ysClr val="windowText" lastClr="000000"/>
                </a:solidFill>
              </a:ln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DD8D21B-D402-46FA-8179-04D90A55FA9E}"/>
              </a:ext>
            </a:extLst>
          </p:cNvPr>
          <p:cNvGrpSpPr/>
          <p:nvPr/>
        </p:nvGrpSpPr>
        <p:grpSpPr>
          <a:xfrm>
            <a:off x="6618280" y="6283089"/>
            <a:ext cx="453887" cy="462407"/>
            <a:chOff x="3412581" y="2037147"/>
            <a:chExt cx="453887" cy="462407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42420FB-80D9-41AD-B81E-2D48EAE7F942}"/>
                </a:ext>
              </a:extLst>
            </p:cNvPr>
            <p:cNvCxnSpPr>
              <a:cxnSpLocks/>
            </p:cNvCxnSpPr>
            <p:nvPr/>
          </p:nvCxnSpPr>
          <p:spPr>
            <a:xfrm>
              <a:off x="3426649" y="2037147"/>
              <a:ext cx="439819" cy="44752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0543E97-80FA-4819-97C8-DADDBB1279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12581" y="2038713"/>
              <a:ext cx="404981" cy="46084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50E605D-2A46-469B-8FE4-4644CA6BCCA8}"/>
              </a:ext>
            </a:extLst>
          </p:cNvPr>
          <p:cNvGrpSpPr/>
          <p:nvPr/>
        </p:nvGrpSpPr>
        <p:grpSpPr>
          <a:xfrm>
            <a:off x="3854319" y="6283871"/>
            <a:ext cx="453887" cy="462407"/>
            <a:chOff x="3412581" y="2037147"/>
            <a:chExt cx="453887" cy="462407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A249C43F-FEB4-42AC-A743-641D4DA64833}"/>
                </a:ext>
              </a:extLst>
            </p:cNvPr>
            <p:cNvCxnSpPr>
              <a:cxnSpLocks/>
            </p:cNvCxnSpPr>
            <p:nvPr/>
          </p:nvCxnSpPr>
          <p:spPr>
            <a:xfrm>
              <a:off x="3426649" y="2037147"/>
              <a:ext cx="439819" cy="44752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B8D233B-0398-4FA6-B31B-E21289646D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12581" y="2038713"/>
              <a:ext cx="404981" cy="46084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129E274-0AC8-49E7-A1D2-C429251B375D}"/>
              </a:ext>
            </a:extLst>
          </p:cNvPr>
          <p:cNvGrpSpPr/>
          <p:nvPr/>
        </p:nvGrpSpPr>
        <p:grpSpPr>
          <a:xfrm>
            <a:off x="1294936" y="6360552"/>
            <a:ext cx="453887" cy="462407"/>
            <a:chOff x="3412581" y="2037147"/>
            <a:chExt cx="453887" cy="462407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C13680EF-8D4D-4B8E-AA1F-64B1D6CFF41A}"/>
                </a:ext>
              </a:extLst>
            </p:cNvPr>
            <p:cNvCxnSpPr>
              <a:cxnSpLocks/>
            </p:cNvCxnSpPr>
            <p:nvPr/>
          </p:nvCxnSpPr>
          <p:spPr>
            <a:xfrm>
              <a:off x="3426649" y="2037147"/>
              <a:ext cx="439819" cy="44752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E6C7DB27-8A34-4C65-99BD-B5C91BDE8C7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12581" y="2038713"/>
              <a:ext cx="404981" cy="46084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8543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/>
      <p:bldP spid="9" grpId="0"/>
      <p:bldP spid="10" grpId="0"/>
      <p:bldP spid="11" grpId="0"/>
      <p:bldP spid="12" grpId="0" animBg="1"/>
      <p:bldP spid="13" grpId="0"/>
      <p:bldP spid="14" grpId="0"/>
      <p:bldP spid="15" grpId="0"/>
      <p:bldP spid="16" grpId="0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 animBg="1"/>
      <p:bldP spid="40" grpId="0" animBg="1"/>
      <p:bldP spid="50" grpId="0" animBg="1"/>
      <p:bldP spid="6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7166C01-85AA-453A-A1AC-1A11AB70B3AB}"/>
              </a:ext>
            </a:extLst>
          </p:cNvPr>
          <p:cNvSpPr/>
          <p:nvPr/>
        </p:nvSpPr>
        <p:spPr>
          <a:xfrm>
            <a:off x="0" y="20076"/>
            <a:ext cx="12192000" cy="90007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A3BFEF1-7274-4028-91CB-301BA170A192}"/>
              </a:ext>
            </a:extLst>
          </p:cNvPr>
          <p:cNvGrpSpPr/>
          <p:nvPr/>
        </p:nvGrpSpPr>
        <p:grpSpPr>
          <a:xfrm>
            <a:off x="3426649" y="107484"/>
            <a:ext cx="5877772" cy="742323"/>
            <a:chOff x="3778341" y="146764"/>
            <a:chExt cx="5877772" cy="742323"/>
          </a:xfrm>
        </p:grpSpPr>
        <p:sp>
          <p:nvSpPr>
            <p:cNvPr id="5" name="Flowchart: Alternate Process 4">
              <a:extLst>
                <a:ext uri="{FF2B5EF4-FFF2-40B4-BE49-F238E27FC236}">
                  <a16:creationId xmlns:a16="http://schemas.microsoft.com/office/drawing/2014/main" id="{DDCED674-08BC-47C3-A1BB-18CE5C52FBD5}"/>
                </a:ext>
              </a:extLst>
            </p:cNvPr>
            <p:cNvSpPr/>
            <p:nvPr/>
          </p:nvSpPr>
          <p:spPr>
            <a:xfrm>
              <a:off x="4149503" y="197025"/>
              <a:ext cx="5506610" cy="596233"/>
            </a:xfrm>
            <a:prstGeom prst="flowChartAlternateProcess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বাড়ির</a:t>
              </a:r>
              <a:r>
                <a:rPr lang="en-US" sz="4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ECD8F12-D7D8-4A1F-A296-841F85B987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8341" y="146764"/>
              <a:ext cx="742323" cy="74232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9C2A793-39C1-4B5B-A70C-971D88FC91C1}"/>
              </a:ext>
            </a:extLst>
          </p:cNvPr>
          <p:cNvSpPr txBox="1"/>
          <p:nvPr/>
        </p:nvSpPr>
        <p:spPr>
          <a:xfrm>
            <a:off x="3199043" y="5871476"/>
            <a:ext cx="6105378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ঈদের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F9AA8B-58B4-4CAE-BD03-C0FF59B8F3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387" y="1107467"/>
            <a:ext cx="4576689" cy="457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477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12F692-B701-439E-B95A-DE6AF8939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286" y="1005190"/>
            <a:ext cx="9463524" cy="5480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989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quantummethod.org.bd/sites/default/files/images/article/eid-article-copy.gif">
            <a:extLst>
              <a:ext uri="{FF2B5EF4-FFF2-40B4-BE49-F238E27FC236}">
                <a16:creationId xmlns:a16="http://schemas.microsoft.com/office/drawing/2014/main" id="{26220A7C-9368-4C63-84D9-82D6F01F9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70" y="936832"/>
            <a:ext cx="3708010" cy="45758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191866-E562-4E43-B6F6-C4410F4147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848" y="1093074"/>
            <a:ext cx="4953000" cy="4419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FA06ED-4875-4C8B-943C-92D4CBFFCBCB}"/>
              </a:ext>
            </a:extLst>
          </p:cNvPr>
          <p:cNvSpPr txBox="1"/>
          <p:nvPr/>
        </p:nvSpPr>
        <p:spPr>
          <a:xfrm>
            <a:off x="2254346" y="5921168"/>
            <a:ext cx="7723163" cy="7694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ঈদের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10A6C3-9E7A-45AF-953C-2A1D648623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070" y="-40164"/>
            <a:ext cx="10747717" cy="117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144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31AEF5C-A3F5-4F39-8C06-6A4154490548}"/>
              </a:ext>
            </a:extLst>
          </p:cNvPr>
          <p:cNvGrpSpPr/>
          <p:nvPr/>
        </p:nvGrpSpPr>
        <p:grpSpPr>
          <a:xfrm>
            <a:off x="414997" y="112542"/>
            <a:ext cx="11362006" cy="1012874"/>
            <a:chOff x="0" y="0"/>
            <a:chExt cx="13311554" cy="198706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1B8FF71-C89E-4BFF-8396-E6A4B5B56587}"/>
                </a:ext>
              </a:extLst>
            </p:cNvPr>
            <p:cNvSpPr/>
            <p:nvPr/>
          </p:nvSpPr>
          <p:spPr>
            <a:xfrm>
              <a:off x="0" y="0"/>
              <a:ext cx="13311554" cy="1987062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9909518-6993-4192-87C8-350AF55FDB79}"/>
                </a:ext>
              </a:extLst>
            </p:cNvPr>
            <p:cNvGrpSpPr/>
            <p:nvPr/>
          </p:nvGrpSpPr>
          <p:grpSpPr>
            <a:xfrm>
              <a:off x="1464374" y="71714"/>
              <a:ext cx="11061887" cy="1735494"/>
              <a:chOff x="620041" y="51463"/>
              <a:chExt cx="11061887" cy="1735494"/>
            </a:xfrm>
          </p:grpSpPr>
          <p:sp>
            <p:nvSpPr>
              <p:cNvPr id="5" name="Flowchart: Alternate Process 4">
                <a:extLst>
                  <a:ext uri="{FF2B5EF4-FFF2-40B4-BE49-F238E27FC236}">
                    <a16:creationId xmlns:a16="http://schemas.microsoft.com/office/drawing/2014/main" id="{4CF85145-5C8E-4DCC-948B-3A8DFF34B92F}"/>
                  </a:ext>
                </a:extLst>
              </p:cNvPr>
              <p:cNvSpPr/>
              <p:nvPr/>
            </p:nvSpPr>
            <p:spPr>
              <a:xfrm>
                <a:off x="1872138" y="102926"/>
                <a:ext cx="9809790" cy="1632568"/>
              </a:xfrm>
              <a:prstGeom prst="flowChartAlternateProcess">
                <a:avLst/>
              </a:prstGeom>
              <a:solidFill>
                <a:sysClr val="window" lastClr="FFFFFF"/>
              </a:solidFill>
              <a:ln w="762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আজকের</a:t>
                </a:r>
                <a:r>
                  <a:rPr kumimoji="0" lang="en-US" sz="8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 </a:t>
                </a:r>
                <a:r>
                  <a:rPr kumimoji="0" lang="en-US" sz="8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পাঠ</a:t>
                </a:r>
                <a:endParaRPr kumimoji="0" lang="en-US" sz="8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endParaRPr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6F2C85CD-B55F-4722-B4E6-E4970D2998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0041" y="51463"/>
                <a:ext cx="2050806" cy="1735494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4C37A44C-8787-4982-9E49-76E9A9BDD9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133" y="1059970"/>
            <a:ext cx="6986954" cy="5240216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732EC46-0905-47DF-8B04-EF4FCF94CBE6}"/>
              </a:ext>
            </a:extLst>
          </p:cNvPr>
          <p:cNvSpPr/>
          <p:nvPr/>
        </p:nvSpPr>
        <p:spPr>
          <a:xfrm>
            <a:off x="3029048" y="1302349"/>
            <a:ext cx="4806655" cy="2026037"/>
          </a:xfrm>
          <a:prstGeom prst="roundRect">
            <a:avLst/>
          </a:prstGeom>
          <a:solidFill>
            <a:schemeClr val="lt1">
              <a:alpha val="34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9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ঈদুল ফিতর</a:t>
            </a:r>
          </a:p>
        </p:txBody>
      </p:sp>
    </p:spTree>
    <p:extLst>
      <p:ext uri="{BB962C8B-B14F-4D97-AF65-F5344CB8AC3E}">
        <p14:creationId xmlns:p14="http://schemas.microsoft.com/office/powerpoint/2010/main" val="16456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D8310E-DF5D-4184-8221-049BC9CF6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10683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036FBEB-DD36-4FA9-8A64-B5F9C4023195}"/>
              </a:ext>
            </a:extLst>
          </p:cNvPr>
          <p:cNvSpPr/>
          <p:nvPr/>
        </p:nvSpPr>
        <p:spPr>
          <a:xfrm>
            <a:off x="670560" y="1463040"/>
            <a:ext cx="10902462" cy="5008098"/>
          </a:xfrm>
          <a:prstGeom prst="roundRect">
            <a:avLst/>
          </a:prstGeom>
          <a:solidFill>
            <a:schemeClr val="accent1">
              <a:alpha val="13000"/>
            </a:schemeClr>
          </a:solidFill>
          <a:ln w="762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as-IN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০১।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ঈদুল ফিতর পরিচিতি বলতে পারবে । </a:t>
            </a:r>
          </a:p>
          <a:p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০২।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ঈদুল ফিতরের গুরুত্ব বর্ণনা করতে পারবে।</a:t>
            </a:r>
          </a:p>
          <a:p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০৩।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ঈদের সুন্নাত কাজ সমূহ ব্যাখ্যা করতে পারবে ।</a:t>
            </a:r>
          </a:p>
          <a:p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০৪।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ঈদের  সামাজিক শিক্ষা সমুহ বিশ্লেষণ করতে পারবে ।</a:t>
            </a:r>
          </a:p>
        </p:txBody>
      </p:sp>
    </p:spTree>
    <p:extLst>
      <p:ext uri="{BB962C8B-B14F-4D97-AF65-F5344CB8AC3E}">
        <p14:creationId xmlns:p14="http://schemas.microsoft.com/office/powerpoint/2010/main" val="3649638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059D858-E7A7-4E4B-BC73-3915B093C54B}"/>
              </a:ext>
            </a:extLst>
          </p:cNvPr>
          <p:cNvSpPr/>
          <p:nvPr/>
        </p:nvSpPr>
        <p:spPr>
          <a:xfrm>
            <a:off x="0" y="1"/>
            <a:ext cx="12192000" cy="90033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A512B21-B126-4937-9E2D-B50A8704E544}"/>
              </a:ext>
            </a:extLst>
          </p:cNvPr>
          <p:cNvGrpSpPr/>
          <p:nvPr/>
        </p:nvGrpSpPr>
        <p:grpSpPr>
          <a:xfrm>
            <a:off x="3812356" y="124612"/>
            <a:ext cx="5613007" cy="649110"/>
            <a:chOff x="3644920" y="30420"/>
            <a:chExt cx="6306303" cy="1194900"/>
          </a:xfrm>
        </p:grpSpPr>
        <p:sp>
          <p:nvSpPr>
            <p:cNvPr id="7" name="Flowchart: Alternate Process 6">
              <a:extLst>
                <a:ext uri="{FF2B5EF4-FFF2-40B4-BE49-F238E27FC236}">
                  <a16:creationId xmlns:a16="http://schemas.microsoft.com/office/drawing/2014/main" id="{786BE67C-39E6-4F4B-896E-0AA0729373D0}"/>
                </a:ext>
              </a:extLst>
            </p:cNvPr>
            <p:cNvSpPr/>
            <p:nvPr/>
          </p:nvSpPr>
          <p:spPr>
            <a:xfrm>
              <a:off x="3904986" y="30420"/>
              <a:ext cx="6046237" cy="1109011"/>
            </a:xfrm>
            <a:prstGeom prst="flowChartAlternateProcess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s-IN" sz="40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ঈদুল ফিতরের পরিচিতি</a:t>
              </a:r>
              <a:endPara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28A8EAF-A7F4-4B54-83FC-38A62EEA97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4920" y="41102"/>
              <a:ext cx="920245" cy="118421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41099261-1DE6-4DE5-BA59-C6E8FE538108}"/>
              </a:ext>
            </a:extLst>
          </p:cNvPr>
          <p:cNvSpPr/>
          <p:nvPr/>
        </p:nvSpPr>
        <p:spPr>
          <a:xfrm>
            <a:off x="337624" y="1244730"/>
            <a:ext cx="11718388" cy="2314395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D2AB0C2-D989-4EA4-A7ED-75B77A2536B3}"/>
              </a:ext>
            </a:extLst>
          </p:cNvPr>
          <p:cNvSpPr txBox="1"/>
          <p:nvPr/>
        </p:nvSpPr>
        <p:spPr>
          <a:xfrm>
            <a:off x="450166" y="1774854"/>
            <a:ext cx="2185817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atin typeface="NikoshBAN" pitchFamily="2" charset="0"/>
                <a:cs typeface="NikoshBAN" pitchFamily="2" charset="0"/>
              </a:rPr>
              <a:t>ঈদ অর্থ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5FEB56-EFA6-430B-BCE7-7532BB683711}"/>
              </a:ext>
            </a:extLst>
          </p:cNvPr>
          <p:cNvSpPr txBox="1"/>
          <p:nvPr/>
        </p:nvSpPr>
        <p:spPr>
          <a:xfrm>
            <a:off x="9425363" y="1836410"/>
            <a:ext cx="2507010" cy="7694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আনন্দ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, খুশী ।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10A1F82-ECF7-4AE5-B666-2F0FC40D2D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3" b="21232"/>
          <a:stretch/>
        </p:blipFill>
        <p:spPr>
          <a:xfrm>
            <a:off x="6875153" y="1304713"/>
            <a:ext cx="1818249" cy="18328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09ABD0C-BBA5-4E84-8EA4-5FA1A48692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821" y="1304713"/>
            <a:ext cx="3303494" cy="1832836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350113E-40B9-4CEA-8B81-A28CE1AB0BC9}"/>
              </a:ext>
            </a:extLst>
          </p:cNvPr>
          <p:cNvSpPr/>
          <p:nvPr/>
        </p:nvSpPr>
        <p:spPr>
          <a:xfrm>
            <a:off x="323556" y="3973862"/>
            <a:ext cx="11718388" cy="2314395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235024A-CC11-4A71-82AB-D96CF228BFD1}"/>
              </a:ext>
            </a:extLst>
          </p:cNvPr>
          <p:cNvSpPr txBox="1"/>
          <p:nvPr/>
        </p:nvSpPr>
        <p:spPr>
          <a:xfrm>
            <a:off x="721705" y="4788368"/>
            <a:ext cx="2382116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ঈদুল ফিতর অর্থ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FD906B0-9F89-4E8B-8B51-4FC876B73AF3}"/>
              </a:ext>
            </a:extLst>
          </p:cNvPr>
          <p:cNvSpPr txBox="1"/>
          <p:nvPr/>
        </p:nvSpPr>
        <p:spPr>
          <a:xfrm>
            <a:off x="8529481" y="4788367"/>
            <a:ext cx="3362178" cy="58477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 সাওম ভঙ্গ করার আনন্দ 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5E62BB3-D2DE-4EED-970F-7A663F4ACC7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63"/>
          <a:stretch/>
        </p:blipFill>
        <p:spPr>
          <a:xfrm>
            <a:off x="4221684" y="4226795"/>
            <a:ext cx="3627794" cy="170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62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059D858-E7A7-4E4B-BC73-3915B093C54B}"/>
              </a:ext>
            </a:extLst>
          </p:cNvPr>
          <p:cNvSpPr/>
          <p:nvPr/>
        </p:nvSpPr>
        <p:spPr>
          <a:xfrm>
            <a:off x="0" y="1"/>
            <a:ext cx="12192000" cy="90033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A512B21-B126-4937-9E2D-B50A8704E544}"/>
              </a:ext>
            </a:extLst>
          </p:cNvPr>
          <p:cNvGrpSpPr/>
          <p:nvPr/>
        </p:nvGrpSpPr>
        <p:grpSpPr>
          <a:xfrm>
            <a:off x="3812356" y="124612"/>
            <a:ext cx="5613007" cy="649110"/>
            <a:chOff x="3644920" y="30420"/>
            <a:chExt cx="6306303" cy="1194900"/>
          </a:xfrm>
        </p:grpSpPr>
        <p:sp>
          <p:nvSpPr>
            <p:cNvPr id="7" name="Flowchart: Alternate Process 6">
              <a:extLst>
                <a:ext uri="{FF2B5EF4-FFF2-40B4-BE49-F238E27FC236}">
                  <a16:creationId xmlns:a16="http://schemas.microsoft.com/office/drawing/2014/main" id="{786BE67C-39E6-4F4B-896E-0AA0729373D0}"/>
                </a:ext>
              </a:extLst>
            </p:cNvPr>
            <p:cNvSpPr/>
            <p:nvPr/>
          </p:nvSpPr>
          <p:spPr>
            <a:xfrm>
              <a:off x="3904986" y="30420"/>
              <a:ext cx="6046237" cy="1109011"/>
            </a:xfrm>
            <a:prstGeom prst="flowChartAlternateProcess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s-IN" sz="40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ঈদুল ফিতরের পরিচিতি</a:t>
              </a:r>
              <a:endPara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28A8EAF-A7F4-4B54-83FC-38A62EEA97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4920" y="41102"/>
              <a:ext cx="920245" cy="118421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EFB59FC-75E3-47ED-A22D-C14A759C2103}"/>
              </a:ext>
            </a:extLst>
          </p:cNvPr>
          <p:cNvSpPr txBox="1"/>
          <p:nvPr/>
        </p:nvSpPr>
        <p:spPr>
          <a:xfrm>
            <a:off x="72096" y="5650367"/>
            <a:ext cx="12047807" cy="1077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SzPct val="80000"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পরিভাষায় - একমাস সিয়াম সাধনার পর শাওয়াল মাসের ১ম তারিখ  যে উৎসব পালন করা হয় তাকে ঈদুল ফিতর বলা হয় । 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5596A1A-1969-4E37-9132-0B18F27C21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63"/>
          <a:stretch/>
        </p:blipFill>
        <p:spPr>
          <a:xfrm>
            <a:off x="1644589" y="1053079"/>
            <a:ext cx="8902822" cy="41913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1244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73F09AE-46C6-44D8-A8F1-A6D1C5A7DB2D}"/>
              </a:ext>
            </a:extLst>
          </p:cNvPr>
          <p:cNvGrpSpPr/>
          <p:nvPr/>
        </p:nvGrpSpPr>
        <p:grpSpPr>
          <a:xfrm>
            <a:off x="1" y="0"/>
            <a:ext cx="12191999" cy="842275"/>
            <a:chOff x="0" y="14068"/>
            <a:chExt cx="12192000" cy="137332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A25815C-61B3-4602-A893-9E938E0525AD}"/>
                </a:ext>
              </a:extLst>
            </p:cNvPr>
            <p:cNvSpPr/>
            <p:nvPr/>
          </p:nvSpPr>
          <p:spPr>
            <a:xfrm>
              <a:off x="0" y="14068"/>
              <a:ext cx="12192000" cy="137332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lowchart: Alternate Process 3">
              <a:extLst>
                <a:ext uri="{FF2B5EF4-FFF2-40B4-BE49-F238E27FC236}">
                  <a16:creationId xmlns:a16="http://schemas.microsoft.com/office/drawing/2014/main" id="{F0DA503D-E126-4900-AE1D-4E09D359A6B6}"/>
                </a:ext>
              </a:extLst>
            </p:cNvPr>
            <p:cNvSpPr/>
            <p:nvPr/>
          </p:nvSpPr>
          <p:spPr>
            <a:xfrm>
              <a:off x="3860300" y="108728"/>
              <a:ext cx="6046237" cy="1188236"/>
            </a:xfrm>
            <a:prstGeom prst="flowChartAlternateProcess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en-US" sz="6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E491DC4-00AD-4CE3-9302-945CCDC323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90900" y="108728"/>
              <a:ext cx="1049788" cy="117416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BCF41B7-071C-48D8-9B57-49E843F4C3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4" y="1162303"/>
            <a:ext cx="4876800" cy="41269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07125B-5A3F-4F9E-99A9-BA2375EBC20F}"/>
              </a:ext>
            </a:extLst>
          </p:cNvPr>
          <p:cNvSpPr txBox="1"/>
          <p:nvPr/>
        </p:nvSpPr>
        <p:spPr>
          <a:xfrm>
            <a:off x="3505200" y="5828834"/>
            <a:ext cx="51816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ঈদুল ফিতরের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  <p:sp>
        <p:nvSpPr>
          <p:cNvPr id="9" name="Star: 10 Points 8">
            <a:extLst>
              <a:ext uri="{FF2B5EF4-FFF2-40B4-BE49-F238E27FC236}">
                <a16:creationId xmlns:a16="http://schemas.microsoft.com/office/drawing/2014/main" id="{EDE919F8-3BD3-4EAC-8C07-AC4EF52F3592}"/>
              </a:ext>
            </a:extLst>
          </p:cNvPr>
          <p:cNvSpPr/>
          <p:nvPr/>
        </p:nvSpPr>
        <p:spPr>
          <a:xfrm>
            <a:off x="7490935" y="1599529"/>
            <a:ext cx="3681046" cy="3898270"/>
          </a:xfrm>
          <a:prstGeom prst="star10">
            <a:avLst>
              <a:gd name="adj" fmla="val 31075"/>
              <a:gd name="hf" fmla="val 105146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73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6C5D2B-BA50-484E-A237-CFACE846CA6E}"/>
              </a:ext>
            </a:extLst>
          </p:cNvPr>
          <p:cNvSpPr txBox="1"/>
          <p:nvPr/>
        </p:nvSpPr>
        <p:spPr>
          <a:xfrm>
            <a:off x="1487715" y="6034704"/>
            <a:ext cx="8868229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ঈদের দিন আত্মীয়-স্বজন, পাড়া প্রতিবেশীর  খোঁজখবর নেয়া 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632A85-E370-48B1-B13F-DA0F0AE201B4}"/>
              </a:ext>
            </a:extLst>
          </p:cNvPr>
          <p:cNvSpPr/>
          <p:nvPr/>
        </p:nvSpPr>
        <p:spPr>
          <a:xfrm>
            <a:off x="0" y="1"/>
            <a:ext cx="12192000" cy="90033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7F13F4E-7E59-4B0F-8BD2-CD2B2ADC7D18}"/>
              </a:ext>
            </a:extLst>
          </p:cNvPr>
          <p:cNvGrpSpPr/>
          <p:nvPr/>
        </p:nvGrpSpPr>
        <p:grpSpPr>
          <a:xfrm>
            <a:off x="3812356" y="124612"/>
            <a:ext cx="5613007" cy="649110"/>
            <a:chOff x="3644920" y="30420"/>
            <a:chExt cx="6306303" cy="1194900"/>
          </a:xfrm>
        </p:grpSpPr>
        <p:sp>
          <p:nvSpPr>
            <p:cNvPr id="7" name="Flowchart: Alternate Process 6">
              <a:extLst>
                <a:ext uri="{FF2B5EF4-FFF2-40B4-BE49-F238E27FC236}">
                  <a16:creationId xmlns:a16="http://schemas.microsoft.com/office/drawing/2014/main" id="{C7B28E2B-C10E-4D1E-ADE3-2469B3DC36BF}"/>
                </a:ext>
              </a:extLst>
            </p:cNvPr>
            <p:cNvSpPr/>
            <p:nvPr/>
          </p:nvSpPr>
          <p:spPr>
            <a:xfrm>
              <a:off x="3904986" y="30420"/>
              <a:ext cx="6046237" cy="1109011"/>
            </a:xfrm>
            <a:prstGeom prst="flowChartAlternateProcess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s-IN" sz="40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ঈদুল</a:t>
              </a:r>
              <a:r>
                <a:rPr lang="en-US" sz="40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ফিতরের</a:t>
              </a:r>
              <a:r>
                <a:rPr lang="en-US" sz="40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গুরুত্ব</a:t>
              </a:r>
              <a:endPara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574BAC4-72B6-402E-BE37-0E8BE4C69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4920" y="41102"/>
              <a:ext cx="920245" cy="118421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17AA5D94-7929-446F-BA5E-215CDD2261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0457"/>
            <a:ext cx="5457372" cy="40930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E5B8B0-7529-478D-9EB4-B6368A173A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25"/>
          <a:stretch/>
        </p:blipFill>
        <p:spPr>
          <a:xfrm>
            <a:off x="5921830" y="1480457"/>
            <a:ext cx="6200164" cy="409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15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517</Words>
  <Application>Microsoft Office PowerPoint</Application>
  <PresentationFormat>Widescreen</PresentationFormat>
  <Paragraphs>102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7</cp:revision>
  <dcterms:created xsi:type="dcterms:W3CDTF">2021-09-10T15:46:45Z</dcterms:created>
  <dcterms:modified xsi:type="dcterms:W3CDTF">2021-09-11T10:59:46Z</dcterms:modified>
</cp:coreProperties>
</file>