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73E9C-582F-40A8-8F79-2A013D26C6DF}" type="datetimeFigureOut">
              <a:rPr lang="en-US" smtClean="0"/>
              <a:pPr/>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3E9C-582F-40A8-8F79-2A013D26C6DF}" type="datetimeFigureOut">
              <a:rPr lang="en-US" smtClean="0"/>
              <a:pPr/>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3E9C-582F-40A8-8F79-2A013D26C6DF}" type="datetimeFigureOut">
              <a:rPr lang="en-US" smtClean="0"/>
              <a:pPr/>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73E9C-582F-40A8-8F79-2A013D26C6DF}" type="datetimeFigureOut">
              <a:rPr lang="en-US" smtClean="0"/>
              <a:pPr/>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73E9C-582F-40A8-8F79-2A013D26C6DF}" type="datetimeFigureOut">
              <a:rPr lang="en-US" smtClean="0"/>
              <a:pPr/>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73E9C-582F-40A8-8F79-2A013D26C6DF}" type="datetimeFigureOut">
              <a:rPr lang="en-US" smtClean="0"/>
              <a:pPr/>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73E9C-582F-40A8-8F79-2A013D26C6DF}" type="datetimeFigureOut">
              <a:rPr lang="en-US" smtClean="0"/>
              <a:pPr/>
              <a:t>8/28/2021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73E9C-582F-40A8-8F79-2A013D26C6DF}" type="datetimeFigureOut">
              <a:rPr lang="en-US" smtClean="0"/>
              <a:pPr/>
              <a:t>8/28/2021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73E9C-582F-40A8-8F79-2A013D26C6DF}" type="datetimeFigureOut">
              <a:rPr lang="en-US" smtClean="0"/>
              <a:pPr/>
              <a:t>8/28/2021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73E9C-582F-40A8-8F79-2A013D26C6DF}" type="datetimeFigureOut">
              <a:rPr lang="en-US" smtClean="0"/>
              <a:pPr/>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73E9C-582F-40A8-8F79-2A013D26C6DF}" type="datetimeFigureOut">
              <a:rPr lang="en-US" smtClean="0"/>
              <a:pPr/>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EF16F-6757-4071-92F0-D14E3E6945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73E9C-582F-40A8-8F79-2A013D26C6DF}" type="datetimeFigureOut">
              <a:rPr lang="en-US" smtClean="0"/>
              <a:pPr/>
              <a:t>8/28/2021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EF16F-6757-4071-92F0-D14E3E6945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9.jpeg"/><Relationship Id="rId5" Type="http://schemas.openxmlformats.org/officeDocument/2006/relationships/image" Target="../media/image8.jpeg"/><Relationship Id="rId4" Type="http://schemas.openxmlformats.org/officeDocument/2006/relationships/image" Target="../media/image28.jpeg"/></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18.png"/><Relationship Id="rId1" Type="http://schemas.openxmlformats.org/officeDocument/2006/relationships/slideLayout" Target="../slideLayouts/slideLayout7.xml"/><Relationship Id="rId5" Type="http://schemas.openxmlformats.org/officeDocument/2006/relationships/image" Target="../media/image35.jpeg"/><Relationship Id="rId4" Type="http://schemas.openxmlformats.org/officeDocument/2006/relationships/image" Target="../media/image34.jpeg"/></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mailto:shakhawath747@gamil.com" TargetMode="Externa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37.jpeg"/></Relationships>
</file>

<file path=ppt/slides/_rels/slide22.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134.jpg"/>
          <p:cNvPicPr>
            <a:picLocks noChangeAspect="1"/>
          </p:cNvPicPr>
          <p:nvPr/>
        </p:nvPicPr>
        <p:blipFill>
          <a:blip r:embed="rId2"/>
          <a:stretch>
            <a:fillRect/>
          </a:stretch>
        </p:blipFill>
        <p:spPr>
          <a:xfrm>
            <a:off x="0" y="6172200"/>
            <a:ext cx="9144000" cy="685800"/>
          </a:xfrm>
          <a:prstGeom prst="rect">
            <a:avLst/>
          </a:prstGeom>
        </p:spPr>
      </p:pic>
      <p:pic>
        <p:nvPicPr>
          <p:cNvPr id="8" name="Picture 7" descr="a134.jpg"/>
          <p:cNvPicPr>
            <a:picLocks noChangeAspect="1"/>
          </p:cNvPicPr>
          <p:nvPr/>
        </p:nvPicPr>
        <p:blipFill>
          <a:blip r:embed="rId2"/>
          <a:stretch>
            <a:fillRect/>
          </a:stretch>
        </p:blipFill>
        <p:spPr>
          <a:xfrm rot="5400000">
            <a:off x="-2819400" y="2819400"/>
            <a:ext cx="6324600" cy="685800"/>
          </a:xfrm>
          <a:prstGeom prst="rect">
            <a:avLst/>
          </a:prstGeom>
        </p:spPr>
      </p:pic>
      <p:sp>
        <p:nvSpPr>
          <p:cNvPr id="9" name="Rounded Rectangle 8"/>
          <p:cNvSpPr/>
          <p:nvPr/>
        </p:nvSpPr>
        <p:spPr>
          <a:xfrm>
            <a:off x="762000" y="152400"/>
            <a:ext cx="8077200" cy="914400"/>
          </a:xfrm>
          <a:prstGeom prst="roundRect">
            <a:avLst/>
          </a:prstGeom>
          <a:ln>
            <a:solidFill>
              <a:schemeClr val="bg1"/>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6"/>
          </a:fillRef>
          <a:effectRef idx="1">
            <a:schemeClr val="accent6"/>
          </a:effectRef>
          <a:fontRef idx="minor">
            <a:schemeClr val="lt1"/>
          </a:fontRef>
        </p:style>
        <p:txBody>
          <a:bodyPr vert="horz" rtlCol="0" anchor="ctr"/>
          <a:lstStyle/>
          <a:p>
            <a:pPr algn="ctr"/>
            <a:r>
              <a:rPr lang="bn-IN" sz="4000" dirty="0" smtClean="0">
                <a:solidFill>
                  <a:schemeClr val="tx1"/>
                </a:solidFill>
                <a:latin typeface="SutonnyOMJ" pitchFamily="2" charset="0"/>
                <a:cs typeface="SutonnyOMJ" pitchFamily="2" charset="0"/>
              </a:rPr>
              <a:t>আজকের ক্লাসে সবাইকে </a:t>
            </a:r>
            <a:endParaRPr lang="en-US" sz="4000" dirty="0">
              <a:solidFill>
                <a:schemeClr val="tx1"/>
              </a:solidFill>
              <a:latin typeface="SutonnyOMJ" pitchFamily="2" charset="0"/>
              <a:cs typeface="SutonnyOMJ" pitchFamily="2" charset="0"/>
            </a:endParaRPr>
          </a:p>
        </p:txBody>
      </p:sp>
      <p:sp>
        <p:nvSpPr>
          <p:cNvPr id="10" name="Rectangle 9"/>
          <p:cNvSpPr/>
          <p:nvPr/>
        </p:nvSpPr>
        <p:spPr>
          <a:xfrm>
            <a:off x="762000" y="1295400"/>
            <a:ext cx="8077200" cy="4876800"/>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66800" y="1447800"/>
            <a:ext cx="2819400" cy="182880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943600" y="1524000"/>
            <a:ext cx="2819400" cy="1828800"/>
          </a:xfrm>
          <a:prstGeom prst="rect">
            <a:avLst/>
          </a:prstGeom>
          <a:solidFill>
            <a:srgbClr val="FF000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505200" y="3886200"/>
            <a:ext cx="2819400" cy="1828800"/>
          </a:xfrm>
          <a:prstGeom prst="rect">
            <a:avLst/>
          </a:prstGeom>
          <a:solidFill>
            <a:srgbClr val="FF000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C:\Users\sagor khan\Downloads\a241.jpg"/>
          <p:cNvPicPr>
            <a:picLocks noChangeAspect="1" noChangeArrowheads="1"/>
          </p:cNvPicPr>
          <p:nvPr/>
        </p:nvPicPr>
        <p:blipFill>
          <a:blip r:embed="rId3"/>
          <a:srcRect/>
          <a:stretch>
            <a:fillRect/>
          </a:stretch>
        </p:blipFill>
        <p:spPr bwMode="auto">
          <a:xfrm>
            <a:off x="1066800" y="1447800"/>
            <a:ext cx="2895600" cy="1752600"/>
          </a:xfrm>
          <a:prstGeom prst="rect">
            <a:avLst/>
          </a:prstGeom>
          <a:ln>
            <a:no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pic>
        <p:nvPicPr>
          <p:cNvPr id="1033" name="Picture 9" descr="C:\Users\sagor khan\Downloads\a241.jpg"/>
          <p:cNvPicPr>
            <a:picLocks noChangeAspect="1" noChangeArrowheads="1"/>
          </p:cNvPicPr>
          <p:nvPr/>
        </p:nvPicPr>
        <p:blipFill>
          <a:blip r:embed="rId3"/>
          <a:srcRect/>
          <a:stretch>
            <a:fillRect/>
          </a:stretch>
        </p:blipFill>
        <p:spPr bwMode="auto">
          <a:xfrm>
            <a:off x="3505200" y="3886200"/>
            <a:ext cx="2857500" cy="1752600"/>
          </a:xfrm>
          <a:prstGeom prst="rect">
            <a:avLst/>
          </a:prstGeom>
          <a:ln>
            <a:no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pic>
        <p:nvPicPr>
          <p:cNvPr id="1034" name="Picture 10" descr="C:\Users\sagor khan\Downloads\a241.jpg"/>
          <p:cNvPicPr>
            <a:picLocks noChangeAspect="1" noChangeArrowheads="1"/>
          </p:cNvPicPr>
          <p:nvPr/>
        </p:nvPicPr>
        <p:blipFill>
          <a:blip r:embed="rId3"/>
          <a:srcRect/>
          <a:stretch>
            <a:fillRect/>
          </a:stretch>
        </p:blipFill>
        <p:spPr bwMode="auto">
          <a:xfrm>
            <a:off x="5943600" y="1524000"/>
            <a:ext cx="2857500" cy="1752600"/>
          </a:xfrm>
          <a:prstGeom prst="rect">
            <a:avLst/>
          </a:prstGeom>
          <a:ln>
            <a:no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sp>
        <p:nvSpPr>
          <p:cNvPr id="24" name="TextBox 23"/>
          <p:cNvSpPr txBox="1"/>
          <p:nvPr/>
        </p:nvSpPr>
        <p:spPr>
          <a:xfrm>
            <a:off x="1981200" y="1981200"/>
            <a:ext cx="1199046" cy="1015663"/>
          </a:xfrm>
          <a:prstGeom prst="rect">
            <a:avLst/>
          </a:prstGeom>
          <a:noFill/>
        </p:spPr>
        <p:txBody>
          <a:bodyPr vert="wordArtVert" wrap="square" rtlCol="0">
            <a:spAutoFit/>
          </a:bodyPr>
          <a:lstStyle/>
          <a:p>
            <a:r>
              <a:rPr lang="en-US" sz="6000" b="1" dirty="0" err="1" smtClean="0">
                <a:latin typeface="SutonnyOMJ" pitchFamily="2" charset="0"/>
                <a:cs typeface="SutonnyOMJ" pitchFamily="2" charset="0"/>
              </a:rPr>
              <a:t>শু</a:t>
            </a:r>
            <a:endParaRPr lang="en-US" sz="6000" b="1" dirty="0">
              <a:latin typeface="SutonnyOMJ" pitchFamily="2" charset="0"/>
              <a:cs typeface="SutonnyOMJ" pitchFamily="2" charset="0"/>
            </a:endParaRPr>
          </a:p>
        </p:txBody>
      </p:sp>
      <p:sp>
        <p:nvSpPr>
          <p:cNvPr id="25" name="TextBox 24"/>
          <p:cNvSpPr txBox="1"/>
          <p:nvPr/>
        </p:nvSpPr>
        <p:spPr>
          <a:xfrm>
            <a:off x="4267200" y="4419600"/>
            <a:ext cx="1280479" cy="1015663"/>
          </a:xfrm>
          <a:prstGeom prst="rect">
            <a:avLst/>
          </a:prstGeom>
          <a:noFill/>
        </p:spPr>
        <p:txBody>
          <a:bodyPr vert="wordArtVert" wrap="square" rtlCol="0">
            <a:spAutoFit/>
          </a:bodyPr>
          <a:lstStyle/>
          <a:p>
            <a:r>
              <a:rPr lang="bn-IN" sz="6000" b="1" dirty="0" smtClean="0">
                <a:latin typeface="SutonnyOMJ" pitchFamily="2" charset="0"/>
                <a:cs typeface="SutonnyOMJ" pitchFamily="2" charset="0"/>
              </a:rPr>
              <a:t>ভে</a:t>
            </a:r>
            <a:r>
              <a:rPr lang="bn-IN" sz="6000" dirty="0" smtClean="0"/>
              <a:t> </a:t>
            </a:r>
            <a:endParaRPr lang="en-US" sz="6000" dirty="0"/>
          </a:p>
        </p:txBody>
      </p:sp>
      <p:sp>
        <p:nvSpPr>
          <p:cNvPr id="26" name="TextBox 25"/>
          <p:cNvSpPr txBox="1"/>
          <p:nvPr/>
        </p:nvSpPr>
        <p:spPr>
          <a:xfrm>
            <a:off x="6858000" y="2133600"/>
            <a:ext cx="1199046" cy="1015663"/>
          </a:xfrm>
          <a:prstGeom prst="rect">
            <a:avLst/>
          </a:prstGeom>
          <a:noFill/>
        </p:spPr>
        <p:txBody>
          <a:bodyPr vert="wordArtVert" wrap="square" rtlCol="0">
            <a:spAutoFit/>
          </a:bodyPr>
          <a:lstStyle/>
          <a:p>
            <a:r>
              <a:rPr lang="bn-IN" sz="6000" b="1" dirty="0" smtClean="0">
                <a:latin typeface="SutonnyOMJ" pitchFamily="2" charset="0"/>
                <a:cs typeface="SutonnyOMJ" pitchFamily="2" charset="0"/>
              </a:rPr>
              <a:t>চ্ছা</a:t>
            </a:r>
            <a:r>
              <a:rPr lang="bn-IN" sz="6000" dirty="0" smtClean="0">
                <a:latin typeface="SutonnyOMJ" pitchFamily="2" charset="0"/>
                <a:cs typeface="SutonnyOMJ" pitchFamily="2" charset="0"/>
              </a:rPr>
              <a:t> </a:t>
            </a:r>
            <a:endParaRPr lang="en-US" sz="6000" dirty="0">
              <a:latin typeface="SutonnyOMJ" pitchFamily="2" charset="0"/>
              <a:cs typeface="SutonnyOMJ" pitchFamily="2" charset="0"/>
            </a:endParaRPr>
          </a:p>
        </p:txBody>
      </p:sp>
      <p:sp>
        <p:nvSpPr>
          <p:cNvPr id="27" name="Oval 26"/>
          <p:cNvSpPr/>
          <p:nvPr/>
        </p:nvSpPr>
        <p:spPr>
          <a:xfrm>
            <a:off x="1143000" y="3581400"/>
            <a:ext cx="2209800" cy="2209800"/>
          </a:xfrm>
          <a:prstGeom prst="ellipse">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553200" y="3657600"/>
            <a:ext cx="2209800" cy="2209800"/>
          </a:xfrm>
          <a:prstGeom prst="ellipse">
            <a:avLst/>
          </a:prstGeom>
          <a:solidFill>
            <a:srgbClr val="FF0000"/>
          </a:solidFill>
          <a:ln>
            <a:solidFill>
              <a:schemeClr val="tx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6" name="Picture 12" descr="C:\Users\sagor khan\Downloads\a91.jpg"/>
          <p:cNvPicPr>
            <a:picLocks noChangeAspect="1" noChangeArrowheads="1"/>
          </p:cNvPicPr>
          <p:nvPr/>
        </p:nvPicPr>
        <p:blipFill>
          <a:blip r:embed="rId4"/>
          <a:srcRect/>
          <a:stretch>
            <a:fillRect/>
          </a:stretch>
        </p:blipFill>
        <p:spPr bwMode="auto">
          <a:xfrm>
            <a:off x="1295400" y="3505200"/>
            <a:ext cx="1981200" cy="2228850"/>
          </a:xfrm>
          <a:prstGeom prst="rect">
            <a:avLst/>
          </a:prstGeom>
          <a:solidFill>
            <a:srgbClr val="FF0000"/>
          </a:solidFill>
          <a:ln>
            <a:solidFill>
              <a:srgbClr val="FF0000"/>
            </a:solidFill>
          </a:ln>
          <a:effectLst>
            <a:outerShdw blurRad="292100" dist="139700" dir="2700000" algn="tl" rotWithShape="0">
              <a:srgbClr val="333333">
                <a:alpha val="65000"/>
              </a:srgbClr>
            </a:outerShdw>
          </a:effectLst>
        </p:spPr>
      </p:pic>
      <p:pic>
        <p:nvPicPr>
          <p:cNvPr id="1037" name="Picture 13" descr="C:\Users\sagor khan\Downloads\a91.jpg"/>
          <p:cNvPicPr>
            <a:picLocks noChangeAspect="1" noChangeArrowheads="1"/>
          </p:cNvPicPr>
          <p:nvPr/>
        </p:nvPicPr>
        <p:blipFill>
          <a:blip r:embed="rId4"/>
          <a:srcRect/>
          <a:stretch>
            <a:fillRect/>
          </a:stretch>
        </p:blipFill>
        <p:spPr bwMode="auto">
          <a:xfrm>
            <a:off x="6705600" y="3581400"/>
            <a:ext cx="1962150" cy="2228850"/>
          </a:xfrm>
          <a:prstGeom prst="rect">
            <a:avLst/>
          </a:prstGeom>
          <a:ln>
            <a:solidFill>
              <a:srgbClr val="FF0000"/>
            </a:solid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wedge">
                                      <p:cBhvr>
                                        <p:cTn id="7" dur="2000"/>
                                        <p:tgtEl>
                                          <p:spTgt spid="103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33"/>
                                        </p:tgtEl>
                                        <p:attrNameLst>
                                          <p:attrName>style.visibility</p:attrName>
                                        </p:attrNameLst>
                                      </p:cBhvr>
                                      <p:to>
                                        <p:strVal val="visible"/>
                                      </p:to>
                                    </p:set>
                                    <p:animEffect transition="in" filter="wedge">
                                      <p:cBhvr>
                                        <p:cTn id="12" dur="2000"/>
                                        <p:tgtEl>
                                          <p:spTgt spid="1033"/>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1034"/>
                                        </p:tgtEl>
                                        <p:attrNameLst>
                                          <p:attrName>style.visibility</p:attrName>
                                        </p:attrNameLst>
                                      </p:cBhvr>
                                      <p:to>
                                        <p:strVal val="visible"/>
                                      </p:to>
                                    </p:set>
                                    <p:animEffect transition="in" filter="wedge">
                                      <p:cBhvr>
                                        <p:cTn id="17" dur="20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6096000"/>
            <a:ext cx="9144000" cy="7620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2743200" y="2971800"/>
            <a:ext cx="6248400" cy="762000"/>
          </a:xfrm>
          <a:prstGeom prst="rect">
            <a:avLst/>
          </a:prstGeom>
          <a:ln>
            <a:noFill/>
          </a:ln>
          <a:effectLst>
            <a:softEdge rad="112500"/>
          </a:effectLst>
        </p:spPr>
      </p:pic>
      <p:sp>
        <p:nvSpPr>
          <p:cNvPr id="4" name="Rounded Rectangle 3"/>
          <p:cNvSpPr/>
          <p:nvPr/>
        </p:nvSpPr>
        <p:spPr>
          <a:xfrm>
            <a:off x="685800" y="228600"/>
            <a:ext cx="8458200" cy="914400"/>
          </a:xfrm>
          <a:prstGeom prst="round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IN" sz="3600" dirty="0" smtClean="0">
                <a:solidFill>
                  <a:schemeClr val="tx1"/>
                </a:solidFill>
                <a:latin typeface="SutonnyOMJ" pitchFamily="2" charset="0"/>
                <a:cs typeface="SutonnyOMJ" pitchFamily="2" charset="0"/>
              </a:rPr>
              <a:t>নিচের চিত্রগুলো ভাল করে লক্ষ কর </a:t>
            </a:r>
            <a:endParaRPr lang="en-US" sz="3600" dirty="0">
              <a:solidFill>
                <a:schemeClr val="tx1"/>
              </a:solidFill>
              <a:latin typeface="SutonnyOMJ" pitchFamily="2" charset="0"/>
              <a:cs typeface="SutonnyOMJ" pitchFamily="2" charset="0"/>
            </a:endParaRPr>
          </a:p>
        </p:txBody>
      </p:sp>
      <p:sp>
        <p:nvSpPr>
          <p:cNvPr id="5" name="Rectangle 4"/>
          <p:cNvSpPr/>
          <p:nvPr/>
        </p:nvSpPr>
        <p:spPr>
          <a:xfrm>
            <a:off x="762000" y="1295400"/>
            <a:ext cx="8153400" cy="4800600"/>
          </a:xfrm>
          <a:prstGeom prst="rect">
            <a:avLst/>
          </a:prstGeom>
          <a:solidFill>
            <a:srgbClr val="7030A0"/>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62000" y="1295400"/>
            <a:ext cx="2590800" cy="2362200"/>
          </a:xfrm>
          <a:prstGeom prst="ellipse">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505200" y="1371600"/>
            <a:ext cx="2590800" cy="2362200"/>
          </a:xfrm>
          <a:prstGeom prst="ellipse">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172200" y="1371600"/>
            <a:ext cx="2590800" cy="2362200"/>
          </a:xfrm>
          <a:prstGeom prst="ellipse">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38200" y="3733800"/>
            <a:ext cx="2590800" cy="2362200"/>
          </a:xfrm>
          <a:prstGeom prst="ellipse">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657600" y="3733800"/>
            <a:ext cx="2590800" cy="2362200"/>
          </a:xfrm>
          <a:prstGeom prst="ellipse">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p19.jpg"/>
          <p:cNvPicPr>
            <a:picLocks noChangeAspect="1" noChangeArrowheads="1"/>
          </p:cNvPicPr>
          <p:nvPr/>
        </p:nvPicPr>
        <p:blipFill>
          <a:blip r:embed="rId3"/>
          <a:srcRect/>
          <a:stretch>
            <a:fillRect/>
          </a:stretch>
        </p:blipFill>
        <p:spPr bwMode="auto">
          <a:xfrm>
            <a:off x="685800" y="1295400"/>
            <a:ext cx="2762250" cy="2362200"/>
          </a:xfrm>
          <a:prstGeom prst="rect">
            <a:avLst/>
          </a:prstGeom>
          <a:ln w="88900" cap="sq" cmpd="thickThin">
            <a:solidFill>
              <a:srgbClr val="FF0000"/>
            </a:solidFill>
            <a:prstDash val="solid"/>
            <a:miter lim="800000"/>
          </a:ln>
          <a:effectLst>
            <a:innerShdw blurRad="76200">
              <a:srgbClr val="000000"/>
            </a:innerShdw>
          </a:effectLst>
          <a:scene3d>
            <a:camera prst="orthographicFront"/>
            <a:lightRig rig="threePt" dir="t"/>
          </a:scene3d>
          <a:sp3d>
            <a:bevelT w="152400" h="50800" prst="softRound"/>
          </a:sp3d>
        </p:spPr>
      </p:pic>
      <p:pic>
        <p:nvPicPr>
          <p:cNvPr id="1027" name="Picture 3" descr="C:\Users\sagor khan\Downloads\p33.jpg"/>
          <p:cNvPicPr>
            <a:picLocks noChangeAspect="1" noChangeArrowheads="1"/>
          </p:cNvPicPr>
          <p:nvPr/>
        </p:nvPicPr>
        <p:blipFill>
          <a:blip r:embed="rId4"/>
          <a:srcRect/>
          <a:stretch>
            <a:fillRect/>
          </a:stretch>
        </p:blipFill>
        <p:spPr bwMode="auto">
          <a:xfrm>
            <a:off x="3429000" y="1295400"/>
            <a:ext cx="2847975" cy="2362200"/>
          </a:xfrm>
          <a:prstGeom prst="rect">
            <a:avLst/>
          </a:prstGeom>
          <a:ln w="88900" cap="sq" cmpd="thickThin">
            <a:solidFill>
              <a:srgbClr val="00B0F0"/>
            </a:solidFill>
            <a:prstDash val="solid"/>
            <a:miter lim="800000"/>
          </a:ln>
          <a:effectLst>
            <a:innerShdw blurRad="76200">
              <a:srgbClr val="000000"/>
            </a:innerShdw>
          </a:effectLst>
          <a:scene3d>
            <a:camera prst="orthographicFront"/>
            <a:lightRig rig="threePt" dir="t"/>
          </a:scene3d>
          <a:sp3d>
            <a:bevelT prst="slope"/>
          </a:sp3d>
        </p:spPr>
      </p:pic>
      <p:pic>
        <p:nvPicPr>
          <p:cNvPr id="1029" name="Picture 5" descr="F:\New folder\safa 322.jfif"/>
          <p:cNvPicPr>
            <a:picLocks noChangeAspect="1" noChangeArrowheads="1"/>
          </p:cNvPicPr>
          <p:nvPr/>
        </p:nvPicPr>
        <p:blipFill>
          <a:blip r:embed="rId5"/>
          <a:srcRect/>
          <a:stretch>
            <a:fillRect/>
          </a:stretch>
        </p:blipFill>
        <p:spPr bwMode="auto">
          <a:xfrm>
            <a:off x="685800" y="3733800"/>
            <a:ext cx="2743200" cy="2362200"/>
          </a:xfrm>
          <a:prstGeom prst="rect">
            <a:avLst/>
          </a:prstGeom>
          <a:ln w="88900" cap="sq" cmpd="thickThin">
            <a:solidFill>
              <a:schemeClr val="accent6"/>
            </a:solidFill>
            <a:prstDash val="solid"/>
            <a:miter lim="800000"/>
          </a:ln>
          <a:effectLst>
            <a:innerShdw blurRad="76200">
              <a:srgbClr val="000000"/>
            </a:innerShdw>
          </a:effectLst>
          <a:scene3d>
            <a:camera prst="orthographicFront"/>
            <a:lightRig rig="threePt" dir="t"/>
          </a:scene3d>
          <a:sp3d>
            <a:bevelT w="152400" h="50800" prst="softRound"/>
          </a:sp3d>
        </p:spPr>
      </p:pic>
      <p:pic>
        <p:nvPicPr>
          <p:cNvPr id="1030" name="Picture 6" descr="F:\New folder\safa 167.jfif"/>
          <p:cNvPicPr>
            <a:picLocks noChangeAspect="1" noChangeArrowheads="1"/>
          </p:cNvPicPr>
          <p:nvPr/>
        </p:nvPicPr>
        <p:blipFill>
          <a:blip r:embed="rId6"/>
          <a:srcRect/>
          <a:stretch>
            <a:fillRect/>
          </a:stretch>
        </p:blipFill>
        <p:spPr bwMode="auto">
          <a:xfrm>
            <a:off x="6400800" y="1295400"/>
            <a:ext cx="2438400" cy="2438400"/>
          </a:xfrm>
          <a:prstGeom prst="rect">
            <a:avLst/>
          </a:prstGeom>
          <a:ln w="88900" cap="sq" cmpd="thickThin">
            <a:noFill/>
            <a:prstDash val="solid"/>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31" name="Picture 7" descr="C:\Users\sagor khan\Downloads\p21.jpg"/>
          <p:cNvPicPr>
            <a:picLocks noChangeAspect="1" noChangeArrowheads="1"/>
          </p:cNvPicPr>
          <p:nvPr/>
        </p:nvPicPr>
        <p:blipFill>
          <a:blip r:embed="rId7"/>
          <a:srcRect/>
          <a:stretch>
            <a:fillRect/>
          </a:stretch>
        </p:blipFill>
        <p:spPr bwMode="auto">
          <a:xfrm>
            <a:off x="3505200" y="3733800"/>
            <a:ext cx="2895600" cy="2362200"/>
          </a:xfrm>
          <a:prstGeom prst="rect">
            <a:avLst/>
          </a:prstGeom>
          <a:ln w="88900" cap="sq" cmpd="thickThin">
            <a:solidFill>
              <a:srgbClr val="FF0000"/>
            </a:solidFill>
            <a:prstDash val="solid"/>
            <a:miter lim="800000"/>
          </a:ln>
          <a:effectLst>
            <a:innerShdw blurRad="76200">
              <a:srgbClr val="000000"/>
            </a:innerShdw>
          </a:effectLst>
          <a:scene3d>
            <a:camera prst="orthographicFront"/>
            <a:lightRig rig="threePt" dir="t"/>
          </a:scene3d>
          <a:sp3d>
            <a:bevelT w="152400" h="50800" prst="softRound"/>
          </a:sp3d>
        </p:spPr>
      </p:pic>
      <p:sp>
        <p:nvSpPr>
          <p:cNvPr id="18" name="Decagon 17"/>
          <p:cNvSpPr/>
          <p:nvPr/>
        </p:nvSpPr>
        <p:spPr>
          <a:xfrm>
            <a:off x="6629400" y="3962400"/>
            <a:ext cx="2133600" cy="1905000"/>
          </a:xfrm>
          <a:prstGeom prst="decagon">
            <a:avLst/>
          </a:prstGeom>
          <a:solidFill>
            <a:srgbClr val="00B050"/>
          </a:solidFill>
          <a:ln>
            <a:solidFill>
              <a:srgbClr val="FF0000"/>
            </a:solid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chemeClr val="bg1"/>
                </a:solidFill>
                <a:latin typeface="SutonnyOMJ" pitchFamily="2" charset="0"/>
                <a:cs typeface="SutonnyOMJ" pitchFamily="2" charset="0"/>
              </a:rPr>
              <a:t>শিল্প</a:t>
            </a:r>
            <a:r>
              <a:rPr lang="bn-IN" sz="4000" dirty="0" smtClean="0">
                <a:solidFill>
                  <a:schemeClr val="bg1"/>
                </a:solidFill>
                <a:latin typeface="SutonnyOMJ" pitchFamily="2" charset="0"/>
                <a:cs typeface="SutonnyOMJ" pitchFamily="2" charset="0"/>
              </a:rPr>
              <a:t> খাত </a:t>
            </a:r>
            <a:r>
              <a:rPr lang="en-US" sz="4000" dirty="0" smtClean="0">
                <a:solidFill>
                  <a:schemeClr val="bg1"/>
                </a:solidFill>
                <a:latin typeface="SutonnyOMJ" pitchFamily="2" charset="0"/>
                <a:cs typeface="SutonnyOMJ" pitchFamily="2" charset="0"/>
              </a:rPr>
              <a:t> </a:t>
            </a:r>
            <a:endParaRPr lang="en-US" sz="4000" dirty="0">
              <a:solidFill>
                <a:schemeClr val="bg1"/>
              </a:solidFill>
              <a:latin typeface="SutonnyOMJ" pitchFamily="2" charset="0"/>
              <a:cs typeface="SutonnyOMJ" pitchFamily="2" charset="0"/>
            </a:endParaRPr>
          </a:p>
        </p:txBody>
      </p:sp>
      <p:sp>
        <p:nvSpPr>
          <p:cNvPr id="19" name="TextBox 18"/>
          <p:cNvSpPr txBox="1"/>
          <p:nvPr/>
        </p:nvSpPr>
        <p:spPr>
          <a:xfrm>
            <a:off x="685800" y="3200400"/>
            <a:ext cx="2209800" cy="523220"/>
          </a:xfrm>
          <a:prstGeom prst="rect">
            <a:avLst/>
          </a:prstGeom>
          <a:noFill/>
        </p:spPr>
        <p:txBody>
          <a:bodyPr wrap="square" rtlCol="0">
            <a:spAutoFit/>
          </a:bodyPr>
          <a:lstStyle/>
          <a:p>
            <a:r>
              <a:rPr lang="bn-IN" sz="2800" dirty="0" smtClean="0">
                <a:solidFill>
                  <a:schemeClr val="bg1"/>
                </a:solidFill>
                <a:latin typeface="SutonnyOMJ" pitchFamily="2" charset="0"/>
                <a:cs typeface="SutonnyOMJ" pitchFamily="2" charset="0"/>
              </a:rPr>
              <a:t>কাগজ কল </a:t>
            </a:r>
            <a:endParaRPr lang="en-US" sz="2800" dirty="0">
              <a:solidFill>
                <a:schemeClr val="bg1"/>
              </a:solidFill>
              <a:latin typeface="SutonnyOMJ" pitchFamily="2" charset="0"/>
              <a:cs typeface="SutonnyOMJ" pitchFamily="2" charset="0"/>
            </a:endParaRPr>
          </a:p>
        </p:txBody>
      </p:sp>
      <p:sp>
        <p:nvSpPr>
          <p:cNvPr id="20" name="TextBox 19"/>
          <p:cNvSpPr txBox="1"/>
          <p:nvPr/>
        </p:nvSpPr>
        <p:spPr>
          <a:xfrm>
            <a:off x="3505200" y="3200400"/>
            <a:ext cx="2590800" cy="523220"/>
          </a:xfrm>
          <a:prstGeom prst="rect">
            <a:avLst/>
          </a:prstGeom>
          <a:noFill/>
        </p:spPr>
        <p:txBody>
          <a:bodyPr wrap="square" rtlCol="0">
            <a:spAutoFit/>
          </a:bodyPr>
          <a:lstStyle/>
          <a:p>
            <a:r>
              <a:rPr lang="bn-IN" sz="2800" dirty="0" smtClean="0">
                <a:solidFill>
                  <a:schemeClr val="bg1"/>
                </a:solidFill>
                <a:latin typeface="SutonnyOMJ" pitchFamily="2" charset="0"/>
                <a:cs typeface="SutonnyOMJ" pitchFamily="2" charset="0"/>
              </a:rPr>
              <a:t>চামড়াজাত  দ্রব্য </a:t>
            </a:r>
            <a:endParaRPr lang="en-US" sz="2800" dirty="0">
              <a:solidFill>
                <a:schemeClr val="bg1"/>
              </a:solidFill>
              <a:latin typeface="SutonnyOMJ" pitchFamily="2" charset="0"/>
              <a:cs typeface="SutonnyOMJ" pitchFamily="2" charset="0"/>
            </a:endParaRPr>
          </a:p>
        </p:txBody>
      </p:sp>
      <p:sp>
        <p:nvSpPr>
          <p:cNvPr id="21" name="TextBox 20"/>
          <p:cNvSpPr txBox="1"/>
          <p:nvPr/>
        </p:nvSpPr>
        <p:spPr>
          <a:xfrm>
            <a:off x="6400800" y="3276600"/>
            <a:ext cx="2514600" cy="400110"/>
          </a:xfrm>
          <a:prstGeom prst="rect">
            <a:avLst/>
          </a:prstGeom>
          <a:noFill/>
        </p:spPr>
        <p:txBody>
          <a:bodyPr wrap="square" rtlCol="0">
            <a:spAutoFit/>
          </a:bodyPr>
          <a:lstStyle/>
          <a:p>
            <a:r>
              <a:rPr lang="bn-IN" sz="2000" dirty="0" smtClean="0">
                <a:solidFill>
                  <a:schemeClr val="bg1"/>
                </a:solidFill>
                <a:latin typeface="SutonnyOMJ" pitchFamily="2" charset="0"/>
                <a:cs typeface="SutonnyOMJ" pitchFamily="2" charset="0"/>
              </a:rPr>
              <a:t>আসবাবপত্র </a:t>
            </a:r>
            <a:endParaRPr lang="en-US" sz="2000" dirty="0">
              <a:solidFill>
                <a:schemeClr val="bg1"/>
              </a:solidFill>
              <a:latin typeface="SutonnyOMJ" pitchFamily="2" charset="0"/>
              <a:cs typeface="SutonnyOMJ" pitchFamily="2" charset="0"/>
            </a:endParaRPr>
          </a:p>
        </p:txBody>
      </p:sp>
      <p:sp>
        <p:nvSpPr>
          <p:cNvPr id="22" name="TextBox 21"/>
          <p:cNvSpPr txBox="1"/>
          <p:nvPr/>
        </p:nvSpPr>
        <p:spPr>
          <a:xfrm>
            <a:off x="762000" y="5715000"/>
            <a:ext cx="2667000" cy="523220"/>
          </a:xfrm>
          <a:prstGeom prst="rect">
            <a:avLst/>
          </a:prstGeom>
          <a:noFill/>
        </p:spPr>
        <p:txBody>
          <a:bodyPr wrap="square" rtlCol="0">
            <a:spAutoFit/>
          </a:bodyPr>
          <a:lstStyle/>
          <a:p>
            <a:r>
              <a:rPr lang="bn-IN" sz="2800" dirty="0" smtClean="0">
                <a:solidFill>
                  <a:schemeClr val="bg1"/>
                </a:solidFill>
                <a:latin typeface="SutonnyOMJ" pitchFamily="2" charset="0"/>
                <a:cs typeface="SutonnyOMJ" pitchFamily="2" charset="0"/>
              </a:rPr>
              <a:t>দালানকোঠা </a:t>
            </a:r>
            <a:endParaRPr lang="en-US" sz="2800" dirty="0">
              <a:solidFill>
                <a:schemeClr val="bg1"/>
              </a:solidFill>
              <a:latin typeface="SutonnyOMJ" pitchFamily="2" charset="0"/>
              <a:cs typeface="SutonnyOMJ" pitchFamily="2" charset="0"/>
            </a:endParaRPr>
          </a:p>
        </p:txBody>
      </p:sp>
      <p:sp>
        <p:nvSpPr>
          <p:cNvPr id="23" name="TextBox 22"/>
          <p:cNvSpPr txBox="1"/>
          <p:nvPr/>
        </p:nvSpPr>
        <p:spPr>
          <a:xfrm>
            <a:off x="3581400" y="5638800"/>
            <a:ext cx="2286000" cy="523220"/>
          </a:xfrm>
          <a:prstGeom prst="rect">
            <a:avLst/>
          </a:prstGeom>
          <a:noFill/>
        </p:spPr>
        <p:txBody>
          <a:bodyPr wrap="square" rtlCol="0">
            <a:spAutoFit/>
          </a:bodyPr>
          <a:lstStyle/>
          <a:p>
            <a:r>
              <a:rPr lang="bn-IN" sz="2800" dirty="0" smtClean="0">
                <a:solidFill>
                  <a:schemeClr val="bg1"/>
                </a:solidFill>
                <a:latin typeface="SutonnyOMJ" pitchFamily="2" charset="0"/>
                <a:cs typeface="SutonnyOMJ" pitchFamily="2" charset="0"/>
              </a:rPr>
              <a:t>সুতা কল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ipe(down)">
                                      <p:cBhvr>
                                        <p:cTn id="19" dur="5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5000" fill="hold"/>
                                        <p:tgtEl>
                                          <p:spTgt spid="19"/>
                                        </p:tgtEl>
                                        <p:attrNameLst>
                                          <p:attrName>ppt_x</p:attrName>
                                        </p:attrNameLst>
                                      </p:cBhvr>
                                      <p:tavLst>
                                        <p:tav tm="0">
                                          <p:val>
                                            <p:strVal val="#ppt_x"/>
                                          </p:val>
                                        </p:tav>
                                        <p:tav tm="100000">
                                          <p:val>
                                            <p:strVal val="#ppt_x"/>
                                          </p:val>
                                        </p:tav>
                                      </p:tavLst>
                                    </p:anim>
                                    <p:anim calcmode="lin" valueType="num">
                                      <p:cBhvr additive="base">
                                        <p:cTn id="25" dur="5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nodeType="clickEffect">
                                  <p:stCondLst>
                                    <p:cond delay="0"/>
                                  </p:stCondLst>
                                  <p:childTnLst>
                                    <p:set>
                                      <p:cBhvr>
                                        <p:cTn id="29" dur="1" fill="hold">
                                          <p:stCondLst>
                                            <p:cond delay="0"/>
                                          </p:stCondLst>
                                        </p:cTn>
                                        <p:tgtEl>
                                          <p:spTgt spid="1027"/>
                                        </p:tgtEl>
                                        <p:attrNameLst>
                                          <p:attrName>style.visibility</p:attrName>
                                        </p:attrNameLst>
                                      </p:cBhvr>
                                      <p:to>
                                        <p:strVal val="visible"/>
                                      </p:to>
                                    </p:set>
                                    <p:animEffect transition="in" filter="wedge">
                                      <p:cBhvr>
                                        <p:cTn id="30" dur="2000"/>
                                        <p:tgtEl>
                                          <p:spTgt spid="1027"/>
                                        </p:tgtEl>
                                      </p:cBhvr>
                                    </p:animEffect>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0" fill="hold"/>
                                        <p:tgtEl>
                                          <p:spTgt spid="20"/>
                                        </p:tgtEl>
                                        <p:attrNameLst>
                                          <p:attrName>ppt_x</p:attrName>
                                        </p:attrNameLst>
                                      </p:cBhvr>
                                      <p:tavLst>
                                        <p:tav tm="0">
                                          <p:val>
                                            <p:strVal val="#ppt_x"/>
                                          </p:val>
                                        </p:tav>
                                        <p:tav tm="100000">
                                          <p:val>
                                            <p:strVal val="#ppt_x"/>
                                          </p:val>
                                        </p:tav>
                                      </p:tavLst>
                                    </p:anim>
                                    <p:anim calcmode="lin" valueType="num">
                                      <p:cBhvr additive="base">
                                        <p:cTn id="36" dur="5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nodeType="clickEffect">
                                  <p:stCondLst>
                                    <p:cond delay="0"/>
                                  </p:stCondLst>
                                  <p:childTnLst>
                                    <p:set>
                                      <p:cBhvr>
                                        <p:cTn id="40" dur="1" fill="hold">
                                          <p:stCondLst>
                                            <p:cond delay="0"/>
                                          </p:stCondLst>
                                        </p:cTn>
                                        <p:tgtEl>
                                          <p:spTgt spid="1030"/>
                                        </p:tgtEl>
                                        <p:attrNameLst>
                                          <p:attrName>style.visibility</p:attrName>
                                        </p:attrNameLst>
                                      </p:cBhvr>
                                      <p:to>
                                        <p:strVal val="visible"/>
                                      </p:to>
                                    </p:set>
                                    <p:animEffect transition="in" filter="wheel(4)">
                                      <p:cBhvr>
                                        <p:cTn id="41" dur="2000"/>
                                        <p:tgtEl>
                                          <p:spTgt spid="1030"/>
                                        </p:tgtEl>
                                      </p:cBhvr>
                                    </p:animEffect>
                                  </p:childTnLst>
                                </p:cTn>
                              </p:par>
                            </p:childTnLst>
                          </p:cTn>
                        </p:par>
                      </p:childTnLst>
                    </p:cTn>
                  </p:par>
                  <p:par>
                    <p:cTn id="42" fill="hold">
                      <p:stCondLst>
                        <p:cond delay="indefinite"/>
                      </p:stCondLst>
                      <p:childTnLst>
                        <p:par>
                          <p:cTn id="43" fill="hold">
                            <p:stCondLst>
                              <p:cond delay="0"/>
                            </p:stCondLst>
                            <p:childTnLst>
                              <p:par>
                                <p:cTn id="44" presetID="25" presetClass="entr" presetSubtype="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49" dur="1000" fill="hold"/>
                                        <p:tgtEl>
                                          <p:spTgt spid="21"/>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20" presetClass="entr" presetSubtype="0" fill="hold" nodeType="clickEffect">
                                  <p:stCondLst>
                                    <p:cond delay="0"/>
                                  </p:stCondLst>
                                  <p:childTnLst>
                                    <p:set>
                                      <p:cBhvr>
                                        <p:cTn id="57" dur="1" fill="hold">
                                          <p:stCondLst>
                                            <p:cond delay="0"/>
                                          </p:stCondLst>
                                        </p:cTn>
                                        <p:tgtEl>
                                          <p:spTgt spid="1029"/>
                                        </p:tgtEl>
                                        <p:attrNameLst>
                                          <p:attrName>style.visibility</p:attrName>
                                        </p:attrNameLst>
                                      </p:cBhvr>
                                      <p:to>
                                        <p:strVal val="visible"/>
                                      </p:to>
                                    </p:set>
                                    <p:animEffect transition="in" filter="wedge">
                                      <p:cBhvr>
                                        <p:cTn id="58" dur="2000"/>
                                        <p:tgtEl>
                                          <p:spTgt spid="1029"/>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66" dur="1000" fill="hold"/>
                                        <p:tgtEl>
                                          <p:spTgt spid="22"/>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20" presetClass="entr" presetSubtype="0" fill="hold" nodeType="clickEffect">
                                  <p:stCondLst>
                                    <p:cond delay="0"/>
                                  </p:stCondLst>
                                  <p:childTnLst>
                                    <p:set>
                                      <p:cBhvr>
                                        <p:cTn id="74" dur="1" fill="hold">
                                          <p:stCondLst>
                                            <p:cond delay="0"/>
                                          </p:stCondLst>
                                        </p:cTn>
                                        <p:tgtEl>
                                          <p:spTgt spid="1031"/>
                                        </p:tgtEl>
                                        <p:attrNameLst>
                                          <p:attrName>style.visibility</p:attrName>
                                        </p:attrNameLst>
                                      </p:cBhvr>
                                      <p:to>
                                        <p:strVal val="visible"/>
                                      </p:to>
                                    </p:set>
                                    <p:animEffect transition="in" filter="wedge">
                                      <p:cBhvr>
                                        <p:cTn id="75" dur="2000"/>
                                        <p:tgtEl>
                                          <p:spTgt spid="1031"/>
                                        </p:tgtEl>
                                      </p:cBhvr>
                                    </p:animEffect>
                                  </p:childTnLst>
                                </p:cTn>
                              </p:par>
                            </p:childTnLst>
                          </p:cTn>
                        </p:par>
                      </p:childTnLst>
                    </p:cTn>
                  </p:par>
                  <p:par>
                    <p:cTn id="76" fill="hold">
                      <p:stCondLst>
                        <p:cond delay="indefinite"/>
                      </p:stCondLst>
                      <p:childTnLst>
                        <p:par>
                          <p:cTn id="77" fill="hold">
                            <p:stCondLst>
                              <p:cond delay="0"/>
                            </p:stCondLst>
                            <p:childTnLst>
                              <p:par>
                                <p:cTn id="78" presetID="25" presetClass="entr" presetSubtype="0" fill="hold" grpId="0" nodeType="clickEffect">
                                  <p:stCondLst>
                                    <p:cond delay="0"/>
                                  </p:stCondLst>
                                  <p:childTnLst>
                                    <p:set>
                                      <p:cBhvr>
                                        <p:cTn id="79" dur="1" fill="hold">
                                          <p:stCondLst>
                                            <p:cond delay="0"/>
                                          </p:stCondLst>
                                        </p:cTn>
                                        <p:tgtEl>
                                          <p:spTgt spid="23"/>
                                        </p:tgtEl>
                                        <p:attrNameLst>
                                          <p:attrName>style.visibility</p:attrName>
                                        </p:attrNameLst>
                                      </p:cBhvr>
                                      <p:to>
                                        <p:strVal val="visible"/>
                                      </p:to>
                                    </p:set>
                                    <p:anim calcmode="lin" valueType="num">
                                      <p:cBhvr>
                                        <p:cTn id="80"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1"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82"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83" dur="1000" fill="hold"/>
                                        <p:tgtEl>
                                          <p:spTgt spid="23"/>
                                        </p:tgtEl>
                                        <p:attrNameLst>
                                          <p:attrName>ppt_h</p:attrName>
                                        </p:attrNameLst>
                                      </p:cBhvr>
                                      <p:tavLst>
                                        <p:tav tm="0">
                                          <p:val>
                                            <p:strVal val="#ppt_h"/>
                                          </p:val>
                                        </p:tav>
                                        <p:tav tm="100000">
                                          <p:val>
                                            <p:strVal val="#ppt_h"/>
                                          </p:val>
                                        </p:tav>
                                      </p:tavLst>
                                    </p:anim>
                                    <p:anim calcmode="lin" valueType="num">
                                      <p:cBhvr>
                                        <p:cTn id="84"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85"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86"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87" dur="1000" decel="50000">
                                          <p:stCondLst>
                                            <p:cond delay="0"/>
                                          </p:stCondLst>
                                        </p:cTn>
                                        <p:tgtEl>
                                          <p:spTgt spid="23"/>
                                        </p:tgtEl>
                                      </p:cBhvr>
                                    </p:animEffect>
                                  </p:childTnLst>
                                </p:cTn>
                              </p:par>
                            </p:childTnLst>
                          </p:cTn>
                        </p:par>
                      </p:childTnLst>
                    </p:cTn>
                  </p:par>
                  <p:par>
                    <p:cTn id="88" fill="hold">
                      <p:stCondLst>
                        <p:cond delay="indefinite"/>
                      </p:stCondLst>
                      <p:childTnLst>
                        <p:par>
                          <p:cTn id="89" fill="hold">
                            <p:stCondLst>
                              <p:cond delay="0"/>
                            </p:stCondLst>
                            <p:childTnLst>
                              <p:par>
                                <p:cTn id="90" presetID="49" presetClass="entr" presetSubtype="0" decel="100000"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p:cTn id="92" dur="500" fill="hold"/>
                                        <p:tgtEl>
                                          <p:spTgt spid="18"/>
                                        </p:tgtEl>
                                        <p:attrNameLst>
                                          <p:attrName>ppt_w</p:attrName>
                                        </p:attrNameLst>
                                      </p:cBhvr>
                                      <p:tavLst>
                                        <p:tav tm="0">
                                          <p:val>
                                            <p:fltVal val="0"/>
                                          </p:val>
                                        </p:tav>
                                        <p:tav tm="100000">
                                          <p:val>
                                            <p:strVal val="#ppt_w"/>
                                          </p:val>
                                        </p:tav>
                                      </p:tavLst>
                                    </p:anim>
                                    <p:anim calcmode="lin" valueType="num">
                                      <p:cBhvr>
                                        <p:cTn id="93" dur="500" fill="hold"/>
                                        <p:tgtEl>
                                          <p:spTgt spid="18"/>
                                        </p:tgtEl>
                                        <p:attrNameLst>
                                          <p:attrName>ppt_h</p:attrName>
                                        </p:attrNameLst>
                                      </p:cBhvr>
                                      <p:tavLst>
                                        <p:tav tm="0">
                                          <p:val>
                                            <p:fltVal val="0"/>
                                          </p:val>
                                        </p:tav>
                                        <p:tav tm="100000">
                                          <p:val>
                                            <p:strVal val="#ppt_h"/>
                                          </p:val>
                                        </p:tav>
                                      </p:tavLst>
                                    </p:anim>
                                    <p:anim calcmode="lin" valueType="num">
                                      <p:cBhvr>
                                        <p:cTn id="94" dur="500" fill="hold"/>
                                        <p:tgtEl>
                                          <p:spTgt spid="18"/>
                                        </p:tgtEl>
                                        <p:attrNameLst>
                                          <p:attrName>style.rotation</p:attrName>
                                        </p:attrNameLst>
                                      </p:cBhvr>
                                      <p:tavLst>
                                        <p:tav tm="0">
                                          <p:val>
                                            <p:fltVal val="360"/>
                                          </p:val>
                                        </p:tav>
                                        <p:tav tm="100000">
                                          <p:val>
                                            <p:fltVal val="0"/>
                                          </p:val>
                                        </p:tav>
                                      </p:tavLst>
                                    </p:anim>
                                    <p:animEffect transition="in" filter="fade">
                                      <p:cBhvr>
                                        <p:cTn id="9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P spid="19" grpId="0"/>
      <p:bldP spid="20" grpId="0"/>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6400800"/>
            <a:ext cx="9144000" cy="4572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2581280" y="3077187"/>
            <a:ext cx="6191868" cy="647093"/>
          </a:xfrm>
          <a:prstGeom prst="rect">
            <a:avLst/>
          </a:prstGeom>
          <a:ln>
            <a:noFill/>
          </a:ln>
          <a:effectLst>
            <a:softEdge rad="112500"/>
          </a:effectLst>
        </p:spPr>
      </p:pic>
      <p:sp>
        <p:nvSpPr>
          <p:cNvPr id="4" name="Rounded Rectangle 3"/>
          <p:cNvSpPr/>
          <p:nvPr/>
        </p:nvSpPr>
        <p:spPr>
          <a:xfrm>
            <a:off x="838200" y="381000"/>
            <a:ext cx="8077200" cy="914400"/>
          </a:xfrm>
          <a:prstGeom prst="roundRect">
            <a:avLst/>
          </a:prstGeom>
          <a:solidFill>
            <a:srgbClr val="00B050"/>
          </a:solidFill>
          <a:ln>
            <a:solidFill>
              <a:schemeClr val="bg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81000"/>
            <a:ext cx="4876800" cy="914400"/>
          </a:xfrm>
          <a:prstGeom prst="rect">
            <a:avLst/>
          </a:prstGeom>
          <a:solidFill>
            <a:srgbClr val="FF0000"/>
          </a:solidFill>
          <a:ln>
            <a:solidFill>
              <a:schemeClr val="bg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bn-IN" sz="3600" dirty="0" smtClean="0">
                <a:solidFill>
                  <a:schemeClr val="bg1"/>
                </a:solidFill>
                <a:latin typeface="SutonnyOMJ" pitchFamily="2" charset="0"/>
                <a:cs typeface="SutonnyOMJ" pitchFamily="2" charset="0"/>
              </a:rPr>
              <a:t>একক কাজ </a:t>
            </a:r>
            <a:endParaRPr lang="en-US" sz="3600" dirty="0">
              <a:solidFill>
                <a:schemeClr val="bg1"/>
              </a:solidFill>
              <a:latin typeface="SutonnyOMJ" pitchFamily="2" charset="0"/>
              <a:cs typeface="SutonnyOMJ" pitchFamily="2" charset="0"/>
            </a:endParaRPr>
          </a:p>
        </p:txBody>
      </p:sp>
      <p:sp>
        <p:nvSpPr>
          <p:cNvPr id="6" name="Rectangle 5"/>
          <p:cNvSpPr/>
          <p:nvPr/>
        </p:nvSpPr>
        <p:spPr>
          <a:xfrm>
            <a:off x="838200" y="1524000"/>
            <a:ext cx="8077200" cy="4876800"/>
          </a:xfrm>
          <a:prstGeom prst="rect">
            <a:avLst/>
          </a:prstGeom>
          <a:solidFill>
            <a:srgbClr val="FFFF0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q15.jpg"/>
          <p:cNvPicPr>
            <a:picLocks noChangeAspect="1" noChangeArrowheads="1"/>
          </p:cNvPicPr>
          <p:nvPr/>
        </p:nvPicPr>
        <p:blipFill>
          <a:blip r:embed="rId3"/>
          <a:srcRect/>
          <a:stretch>
            <a:fillRect/>
          </a:stretch>
        </p:blipFill>
        <p:spPr bwMode="auto">
          <a:xfrm>
            <a:off x="1600200" y="1752600"/>
            <a:ext cx="7086600" cy="4041346"/>
          </a:xfrm>
          <a:prstGeom prst="rect">
            <a:avLst/>
          </a:prstGeom>
          <a:ln>
            <a:solidFill>
              <a:srgbClr val="FF0000"/>
            </a:solidFill>
          </a:ln>
          <a:effectLst>
            <a:softEdge rad="112500"/>
          </a:effectLst>
          <a:scene3d>
            <a:camera prst="orthographicFront"/>
            <a:lightRig rig="threePt" dir="t"/>
          </a:scene3d>
          <a:sp3d>
            <a:bevelT prst="slope"/>
          </a:sp3d>
        </p:spPr>
      </p:pic>
      <p:sp>
        <p:nvSpPr>
          <p:cNvPr id="8" name="Oval 7"/>
          <p:cNvSpPr/>
          <p:nvPr/>
        </p:nvSpPr>
        <p:spPr>
          <a:xfrm>
            <a:off x="1600200" y="1905000"/>
            <a:ext cx="3200400" cy="2743200"/>
          </a:xfrm>
          <a:prstGeom prst="ellipse">
            <a:avLst/>
          </a:prstGeom>
          <a:solidFill>
            <a:srgbClr val="7030A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3" descr="IMG_4347.JPG"/>
          <p:cNvPicPr>
            <a:picLocks noChangeAspect="1"/>
          </p:cNvPicPr>
          <p:nvPr/>
        </p:nvPicPr>
        <p:blipFill>
          <a:blip r:embed="rId4" cstate="print"/>
          <a:stretch>
            <a:fillRect/>
          </a:stretch>
        </p:blipFill>
        <p:spPr>
          <a:xfrm rot="16200000">
            <a:off x="1752600" y="1676400"/>
            <a:ext cx="2819400" cy="31242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0" name="Rounded Rectangle 9"/>
          <p:cNvSpPr/>
          <p:nvPr/>
        </p:nvSpPr>
        <p:spPr>
          <a:xfrm>
            <a:off x="1600200" y="4876800"/>
            <a:ext cx="7010400" cy="914400"/>
          </a:xfrm>
          <a:prstGeom prst="roundRect">
            <a:avLst/>
          </a:prstGeom>
          <a:solidFill>
            <a:srgbClr val="92D050"/>
          </a:solidFill>
          <a:ln>
            <a:solidFill>
              <a:srgbClr val="FF0000"/>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SutonnyOMJ" pitchFamily="2" charset="0"/>
                <a:cs typeface="SutonnyOMJ" pitchFamily="2" charset="0"/>
              </a:rPr>
              <a:t>আমাদের জাতীয় অর্থনীতিতে কৃষির অবদান কত? </a:t>
            </a:r>
            <a:r>
              <a:rPr lang="bn-IN" sz="3200" dirty="0" smtClean="0">
                <a:solidFill>
                  <a:schemeClr val="bg1"/>
                </a:solidFill>
                <a:latin typeface="SutonnyOMJ" pitchFamily="2" charset="0"/>
                <a:cs typeface="SutonnyOMJ" pitchFamily="2" charset="0"/>
              </a:rPr>
              <a:t> </a:t>
            </a:r>
            <a:endParaRPr lang="en-US" sz="32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6096000"/>
            <a:ext cx="9144000" cy="7620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3036416" y="3059583"/>
            <a:ext cx="6834831" cy="762000"/>
          </a:xfrm>
          <a:prstGeom prst="rect">
            <a:avLst/>
          </a:prstGeom>
          <a:ln>
            <a:noFill/>
          </a:ln>
          <a:effectLst>
            <a:softEdge rad="112500"/>
          </a:effectLst>
        </p:spPr>
      </p:pic>
      <p:sp>
        <p:nvSpPr>
          <p:cNvPr id="4" name="Rounded Rectangle 3"/>
          <p:cNvSpPr/>
          <p:nvPr/>
        </p:nvSpPr>
        <p:spPr>
          <a:xfrm>
            <a:off x="685800" y="228600"/>
            <a:ext cx="8305800" cy="1066800"/>
          </a:xfrm>
          <a:prstGeom prst="roundRect">
            <a:avLst/>
          </a:prstGeom>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 name="Rectangle 4"/>
          <p:cNvSpPr/>
          <p:nvPr/>
        </p:nvSpPr>
        <p:spPr>
          <a:xfrm>
            <a:off x="762000" y="1524000"/>
            <a:ext cx="8229600" cy="4648200"/>
          </a:xfrm>
          <a:prstGeom prst="rect">
            <a:avLst/>
          </a:prstGeom>
          <a:solidFill>
            <a:srgbClr val="FF0000"/>
          </a:solidFill>
          <a:ln>
            <a:solidFill>
              <a:schemeClr val="tx1"/>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index.jpg"/>
          <p:cNvPicPr>
            <a:picLocks noChangeAspect="1" noChangeArrowheads="1"/>
          </p:cNvPicPr>
          <p:nvPr/>
        </p:nvPicPr>
        <p:blipFill>
          <a:blip r:embed="rId3"/>
          <a:srcRect/>
          <a:stretch>
            <a:fillRect/>
          </a:stretch>
        </p:blipFill>
        <p:spPr bwMode="auto">
          <a:xfrm>
            <a:off x="1295400" y="1752600"/>
            <a:ext cx="7239000" cy="3962400"/>
          </a:xfrm>
          <a:prstGeom prst="rect">
            <a:avLst/>
          </a:prstGeom>
          <a:ln>
            <a:solidFill>
              <a:srgbClr val="FF0000"/>
            </a:solidFill>
          </a:ln>
          <a:effectLst>
            <a:outerShdw blurRad="190500" dist="228600" dir="2700000" algn="ctr">
              <a:srgbClr val="000000">
                <a:alpha val="30000"/>
              </a:srgbClr>
            </a:outerShdw>
            <a:softEdge rad="112500"/>
          </a:effectLst>
          <a:scene3d>
            <a:camera prst="orthographicFront">
              <a:rot lat="0" lon="0" rev="0"/>
            </a:camera>
            <a:lightRig rig="glow" dir="t">
              <a:rot lat="0" lon="0" rev="4800000"/>
            </a:lightRig>
          </a:scene3d>
          <a:sp3d prstMaterial="matte">
            <a:bevelT w="127000" h="63500"/>
          </a:sp3d>
        </p:spPr>
      </p:pic>
      <p:sp>
        <p:nvSpPr>
          <p:cNvPr id="7" name="Rectangle 6"/>
          <p:cNvSpPr/>
          <p:nvPr/>
        </p:nvSpPr>
        <p:spPr>
          <a:xfrm>
            <a:off x="1249053" y="2991222"/>
            <a:ext cx="7239000" cy="1066800"/>
          </a:xfrm>
          <a:prstGeom prst="rect">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আমাদের জাতীয় অর্থনীতিতে কৃষির অবদান ২০শতাংশ। </a:t>
            </a:r>
            <a:endParaRPr lang="en-US" sz="3200" dirty="0">
              <a:solidFill>
                <a:schemeClr val="bg1"/>
              </a:solidFill>
              <a:latin typeface="SutonnyOMJ" pitchFamily="2" charset="0"/>
              <a:cs typeface="SutonnyOMJ" pitchFamily="2" charset="0"/>
            </a:endParaRPr>
          </a:p>
        </p:txBody>
      </p:sp>
      <p:sp>
        <p:nvSpPr>
          <p:cNvPr id="8" name="Oval 7"/>
          <p:cNvSpPr/>
          <p:nvPr/>
        </p:nvSpPr>
        <p:spPr>
          <a:xfrm>
            <a:off x="3962400" y="0"/>
            <a:ext cx="1828800" cy="1295400"/>
          </a:xfrm>
          <a:prstGeom prst="ellipse">
            <a:avLst/>
          </a:prstGeom>
          <a:solidFill>
            <a:srgbClr val="00B05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উত্তর </a:t>
            </a:r>
            <a:endParaRPr lang="en-US" sz="32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6096000"/>
            <a:ext cx="9144000" cy="7620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3048000" y="3048000"/>
            <a:ext cx="6858000" cy="762000"/>
          </a:xfrm>
          <a:prstGeom prst="rect">
            <a:avLst/>
          </a:prstGeom>
          <a:ln>
            <a:noFill/>
          </a:ln>
          <a:effectLst>
            <a:softEdge rad="112500"/>
          </a:effectLst>
        </p:spPr>
      </p:pic>
      <p:sp>
        <p:nvSpPr>
          <p:cNvPr id="4" name="Rounded Rectangle 3"/>
          <p:cNvSpPr/>
          <p:nvPr/>
        </p:nvSpPr>
        <p:spPr>
          <a:xfrm>
            <a:off x="762000" y="228600"/>
            <a:ext cx="8382000" cy="914400"/>
          </a:xfrm>
          <a:prstGeom prst="roundRect">
            <a:avLst/>
          </a:prstGeom>
          <a:ln>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Rectangle 4"/>
          <p:cNvSpPr/>
          <p:nvPr/>
        </p:nvSpPr>
        <p:spPr>
          <a:xfrm>
            <a:off x="2971800" y="228600"/>
            <a:ext cx="4800600" cy="914400"/>
          </a:xfrm>
          <a:prstGeom prst="rect">
            <a:avLst/>
          </a:prstGeom>
          <a:ln>
            <a:solidFill>
              <a:srgbClr val="FF0000"/>
            </a:solidFill>
          </a:ln>
          <a:scene3d>
            <a:camera prst="orthographicFront">
              <a:rot lat="0" lon="0" rev="0"/>
            </a:camera>
            <a:lightRig rig="threePt" dir="t">
              <a:rot lat="0" lon="0" rev="1200000"/>
            </a:lightRig>
          </a:scene3d>
          <a:sp3d>
            <a:bevelT w="63500" h="25400" prst="slope"/>
          </a:sp3d>
        </p:spPr>
        <p:style>
          <a:lnRef idx="0">
            <a:schemeClr val="accent3"/>
          </a:lnRef>
          <a:fillRef idx="3">
            <a:schemeClr val="accent3"/>
          </a:fillRef>
          <a:effectRef idx="3">
            <a:schemeClr val="accent3"/>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শিল্প </a:t>
            </a:r>
            <a:endParaRPr lang="en-US" sz="4000" dirty="0">
              <a:solidFill>
                <a:schemeClr val="tx1"/>
              </a:solidFill>
              <a:latin typeface="SutonnyOMJ" pitchFamily="2" charset="0"/>
              <a:cs typeface="SutonnyOMJ" pitchFamily="2" charset="0"/>
            </a:endParaRPr>
          </a:p>
        </p:txBody>
      </p:sp>
      <p:sp>
        <p:nvSpPr>
          <p:cNvPr id="6" name="Rectangle 5"/>
          <p:cNvSpPr/>
          <p:nvPr/>
        </p:nvSpPr>
        <p:spPr>
          <a:xfrm>
            <a:off x="762000" y="1371600"/>
            <a:ext cx="8153400" cy="4800600"/>
          </a:xfrm>
          <a:prstGeom prst="rect">
            <a:avLst/>
          </a:prstGeom>
          <a:solidFill>
            <a:schemeClr val="bg1"/>
          </a:solidFill>
          <a:ln>
            <a:solidFill>
              <a:srgbClr val="FF0000"/>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3"/>
          </a:fillRef>
          <a:effectRef idx="1">
            <a:schemeClr val="accent3"/>
          </a:effectRef>
          <a:fontRef idx="minor">
            <a:schemeClr val="lt1"/>
          </a:fontRef>
        </p:style>
        <p:txBody>
          <a:bodyPr rtlCol="0" anchor="ctr"/>
          <a:lstStyle/>
          <a:p>
            <a:pPr algn="ctr"/>
            <a:r>
              <a:rPr lang="bn-IN" sz="3200" dirty="0" smtClean="0">
                <a:solidFill>
                  <a:schemeClr val="tx1"/>
                </a:solidFill>
                <a:latin typeface="SutonnyOMJ" pitchFamily="2" charset="0"/>
                <a:cs typeface="SutonnyOMJ" pitchFamily="2" charset="0"/>
              </a:rPr>
              <a:t>কারখানায় উৎপাদিত সামগ্রী,বিদ্যুৎ,গ্যাস, খনিজসম্পদ, দালাকোঠা বা অবকাঠামো নির্মাণ এই খাতে অন্তর্ভুক্ত। বাংলাদেশের উল্লেখযোখ্য শিল্পসামগ্রী হলো পাট ও চামড়াজাত দ্রব্য,সুতাও কাপড়।এছাড়া রয়েছে কাগজের কল,পোশাক শিল্প,আসবাবপত্র তৈরির কারখানা,চিনি কল ও অন্যান্য প্রক্রিয়াজাতকৃত খাদ্য শিল্প,পেট্রোল ও রাসায়নিক দ্রব্য উৎপাদন শিল্প,ঔষধ শিল্প ইত্যাদি।যে দেশ যত উন্নত তার অর্থনীতিতে শিল্পখাতের ভূমিকা তত গুরুত্বপূর্ণ।  </a:t>
            </a:r>
            <a:endParaRPr lang="en-US" sz="20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edge">
                                      <p:cBhvr>
                                        <p:cTn id="13"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6096000"/>
            <a:ext cx="9144000" cy="7620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2895600" y="2895600"/>
            <a:ext cx="6400800" cy="609600"/>
          </a:xfrm>
          <a:prstGeom prst="rect">
            <a:avLst/>
          </a:prstGeom>
          <a:ln>
            <a:noFill/>
          </a:ln>
          <a:effectLst>
            <a:softEdge rad="112500"/>
          </a:effectLst>
        </p:spPr>
      </p:pic>
      <p:sp>
        <p:nvSpPr>
          <p:cNvPr id="4" name="Rounded Rectangle 3"/>
          <p:cNvSpPr/>
          <p:nvPr/>
        </p:nvSpPr>
        <p:spPr>
          <a:xfrm>
            <a:off x="762000" y="152400"/>
            <a:ext cx="8229600" cy="914400"/>
          </a:xfrm>
          <a:prstGeom prst="roundRect">
            <a:avLst/>
          </a:prstGeom>
          <a:ln>
            <a:solidFill>
              <a:srgbClr val="FF0000"/>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নিচের চিত্রগুলো ভাল করে লক্ষ কর </a:t>
            </a:r>
            <a:endParaRPr lang="en-US" sz="2800" dirty="0">
              <a:solidFill>
                <a:schemeClr val="bg1"/>
              </a:solidFill>
              <a:latin typeface="SutonnyOMJ" pitchFamily="2" charset="0"/>
              <a:cs typeface="SutonnyOMJ" pitchFamily="2" charset="0"/>
            </a:endParaRPr>
          </a:p>
        </p:txBody>
      </p:sp>
      <p:sp>
        <p:nvSpPr>
          <p:cNvPr id="5" name="Rectangle 4"/>
          <p:cNvSpPr/>
          <p:nvPr/>
        </p:nvSpPr>
        <p:spPr>
          <a:xfrm>
            <a:off x="609600" y="1219200"/>
            <a:ext cx="8229600" cy="4876800"/>
          </a:xfrm>
          <a:prstGeom prst="rect">
            <a:avLst/>
          </a:prstGeom>
          <a:blipFill>
            <a:blip r:embed="rId3"/>
            <a:tile tx="0" ty="0" sx="100000" sy="100000" flip="none" algn="tl"/>
          </a:blip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38200" y="1524000"/>
            <a:ext cx="2667000" cy="2362200"/>
          </a:xfrm>
          <a:prstGeom prst="ellipse">
            <a:avLst/>
          </a:prstGeom>
          <a:solidFill>
            <a:srgbClr val="FF00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505200" y="1524000"/>
            <a:ext cx="2667000" cy="2362200"/>
          </a:xfrm>
          <a:prstGeom prst="ellipse">
            <a:avLst/>
          </a:prstGeom>
          <a:solidFill>
            <a:srgbClr val="FF00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172200" y="3505200"/>
            <a:ext cx="2667000" cy="2362200"/>
          </a:xfrm>
          <a:prstGeom prst="ellipse">
            <a:avLst/>
          </a:prstGeom>
          <a:solidFill>
            <a:srgbClr val="FF000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72.jpg"/>
          <p:cNvPicPr>
            <a:picLocks noChangeAspect="1"/>
          </p:cNvPicPr>
          <p:nvPr/>
        </p:nvPicPr>
        <p:blipFill>
          <a:blip r:embed="rId4"/>
          <a:stretch>
            <a:fillRect/>
          </a:stretch>
        </p:blipFill>
        <p:spPr>
          <a:xfrm>
            <a:off x="685801" y="1447800"/>
            <a:ext cx="2971799" cy="2514600"/>
          </a:xfrm>
          <a:prstGeom prst="rect">
            <a:avLst/>
          </a:prstGeom>
          <a:ln w="88900" cap="sq" cmpd="thickThin">
            <a:solidFill>
              <a:srgbClr val="002060"/>
            </a:solidFill>
            <a:prstDash val="solid"/>
            <a:miter lim="800000"/>
          </a:ln>
          <a:effectLst>
            <a:innerShdw blurRad="76200">
              <a:srgbClr val="000000"/>
            </a:innerShdw>
          </a:effectLst>
        </p:spPr>
      </p:pic>
      <p:pic>
        <p:nvPicPr>
          <p:cNvPr id="1027" name="Picture 3" descr="C:\Users\sagor khan\Downloads\p14.jpg"/>
          <p:cNvPicPr>
            <a:picLocks noChangeAspect="1" noChangeArrowheads="1"/>
          </p:cNvPicPr>
          <p:nvPr/>
        </p:nvPicPr>
        <p:blipFill>
          <a:blip r:embed="rId5"/>
          <a:srcRect/>
          <a:stretch>
            <a:fillRect/>
          </a:stretch>
        </p:blipFill>
        <p:spPr bwMode="auto">
          <a:xfrm>
            <a:off x="3810000" y="1447800"/>
            <a:ext cx="2895600" cy="2514600"/>
          </a:xfrm>
          <a:prstGeom prst="rect">
            <a:avLst/>
          </a:prstGeom>
          <a:solidFill>
            <a:srgbClr val="00B050"/>
          </a:solidFill>
          <a:ln w="88900" cap="sq" cmpd="thickThin">
            <a:solidFill>
              <a:srgbClr val="FFFF00"/>
            </a:solidFill>
            <a:prstDash val="solid"/>
            <a:miter lim="800000"/>
          </a:ln>
          <a:effectLst>
            <a:innerShdw blurRad="76200">
              <a:srgbClr val="000000"/>
            </a:innerShdw>
          </a:effectLst>
        </p:spPr>
      </p:pic>
      <p:pic>
        <p:nvPicPr>
          <p:cNvPr id="1028" name="Picture 4" descr="F:\New folder\k5.jpg"/>
          <p:cNvPicPr>
            <a:picLocks noChangeAspect="1" noChangeArrowheads="1"/>
          </p:cNvPicPr>
          <p:nvPr/>
        </p:nvPicPr>
        <p:blipFill>
          <a:blip r:embed="rId6"/>
          <a:srcRect/>
          <a:stretch>
            <a:fillRect/>
          </a:stretch>
        </p:blipFill>
        <p:spPr bwMode="auto">
          <a:xfrm>
            <a:off x="5867400" y="3276600"/>
            <a:ext cx="2895600" cy="2514600"/>
          </a:xfrm>
          <a:prstGeom prst="rect">
            <a:avLst/>
          </a:prstGeom>
          <a:ln w="88900" cap="sq" cmpd="thickThin">
            <a:solidFill>
              <a:srgbClr val="FF0000"/>
            </a:solidFill>
            <a:prstDash val="solid"/>
            <a:miter lim="800000"/>
          </a:ln>
          <a:effectLst>
            <a:innerShdw blurRad="76200">
              <a:srgbClr val="000000"/>
            </a:innerShdw>
          </a:effectLst>
        </p:spPr>
      </p:pic>
      <p:sp>
        <p:nvSpPr>
          <p:cNvPr id="13" name="Oval 12"/>
          <p:cNvSpPr/>
          <p:nvPr/>
        </p:nvSpPr>
        <p:spPr>
          <a:xfrm>
            <a:off x="609600" y="3733800"/>
            <a:ext cx="1524000" cy="1600200"/>
          </a:xfrm>
          <a:prstGeom prst="ellipse">
            <a:avLst/>
          </a:prstGeom>
          <a:solidFill>
            <a:srgbClr val="FF00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ঔষধ যা বিদেশে রপ্তানি </a:t>
            </a:r>
            <a:endParaRPr lang="en-US" sz="2000" dirty="0">
              <a:solidFill>
                <a:schemeClr val="tx1"/>
              </a:solidFill>
              <a:latin typeface="SutonnyOMJ" pitchFamily="2" charset="0"/>
              <a:cs typeface="SutonnyOMJ" pitchFamily="2" charset="0"/>
            </a:endParaRPr>
          </a:p>
        </p:txBody>
      </p:sp>
      <p:sp>
        <p:nvSpPr>
          <p:cNvPr id="14" name="Oval 13"/>
          <p:cNvSpPr/>
          <p:nvPr/>
        </p:nvSpPr>
        <p:spPr>
          <a:xfrm>
            <a:off x="6629400" y="1371600"/>
            <a:ext cx="1524000" cy="1600200"/>
          </a:xfrm>
          <a:prstGeom prst="ellipse">
            <a:avLst/>
          </a:prstGeom>
          <a:solidFill>
            <a:srgbClr val="FF00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পোশাক শিল্প  যা বিদেশে রপ্তানি </a:t>
            </a:r>
            <a:endParaRPr lang="en-US" sz="2000" dirty="0">
              <a:solidFill>
                <a:schemeClr val="tx1"/>
              </a:solidFill>
              <a:latin typeface="SutonnyOMJ" pitchFamily="2" charset="0"/>
              <a:cs typeface="SutonnyOMJ" pitchFamily="2" charset="0"/>
            </a:endParaRPr>
          </a:p>
        </p:txBody>
      </p:sp>
      <p:sp>
        <p:nvSpPr>
          <p:cNvPr id="15" name="Oval 14"/>
          <p:cNvSpPr/>
          <p:nvPr/>
        </p:nvSpPr>
        <p:spPr>
          <a:xfrm>
            <a:off x="4572000" y="4191000"/>
            <a:ext cx="1524000" cy="1600200"/>
          </a:xfrm>
          <a:prstGeom prst="ellipse">
            <a:avLst/>
          </a:prstGeom>
          <a:solidFill>
            <a:srgbClr val="FF00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গাড়ি যা </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বিদেশ</a:t>
            </a:r>
            <a:r>
              <a:rPr lang="en-US" sz="2000" dirty="0" smtClean="0">
                <a:solidFill>
                  <a:schemeClr val="tx1"/>
                </a:solidFill>
                <a:latin typeface="SutonnyOMJ" pitchFamily="2" charset="0"/>
                <a:cs typeface="SutonnyOMJ" pitchFamily="2" charset="0"/>
              </a:rPr>
              <a:t> </a:t>
            </a:r>
            <a:r>
              <a:rPr lang="bn-IN" sz="2000" dirty="0" smtClean="0">
                <a:solidFill>
                  <a:schemeClr val="tx1"/>
                </a:solidFill>
                <a:latin typeface="SutonnyOMJ" pitchFamily="2" charset="0"/>
                <a:cs typeface="SutonnyOMJ" pitchFamily="2" charset="0"/>
              </a:rPr>
              <a:t>থেকে আমদানি </a:t>
            </a:r>
            <a:endParaRPr lang="en-US" sz="2000" dirty="0">
              <a:solidFill>
                <a:schemeClr val="tx1"/>
              </a:solidFill>
              <a:latin typeface="SutonnyOMJ" pitchFamily="2" charset="0"/>
              <a:cs typeface="SutonnyOMJ" pitchFamily="2" charset="0"/>
            </a:endParaRPr>
          </a:p>
        </p:txBody>
      </p:sp>
      <p:sp>
        <p:nvSpPr>
          <p:cNvPr id="17" name="16-Point Star 16"/>
          <p:cNvSpPr/>
          <p:nvPr/>
        </p:nvSpPr>
        <p:spPr>
          <a:xfrm>
            <a:off x="2133600" y="3962400"/>
            <a:ext cx="2438400" cy="2057400"/>
          </a:xfrm>
          <a:prstGeom prst="star16">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ব্যবসা- বাণিজ্য খাত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heel(4)">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 calcmode="lin" valueType="num">
                                      <p:cBhvr>
                                        <p:cTn id="29" dur="500" decel="50000" fill="hold">
                                          <p:stCondLst>
                                            <p:cond delay="0"/>
                                          </p:stCondLst>
                                        </p:cTn>
                                        <p:tgtEl>
                                          <p:spTgt spid="13">
                                            <p:txEl>
                                              <p:pRg st="0" end="0"/>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3">
                                            <p:txEl>
                                              <p:pRg st="0" end="0"/>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3">
                                            <p:txEl>
                                              <p:pRg st="0" end="0"/>
                                            </p:txEl>
                                          </p:spTgt>
                                        </p:tgtEl>
                                        <p:attrNameLst>
                                          <p:attrName>ppt_w</p:attrName>
                                        </p:attrNameLst>
                                      </p:cBhvr>
                                      <p:tavLst>
                                        <p:tav tm="0">
                                          <p:val>
                                            <p:strVal val="#ppt_w*.05"/>
                                          </p:val>
                                        </p:tav>
                                        <p:tav tm="100000">
                                          <p:val>
                                            <p:strVal val="#ppt_w"/>
                                          </p:val>
                                        </p:tav>
                                      </p:tavLst>
                                    </p:anim>
                                    <p:anim calcmode="lin" valueType="num">
                                      <p:cBhvr>
                                        <p:cTn id="32" dur="1000" fill="hold"/>
                                        <p:tgtEl>
                                          <p:spTgt spid="13">
                                            <p:txEl>
                                              <p:pRg st="0" end="0"/>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3">
                                            <p:txEl>
                                              <p:pRg st="0" end="0"/>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3">
                                            <p:txEl>
                                              <p:pRg st="0" end="0"/>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3">
                                            <p:txEl>
                                              <p:pRg st="0" end="0"/>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0" presetClass="entr" presetSubtype="0" fill="hold" nodeType="clickEffect">
                                  <p:stCondLst>
                                    <p:cond delay="0"/>
                                  </p:stCondLst>
                                  <p:childTnLst>
                                    <p:set>
                                      <p:cBhvr>
                                        <p:cTn id="40" dur="1" fill="hold">
                                          <p:stCondLst>
                                            <p:cond delay="0"/>
                                          </p:stCondLst>
                                        </p:cTn>
                                        <p:tgtEl>
                                          <p:spTgt spid="1027"/>
                                        </p:tgtEl>
                                        <p:attrNameLst>
                                          <p:attrName>style.visibility</p:attrName>
                                        </p:attrNameLst>
                                      </p:cBhvr>
                                      <p:to>
                                        <p:strVal val="visible"/>
                                      </p:to>
                                    </p:set>
                                    <p:animEffect transition="in" filter="wedge">
                                      <p:cBhvr>
                                        <p:cTn id="41" dur="2000"/>
                                        <p:tgtEl>
                                          <p:spTgt spid="1027"/>
                                        </p:tgtEl>
                                      </p:cBhvr>
                                    </p:animEffect>
                                  </p:childTnLst>
                                </p:cTn>
                              </p:par>
                            </p:childTnLst>
                          </p:cTn>
                        </p:par>
                      </p:childTnLst>
                    </p:cTn>
                  </p:par>
                  <p:par>
                    <p:cTn id="42" fill="hold">
                      <p:stCondLst>
                        <p:cond delay="indefinite"/>
                      </p:stCondLst>
                      <p:childTnLst>
                        <p:par>
                          <p:cTn id="43" fill="hold">
                            <p:stCondLst>
                              <p:cond delay="0"/>
                            </p:stCondLst>
                            <p:childTnLst>
                              <p:par>
                                <p:cTn id="44" presetID="25"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49" dur="1000" fill="hold"/>
                                        <p:tgtEl>
                                          <p:spTgt spid="14"/>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1028"/>
                                        </p:tgtEl>
                                        <p:attrNameLst>
                                          <p:attrName>style.visibility</p:attrName>
                                        </p:attrNameLst>
                                      </p:cBhvr>
                                      <p:to>
                                        <p:strVal val="visible"/>
                                      </p:to>
                                    </p:set>
                                    <p:animEffect transition="in" filter="wipe(down)">
                                      <p:cBhvr>
                                        <p:cTn id="58" dur="500"/>
                                        <p:tgtEl>
                                          <p:spTgt spid="1028"/>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66" dur="1000" fill="hold"/>
                                        <p:tgtEl>
                                          <p:spTgt spid="15"/>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5"/>
                                        </p:tgtEl>
                                      </p:cBhvr>
                                    </p:animEffect>
                                  </p:childTnLst>
                                </p:cTn>
                              </p:par>
                            </p:childTnLst>
                          </p:cTn>
                        </p:par>
                      </p:childTnLst>
                    </p:cTn>
                  </p:par>
                  <p:par>
                    <p:cTn id="71" fill="hold">
                      <p:stCondLst>
                        <p:cond delay="indefinite"/>
                      </p:stCondLst>
                      <p:childTnLst>
                        <p:par>
                          <p:cTn id="72" fill="hold">
                            <p:stCondLst>
                              <p:cond delay="0"/>
                            </p:stCondLst>
                            <p:childTnLst>
                              <p:par>
                                <p:cTn id="73" presetID="45" presetClass="entr" presetSubtype="0" fill="hold" grpId="0" nodeType="clickEffect">
                                  <p:stCondLst>
                                    <p:cond delay="0"/>
                                  </p:stCondLst>
                                  <p:iterate type="lt">
                                    <p:tmPct val="10000"/>
                                  </p:iterate>
                                  <p:childTnLst>
                                    <p:set>
                                      <p:cBhvr>
                                        <p:cTn id="74" dur="1" fill="hold">
                                          <p:stCondLst>
                                            <p:cond delay="0"/>
                                          </p:stCondLst>
                                        </p:cTn>
                                        <p:tgtEl>
                                          <p:spTgt spid="17"/>
                                        </p:tgtEl>
                                        <p:attrNameLst>
                                          <p:attrName>style.visibility</p:attrName>
                                        </p:attrNameLst>
                                      </p:cBhvr>
                                      <p:to>
                                        <p:strVal val="visible"/>
                                      </p:to>
                                    </p:set>
                                    <p:animEffect transition="in" filter="fade">
                                      <p:cBhvr>
                                        <p:cTn id="75" dur="2000"/>
                                        <p:tgtEl>
                                          <p:spTgt spid="17"/>
                                        </p:tgtEl>
                                      </p:cBhvr>
                                    </p:animEffect>
                                    <p:anim calcmode="lin" valueType="num">
                                      <p:cBhvr>
                                        <p:cTn id="76" dur="2000" fill="hold"/>
                                        <p:tgtEl>
                                          <p:spTgt spid="17"/>
                                        </p:tgtEl>
                                        <p:attrNameLst>
                                          <p:attrName>ppt_w</p:attrName>
                                        </p:attrNameLst>
                                      </p:cBhvr>
                                      <p:tavLst>
                                        <p:tav tm="0" fmla="#ppt_w*sin(2.5*pi*$)">
                                          <p:val>
                                            <p:fltVal val="0"/>
                                          </p:val>
                                        </p:tav>
                                        <p:tav tm="100000">
                                          <p:val>
                                            <p:fltVal val="1"/>
                                          </p:val>
                                        </p:tav>
                                      </p:tavLst>
                                    </p:anim>
                                    <p:anim calcmode="lin" valueType="num">
                                      <p:cBhvr>
                                        <p:cTn id="77" dur="2000" fill="hold"/>
                                        <p:tgtEl>
                                          <p:spTgt spid="1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5"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6096000"/>
            <a:ext cx="9144000" cy="7620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3009900" y="3009900"/>
            <a:ext cx="6858000" cy="838200"/>
          </a:xfrm>
          <a:prstGeom prst="rect">
            <a:avLst/>
          </a:prstGeom>
          <a:ln>
            <a:noFill/>
          </a:ln>
          <a:effectLst>
            <a:softEdge rad="112500"/>
          </a:effectLst>
        </p:spPr>
      </p:pic>
      <p:sp>
        <p:nvSpPr>
          <p:cNvPr id="4" name="Rounded Rectangle 3"/>
          <p:cNvSpPr/>
          <p:nvPr/>
        </p:nvSpPr>
        <p:spPr>
          <a:xfrm>
            <a:off x="838200" y="304800"/>
            <a:ext cx="8077200" cy="914400"/>
          </a:xfrm>
          <a:prstGeom prst="roundRect">
            <a:avLst/>
          </a:prstGeom>
          <a:ln>
            <a:solidFill>
              <a:srgbClr val="FF0000"/>
            </a:solidFill>
          </a:ln>
          <a:scene3d>
            <a:camera prst="orthographicFront"/>
            <a:lightRig rig="threePt" dir="t"/>
          </a:scene3d>
          <a:sp3d>
            <a:bevelT prst="relaxedInset"/>
          </a:sp3d>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 name="Rectangle 4"/>
          <p:cNvSpPr/>
          <p:nvPr/>
        </p:nvSpPr>
        <p:spPr>
          <a:xfrm>
            <a:off x="838200" y="1524000"/>
            <a:ext cx="8153400" cy="4572000"/>
          </a:xfrm>
          <a:prstGeom prst="rect">
            <a:avLst/>
          </a:prstGeom>
          <a:ln>
            <a:solidFill>
              <a:srgbClr val="FF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bn-IN" sz="2400" dirty="0" smtClean="0">
                <a:solidFill>
                  <a:schemeClr val="bg1"/>
                </a:solidFill>
                <a:latin typeface="SutonnyOMJ" pitchFamily="2" charset="0"/>
                <a:cs typeface="SutonnyOMJ" pitchFamily="2" charset="0"/>
              </a:rPr>
              <a:t>অভ্যন্তরীণ ও বৈদেশিক বাণিজ্যও আমাদের অর্থনীতির একটি প্রধান খাত। অভ্যন্তরীণ বাণিজ্য বলতে দেশের ভিতরে ব্যক্তিগত ও প্রাতিষ্ঠানিক উদ্যোগে জিনিস পত্র কেনাবেচাকে বোঝায়। দেশের অর্থনীতিকে সচল রাখতে এই অভ্যন্তরীণ বাণিজ্য একটি গুরুত্বপূর্ণ ভুমিকা পালন করে। দেশের অভ্যন্তরীণ চাহিদা মেটাতে আমরা যেমন কিছু পণ্য  বিদেশ থেকে আমদানি করি,তেমনি যেসব  পণ্য আমাদের দেশে পর্যাপ্ত পরিমানে উৎপন্ন হয় তার একটি অংশ বিদেশে রপ্তানিও করি।এভাবে রপ্তানিকৃত পণ্য থেকে   বৈদেশিক মুদ্রা আমাদের অর্থনীতিকে শক্তিশালী করে। </a:t>
            </a:r>
            <a:endParaRPr lang="en-US" sz="2400" dirty="0">
              <a:solidFill>
                <a:schemeClr val="bg1"/>
              </a:solidFill>
              <a:latin typeface="SutonnyOMJ" pitchFamily="2" charset="0"/>
              <a:cs typeface="SutonnyOMJ" pitchFamily="2" charset="0"/>
            </a:endParaRPr>
          </a:p>
        </p:txBody>
      </p:sp>
      <p:sp>
        <p:nvSpPr>
          <p:cNvPr id="6" name="Rectangle 5"/>
          <p:cNvSpPr/>
          <p:nvPr/>
        </p:nvSpPr>
        <p:spPr>
          <a:xfrm>
            <a:off x="3048000" y="304800"/>
            <a:ext cx="4724400" cy="914400"/>
          </a:xfrm>
          <a:prstGeom prst="rect">
            <a:avLst/>
          </a:prstGeom>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4000" smtClean="0">
                <a:solidFill>
                  <a:srgbClr val="FFFF00"/>
                </a:solidFill>
                <a:latin typeface="SutonnyOMJ" pitchFamily="2" charset="0"/>
                <a:cs typeface="SutonnyOMJ" pitchFamily="2" charset="0"/>
              </a:rPr>
              <a:t>ব্যবসা-বাণিজ্য </a:t>
            </a:r>
            <a:endParaRPr lang="en-US" sz="4000" dirty="0">
              <a:solidFill>
                <a:srgbClr val="FFFF00"/>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5943600"/>
            <a:ext cx="9144000" cy="9144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3086100" y="3086100"/>
            <a:ext cx="6858000" cy="685800"/>
          </a:xfrm>
          <a:prstGeom prst="rect">
            <a:avLst/>
          </a:prstGeom>
          <a:ln>
            <a:noFill/>
          </a:ln>
          <a:effectLst>
            <a:softEdge rad="112500"/>
          </a:effectLst>
        </p:spPr>
      </p:pic>
      <p:sp>
        <p:nvSpPr>
          <p:cNvPr id="4" name="Rectangle 3"/>
          <p:cNvSpPr/>
          <p:nvPr/>
        </p:nvSpPr>
        <p:spPr>
          <a:xfrm>
            <a:off x="685800" y="228600"/>
            <a:ext cx="8001000" cy="914400"/>
          </a:xfrm>
          <a:prstGeom prst="rect">
            <a:avLst/>
          </a:prstGeom>
          <a:ln>
            <a:solidFill>
              <a:srgbClr val="FF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 name="Rectangle 4"/>
          <p:cNvSpPr/>
          <p:nvPr/>
        </p:nvSpPr>
        <p:spPr>
          <a:xfrm>
            <a:off x="685800" y="1295400"/>
            <a:ext cx="8229600" cy="4648200"/>
          </a:xfrm>
          <a:prstGeom prst="rect">
            <a:avLst/>
          </a:prstGeom>
          <a:solidFill>
            <a:srgbClr val="FFFF0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q2.jpg"/>
          <p:cNvPicPr>
            <a:picLocks noChangeAspect="1" noChangeArrowheads="1"/>
          </p:cNvPicPr>
          <p:nvPr/>
        </p:nvPicPr>
        <p:blipFill>
          <a:blip r:embed="rId3"/>
          <a:srcRect/>
          <a:stretch>
            <a:fillRect/>
          </a:stretch>
        </p:blipFill>
        <p:spPr bwMode="auto">
          <a:xfrm>
            <a:off x="1219200" y="1447800"/>
            <a:ext cx="7315200" cy="4298348"/>
          </a:xfrm>
          <a:prstGeom prst="rect">
            <a:avLst/>
          </a:prstGeom>
          <a:ln>
            <a:noFill/>
          </a:ln>
          <a:effectLst>
            <a:softEdge rad="112500"/>
          </a:effectLst>
        </p:spPr>
      </p:pic>
      <p:sp>
        <p:nvSpPr>
          <p:cNvPr id="9" name="16-Point Star 8"/>
          <p:cNvSpPr/>
          <p:nvPr/>
        </p:nvSpPr>
        <p:spPr>
          <a:xfrm>
            <a:off x="685800" y="1371600"/>
            <a:ext cx="3505200" cy="3124200"/>
          </a:xfrm>
          <a:prstGeom prst="star16">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7" descr="IMG20190915133318.jpg"/>
          <p:cNvPicPr>
            <a:picLocks noChangeAspect="1"/>
          </p:cNvPicPr>
          <p:nvPr/>
        </p:nvPicPr>
        <p:blipFill>
          <a:blip r:embed="rId4" cstate="print"/>
          <a:stretch>
            <a:fillRect/>
          </a:stretch>
        </p:blipFill>
        <p:spPr>
          <a:xfrm>
            <a:off x="685800" y="1295400"/>
            <a:ext cx="3733800" cy="3505200"/>
          </a:xfrm>
          <a:prstGeom prst="rect">
            <a:avLst/>
          </a:prstGeom>
          <a:ln>
            <a:solidFill>
              <a:srgbClr val="FF0000"/>
            </a:solidFill>
          </a:ln>
          <a:effectLst/>
          <a:scene3d>
            <a:camera prst="orthographicFront">
              <a:rot lat="0" lon="0" rev="0"/>
            </a:camera>
            <a:lightRig rig="contrasting" dir="t">
              <a:rot lat="0" lon="0" rev="7800000"/>
            </a:lightRig>
          </a:scene3d>
          <a:sp3d>
            <a:bevelT w="139700" h="139700"/>
          </a:sp3d>
        </p:spPr>
      </p:pic>
      <p:sp>
        <p:nvSpPr>
          <p:cNvPr id="11" name="Flowchart: Manual Operation 10"/>
          <p:cNvSpPr/>
          <p:nvPr/>
        </p:nvSpPr>
        <p:spPr>
          <a:xfrm>
            <a:off x="4419600" y="3124200"/>
            <a:ext cx="3962400" cy="2438400"/>
          </a:xfrm>
          <a:prstGeom prst="flowChartManualOperation">
            <a:avLst/>
          </a:prstGeom>
          <a:ln>
            <a:solidFill>
              <a:srgbClr val="FF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2800" dirty="0" smtClean="0">
                <a:solidFill>
                  <a:schemeClr val="bg1"/>
                </a:solidFill>
                <a:latin typeface="SutonnyOMJ" pitchFamily="2" charset="0"/>
                <a:cs typeface="SutonnyOMJ" pitchFamily="2" charset="0"/>
              </a:rPr>
              <a:t>কোন শিল্প উন্নয়নের পথে আমাদের উজ্জ্ব সম্ভাবনাকে তুলে ধরছে? </a:t>
            </a:r>
            <a:endParaRPr lang="en-US" sz="2400" dirty="0">
              <a:solidFill>
                <a:schemeClr val="bg1"/>
              </a:solidFill>
              <a:latin typeface="SutonnyOMJ" pitchFamily="2" charset="0"/>
              <a:cs typeface="SutonnyOMJ" pitchFamily="2" charset="0"/>
            </a:endParaRPr>
          </a:p>
        </p:txBody>
      </p:sp>
      <p:sp>
        <p:nvSpPr>
          <p:cNvPr id="12" name="Flowchart: Alternate Process 11"/>
          <p:cNvSpPr/>
          <p:nvPr/>
        </p:nvSpPr>
        <p:spPr>
          <a:xfrm>
            <a:off x="3200400" y="228600"/>
            <a:ext cx="4191000" cy="914400"/>
          </a:xfrm>
          <a:prstGeom prst="flowChartAlternateProcess">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দলীয় কাজ </a:t>
            </a:r>
            <a:endParaRPr lang="en-US" sz="40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grpId="0" nodeType="clickEffect">
                                  <p:stCondLst>
                                    <p:cond delay="0"/>
                                  </p:stCondLst>
                                  <p:childTnLst>
                                    <p:animEffect transition="out" filter="box(in)">
                                      <p:cBhvr>
                                        <p:cTn id="17" dur="500"/>
                                        <p:tgtEl>
                                          <p:spTgt spid="11"/>
                                        </p:tgtEl>
                                      </p:cBhvr>
                                    </p:animEffect>
                                    <p:set>
                                      <p:cBhvr>
                                        <p:cTn id="18" dur="1" fill="hold">
                                          <p:stCondLst>
                                            <p:cond delay="499"/>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grpId="1"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26" dur="1000" fill="hold"/>
                                        <p:tgtEl>
                                          <p:spTgt spid="11"/>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5943600"/>
            <a:ext cx="9144000" cy="9144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2628900" y="2628900"/>
            <a:ext cx="6248400" cy="990600"/>
          </a:xfrm>
          <a:prstGeom prst="rect">
            <a:avLst/>
          </a:prstGeom>
          <a:ln>
            <a:noFill/>
          </a:ln>
          <a:effectLst>
            <a:softEdge rad="112500"/>
          </a:effectLst>
        </p:spPr>
      </p:pic>
      <p:sp>
        <p:nvSpPr>
          <p:cNvPr id="4" name="Flowchart: Alternate Process 3"/>
          <p:cNvSpPr/>
          <p:nvPr/>
        </p:nvSpPr>
        <p:spPr>
          <a:xfrm>
            <a:off x="838200" y="152400"/>
            <a:ext cx="8305800" cy="838200"/>
          </a:xfrm>
          <a:prstGeom prst="flowChartAlternateProcess">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 name="Flowchart: Process 4"/>
          <p:cNvSpPr/>
          <p:nvPr/>
        </p:nvSpPr>
        <p:spPr>
          <a:xfrm>
            <a:off x="990600" y="1143000"/>
            <a:ext cx="7924800" cy="4800600"/>
          </a:xfrm>
          <a:prstGeom prst="flowChartProcess">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pic>
        <p:nvPicPr>
          <p:cNvPr id="1026" name="Picture 2" descr="C:\Users\sagor khan\Downloads\q27.png"/>
          <p:cNvPicPr>
            <a:picLocks noChangeAspect="1" noChangeArrowheads="1"/>
          </p:cNvPicPr>
          <p:nvPr/>
        </p:nvPicPr>
        <p:blipFill>
          <a:blip r:embed="rId3"/>
          <a:srcRect/>
          <a:stretch>
            <a:fillRect/>
          </a:stretch>
        </p:blipFill>
        <p:spPr bwMode="auto">
          <a:xfrm>
            <a:off x="1447800" y="1447800"/>
            <a:ext cx="6629400" cy="4114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a:xfrm>
            <a:off x="2286000" y="2514600"/>
            <a:ext cx="5715000" cy="2739211"/>
          </a:xfrm>
          <a:prstGeom prst="rect">
            <a:avLst/>
          </a:prstGeom>
        </p:spPr>
        <p:txBody>
          <a:bodyPr wrap="square">
            <a:spAutoFit/>
          </a:bodyPr>
          <a:lstStyle/>
          <a:p>
            <a:pPr algn="ctr"/>
            <a:r>
              <a:rPr lang="bn-IN" sz="3200" dirty="0" smtClean="0">
                <a:latin typeface="SutonnyOMJ" pitchFamily="2" charset="0"/>
                <a:cs typeface="SutonnyOMJ" pitchFamily="2" charset="0"/>
              </a:rPr>
              <a:t>গার্মেন্টস বা পোশাক শিল্প উন্নয়নের পথে আমাদের উজ্জ্ব সম্ভাবনাকে তুলে ধরছে। </a:t>
            </a:r>
          </a:p>
          <a:p>
            <a:pPr algn="ctr"/>
            <a:endParaRPr lang="bn-IN" dirty="0" smtClean="0"/>
          </a:p>
          <a:p>
            <a:pPr algn="ctr"/>
            <a:endParaRPr lang="bn-IN" dirty="0" smtClean="0"/>
          </a:p>
          <a:p>
            <a:pPr algn="ctr"/>
            <a:endParaRPr lang="bn-IN" dirty="0" smtClean="0"/>
          </a:p>
          <a:p>
            <a:pPr algn="ctr"/>
            <a:endParaRPr lang="bn-IN" dirty="0" smtClean="0"/>
          </a:p>
          <a:p>
            <a:pPr algn="ctr"/>
            <a:endParaRPr lang="bn-IN" dirty="0" smtClean="0"/>
          </a:p>
          <a:p>
            <a:pPr algn="ctr"/>
            <a:endParaRPr lang="en-US" dirty="0"/>
          </a:p>
        </p:txBody>
      </p:sp>
      <p:sp>
        <p:nvSpPr>
          <p:cNvPr id="9" name="Rectangle 8"/>
          <p:cNvSpPr/>
          <p:nvPr/>
        </p:nvSpPr>
        <p:spPr>
          <a:xfrm>
            <a:off x="2971800" y="152400"/>
            <a:ext cx="3886200" cy="838200"/>
          </a:xfrm>
          <a:prstGeom prst="rect">
            <a:avLst/>
          </a:prstGeom>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4000" dirty="0" smtClean="0">
                <a:latin typeface="SutonnyOMJ" pitchFamily="2" charset="0"/>
                <a:cs typeface="SutonnyOMJ" pitchFamily="2" charset="0"/>
              </a:rPr>
              <a:t>উত্তর </a:t>
            </a:r>
            <a:endParaRPr lang="en-US" sz="40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sagor khan\Downloads\q24.png"/>
          <p:cNvPicPr>
            <a:picLocks noChangeAspect="1" noChangeArrowheads="1"/>
          </p:cNvPicPr>
          <p:nvPr/>
        </p:nvPicPr>
        <p:blipFill>
          <a:blip r:embed="rId2"/>
          <a:srcRect/>
          <a:stretch>
            <a:fillRect/>
          </a:stretch>
        </p:blipFill>
        <p:spPr bwMode="auto">
          <a:xfrm>
            <a:off x="0" y="6019800"/>
            <a:ext cx="9144000" cy="838200"/>
          </a:xfrm>
          <a:prstGeom prst="rect">
            <a:avLst/>
          </a:prstGeom>
          <a:ln>
            <a:noFill/>
          </a:ln>
          <a:effectLst>
            <a:softEdge rad="112500"/>
          </a:effectLst>
        </p:spPr>
      </p:pic>
      <p:pic>
        <p:nvPicPr>
          <p:cNvPr id="4" name="Picture 4" descr="C:\Users\sagor khan\Downloads\q24.png"/>
          <p:cNvPicPr>
            <a:picLocks noChangeAspect="1" noChangeArrowheads="1"/>
          </p:cNvPicPr>
          <p:nvPr/>
        </p:nvPicPr>
        <p:blipFill>
          <a:blip r:embed="rId2"/>
          <a:srcRect/>
          <a:stretch>
            <a:fillRect/>
          </a:stretch>
        </p:blipFill>
        <p:spPr bwMode="auto">
          <a:xfrm rot="5400000">
            <a:off x="-2751450" y="2751450"/>
            <a:ext cx="6417300" cy="914400"/>
          </a:xfrm>
          <a:prstGeom prst="rect">
            <a:avLst/>
          </a:prstGeom>
          <a:ln>
            <a:noFill/>
          </a:ln>
          <a:effectLst>
            <a:softEdge rad="112500"/>
          </a:effectLst>
        </p:spPr>
      </p:pic>
      <p:sp>
        <p:nvSpPr>
          <p:cNvPr id="5" name="Rounded Rectangle 4"/>
          <p:cNvSpPr/>
          <p:nvPr/>
        </p:nvSpPr>
        <p:spPr>
          <a:xfrm>
            <a:off x="533400" y="152400"/>
            <a:ext cx="8077200" cy="914400"/>
          </a:xfrm>
          <a:prstGeom prst="roundRect">
            <a:avLst/>
          </a:prstGeom>
          <a:solidFill>
            <a:srgbClr val="92D050"/>
          </a:solidFill>
          <a:ln>
            <a:solidFill>
              <a:srgbClr val="FF0000"/>
            </a:solidFill>
          </a:ln>
        </p:spPr>
        <p:style>
          <a:lnRef idx="3">
            <a:schemeClr val="lt1"/>
          </a:lnRef>
          <a:fillRef idx="1">
            <a:schemeClr val="accent1"/>
          </a:fillRef>
          <a:effectRef idx="1">
            <a:schemeClr val="accent1"/>
          </a:effectRef>
          <a:fontRef idx="minor">
            <a:schemeClr val="lt1"/>
          </a:fontRef>
        </p:style>
        <p:txBody>
          <a:bodyPr rtlCol="0" anchor="ctr"/>
          <a:lstStyle/>
          <a:p>
            <a:pPr algn="ctr"/>
            <a:r>
              <a:rPr lang="bn-IN" sz="3600" dirty="0" smtClean="0">
                <a:solidFill>
                  <a:schemeClr val="tx1"/>
                </a:solidFill>
                <a:latin typeface="SutonnyOMJ" pitchFamily="2" charset="0"/>
                <a:cs typeface="SutonnyOMJ" pitchFamily="2" charset="0"/>
              </a:rPr>
              <a:t>নিচের চিত্রগুলো ভাল করে লক্ষ কর </a:t>
            </a:r>
            <a:endParaRPr lang="en-US" sz="3600" dirty="0">
              <a:solidFill>
                <a:schemeClr val="tx1"/>
              </a:solidFill>
              <a:latin typeface="SutonnyOMJ" pitchFamily="2" charset="0"/>
              <a:cs typeface="SutonnyOMJ" pitchFamily="2" charset="0"/>
            </a:endParaRPr>
          </a:p>
        </p:txBody>
      </p:sp>
      <p:sp>
        <p:nvSpPr>
          <p:cNvPr id="6" name="Rectangle 5"/>
          <p:cNvSpPr/>
          <p:nvPr/>
        </p:nvSpPr>
        <p:spPr>
          <a:xfrm>
            <a:off x="914400" y="1295400"/>
            <a:ext cx="8077200" cy="4724400"/>
          </a:xfrm>
          <a:prstGeom prst="rect">
            <a:avLst/>
          </a:prstGeom>
          <a:solidFill>
            <a:schemeClr val="accent6"/>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066800" y="1295400"/>
            <a:ext cx="2819400" cy="25146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962400" y="1295400"/>
            <a:ext cx="2819400" cy="25146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400800" y="3733800"/>
            <a:ext cx="2514600" cy="22860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New folder\02155301242400_kalerkantho-2020-9-pic-4 s.jpg"/>
          <p:cNvPicPr>
            <a:picLocks noChangeAspect="1" noChangeArrowheads="1"/>
          </p:cNvPicPr>
          <p:nvPr/>
        </p:nvPicPr>
        <p:blipFill>
          <a:blip r:embed="rId3"/>
          <a:srcRect/>
          <a:stretch>
            <a:fillRect/>
          </a:stretch>
        </p:blipFill>
        <p:spPr bwMode="auto">
          <a:xfrm>
            <a:off x="914400" y="1295400"/>
            <a:ext cx="2902857" cy="2590800"/>
          </a:xfrm>
          <a:prstGeom prst="rect">
            <a:avLst/>
          </a:prstGeom>
          <a:ln w="88900" cap="sq" cmpd="thickThin">
            <a:solidFill>
              <a:srgbClr val="FFFF00"/>
            </a:solidFill>
            <a:prstDash val="solid"/>
            <a:miter lim="800000"/>
          </a:ln>
          <a:effectLst>
            <a:innerShdw blurRad="76200">
              <a:srgbClr val="000000"/>
            </a:innerShdw>
          </a:effectLst>
        </p:spPr>
      </p:pic>
      <p:pic>
        <p:nvPicPr>
          <p:cNvPr id="1027" name="Picture 3" descr="F:\New folder\k1.jpg"/>
          <p:cNvPicPr>
            <a:picLocks noChangeAspect="1" noChangeArrowheads="1"/>
          </p:cNvPicPr>
          <p:nvPr/>
        </p:nvPicPr>
        <p:blipFill>
          <a:blip r:embed="rId4"/>
          <a:srcRect/>
          <a:stretch>
            <a:fillRect/>
          </a:stretch>
        </p:blipFill>
        <p:spPr bwMode="auto">
          <a:xfrm>
            <a:off x="3886200" y="1295400"/>
            <a:ext cx="2971800" cy="2590800"/>
          </a:xfrm>
          <a:prstGeom prst="rect">
            <a:avLst/>
          </a:prstGeom>
          <a:ln w="88900" cap="sq" cmpd="thickThin">
            <a:solidFill>
              <a:srgbClr val="FFFF00"/>
            </a:solidFill>
            <a:prstDash val="solid"/>
            <a:miter lim="800000"/>
          </a:ln>
          <a:effectLst>
            <a:innerShdw blurRad="76200">
              <a:srgbClr val="000000"/>
            </a:innerShdw>
          </a:effectLst>
        </p:spPr>
      </p:pic>
      <p:pic>
        <p:nvPicPr>
          <p:cNvPr id="1028" name="Picture 4" descr="C:\Users\sagor khan\Downloads\a10.jpg"/>
          <p:cNvPicPr>
            <a:picLocks noChangeAspect="1" noChangeArrowheads="1"/>
          </p:cNvPicPr>
          <p:nvPr/>
        </p:nvPicPr>
        <p:blipFill>
          <a:blip r:embed="rId5"/>
          <a:srcRect/>
          <a:stretch>
            <a:fillRect/>
          </a:stretch>
        </p:blipFill>
        <p:spPr bwMode="auto">
          <a:xfrm>
            <a:off x="6324600" y="3733800"/>
            <a:ext cx="2622176" cy="2286000"/>
          </a:xfrm>
          <a:prstGeom prst="rect">
            <a:avLst/>
          </a:prstGeom>
          <a:ln w="88900" cap="sq" cmpd="thickThin">
            <a:solidFill>
              <a:srgbClr val="FFFF00"/>
            </a:solidFill>
            <a:prstDash val="solid"/>
            <a:miter lim="800000"/>
          </a:ln>
          <a:effectLst>
            <a:innerShdw blurRad="76200">
              <a:srgbClr val="000000"/>
            </a:innerShdw>
          </a:effectLst>
        </p:spPr>
      </p:pic>
      <p:sp>
        <p:nvSpPr>
          <p:cNvPr id="12" name="Oval 11"/>
          <p:cNvSpPr/>
          <p:nvPr/>
        </p:nvSpPr>
        <p:spPr>
          <a:xfrm>
            <a:off x="914400" y="3886200"/>
            <a:ext cx="1219200" cy="990600"/>
          </a:xfrm>
          <a:prstGeom prst="ellipse">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SutonnyOMJ" pitchFamily="2" charset="0"/>
                <a:cs typeface="SutonnyOMJ" pitchFamily="2" charset="0"/>
              </a:rPr>
              <a:t>শিক্ষা</a:t>
            </a:r>
            <a:r>
              <a:rPr lang="en-US" sz="2000" dirty="0" smtClean="0">
                <a:solidFill>
                  <a:schemeClr val="tx1"/>
                </a:solidFill>
                <a:latin typeface="SutonnyOMJ" pitchFamily="2" charset="0"/>
                <a:cs typeface="SutonnyOMJ" pitchFamily="2" charset="0"/>
              </a:rPr>
              <a:t> </a:t>
            </a:r>
            <a:endParaRPr lang="en-US" sz="2000" dirty="0">
              <a:solidFill>
                <a:schemeClr val="tx1"/>
              </a:solidFill>
              <a:latin typeface="SutonnyOMJ" pitchFamily="2" charset="0"/>
              <a:cs typeface="SutonnyOMJ" pitchFamily="2" charset="0"/>
            </a:endParaRPr>
          </a:p>
        </p:txBody>
      </p:sp>
      <p:sp>
        <p:nvSpPr>
          <p:cNvPr id="13" name="Oval 12"/>
          <p:cNvSpPr/>
          <p:nvPr/>
        </p:nvSpPr>
        <p:spPr>
          <a:xfrm>
            <a:off x="6781800" y="1676400"/>
            <a:ext cx="1219200" cy="990600"/>
          </a:xfrm>
          <a:prstGeom prst="ellipse">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ব্যাংক </a:t>
            </a:r>
            <a:endParaRPr lang="en-US" sz="2000" dirty="0">
              <a:solidFill>
                <a:schemeClr val="tx1"/>
              </a:solidFill>
              <a:latin typeface="SutonnyOMJ" pitchFamily="2" charset="0"/>
              <a:cs typeface="SutonnyOMJ" pitchFamily="2" charset="0"/>
            </a:endParaRPr>
          </a:p>
        </p:txBody>
      </p:sp>
      <p:sp>
        <p:nvSpPr>
          <p:cNvPr id="14" name="Oval 13"/>
          <p:cNvSpPr/>
          <p:nvPr/>
        </p:nvSpPr>
        <p:spPr>
          <a:xfrm>
            <a:off x="5334000" y="4419600"/>
            <a:ext cx="1219200" cy="990600"/>
          </a:xfrm>
          <a:prstGeom prst="ellipse">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স্বাস্থ্য </a:t>
            </a:r>
            <a:endParaRPr lang="en-US" sz="2000" dirty="0">
              <a:solidFill>
                <a:schemeClr val="tx1"/>
              </a:solidFill>
              <a:latin typeface="SutonnyOMJ" pitchFamily="2" charset="0"/>
              <a:cs typeface="SutonnyOMJ" pitchFamily="2" charset="0"/>
            </a:endParaRPr>
          </a:p>
        </p:txBody>
      </p:sp>
      <p:sp>
        <p:nvSpPr>
          <p:cNvPr id="15" name="Flowchart: Punched Tape 14"/>
          <p:cNvSpPr/>
          <p:nvPr/>
        </p:nvSpPr>
        <p:spPr>
          <a:xfrm>
            <a:off x="2819400" y="4191000"/>
            <a:ext cx="1676400" cy="1524000"/>
          </a:xfrm>
          <a:prstGeom prst="flowChartPunchedTape">
            <a:avLst/>
          </a:prstGeom>
          <a:solidFill>
            <a:srgbClr val="FF000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atin typeface="SutonnyOMJ" pitchFamily="2" charset="0"/>
                <a:cs typeface="SutonnyOMJ" pitchFamily="2" charset="0"/>
              </a:rPr>
              <a:t>সেবাখাত</a:t>
            </a:r>
            <a:r>
              <a:rPr lang="bn-IN"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wipe(down)">
                                      <p:cBhvr>
                                        <p:cTn id="11" dur="5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19" dur="1000" fill="hold"/>
                                        <p:tgtEl>
                                          <p:spTgt spid="12"/>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nodeType="clickEffect">
                                  <p:stCondLst>
                                    <p:cond delay="0"/>
                                  </p:stCondLst>
                                  <p:childTnLst>
                                    <p:set>
                                      <p:cBhvr>
                                        <p:cTn id="27" dur="1" fill="hold">
                                          <p:stCondLst>
                                            <p:cond delay="0"/>
                                          </p:stCondLst>
                                        </p:cTn>
                                        <p:tgtEl>
                                          <p:spTgt spid="1027"/>
                                        </p:tgtEl>
                                        <p:attrNameLst>
                                          <p:attrName>style.visibility</p:attrName>
                                        </p:attrNameLst>
                                      </p:cBhvr>
                                      <p:to>
                                        <p:strVal val="visible"/>
                                      </p:to>
                                    </p:set>
                                    <p:animEffect transition="in" filter="wedge">
                                      <p:cBhvr>
                                        <p:cTn id="28" dur="2000"/>
                                        <p:tgtEl>
                                          <p:spTgt spid="1027"/>
                                        </p:tgtEl>
                                      </p:cBhvr>
                                    </p:animEffect>
                                  </p:childTnLst>
                                </p:cTn>
                              </p:par>
                            </p:childTnLst>
                          </p:cTn>
                        </p:par>
                      </p:childTnLst>
                    </p:cTn>
                  </p:par>
                  <p:par>
                    <p:cTn id="29" fill="hold">
                      <p:stCondLst>
                        <p:cond delay="indefinite"/>
                      </p:stCondLst>
                      <p:childTnLst>
                        <p:par>
                          <p:cTn id="30" fill="hold">
                            <p:stCondLst>
                              <p:cond delay="0"/>
                            </p:stCondLst>
                            <p:childTnLst>
                              <p:par>
                                <p:cTn id="31" presetID="25"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36" dur="1000" fill="hold"/>
                                        <p:tgtEl>
                                          <p:spTgt spid="13"/>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49" presetClass="entr" presetSubtype="0" decel="100000" fill="hold" nodeType="clickEffect">
                                  <p:stCondLst>
                                    <p:cond delay="0"/>
                                  </p:stCondLst>
                                  <p:childTnLst>
                                    <p:set>
                                      <p:cBhvr>
                                        <p:cTn id="44" dur="1" fill="hold">
                                          <p:stCondLst>
                                            <p:cond delay="0"/>
                                          </p:stCondLst>
                                        </p:cTn>
                                        <p:tgtEl>
                                          <p:spTgt spid="1028"/>
                                        </p:tgtEl>
                                        <p:attrNameLst>
                                          <p:attrName>style.visibility</p:attrName>
                                        </p:attrNameLst>
                                      </p:cBhvr>
                                      <p:to>
                                        <p:strVal val="visible"/>
                                      </p:to>
                                    </p:set>
                                    <p:anim calcmode="lin" valueType="num">
                                      <p:cBhvr>
                                        <p:cTn id="45" dur="500" fill="hold"/>
                                        <p:tgtEl>
                                          <p:spTgt spid="1028"/>
                                        </p:tgtEl>
                                        <p:attrNameLst>
                                          <p:attrName>ppt_w</p:attrName>
                                        </p:attrNameLst>
                                      </p:cBhvr>
                                      <p:tavLst>
                                        <p:tav tm="0">
                                          <p:val>
                                            <p:fltVal val="0"/>
                                          </p:val>
                                        </p:tav>
                                        <p:tav tm="100000">
                                          <p:val>
                                            <p:strVal val="#ppt_w"/>
                                          </p:val>
                                        </p:tav>
                                      </p:tavLst>
                                    </p:anim>
                                    <p:anim calcmode="lin" valueType="num">
                                      <p:cBhvr>
                                        <p:cTn id="46" dur="500" fill="hold"/>
                                        <p:tgtEl>
                                          <p:spTgt spid="1028"/>
                                        </p:tgtEl>
                                        <p:attrNameLst>
                                          <p:attrName>ppt_h</p:attrName>
                                        </p:attrNameLst>
                                      </p:cBhvr>
                                      <p:tavLst>
                                        <p:tav tm="0">
                                          <p:val>
                                            <p:fltVal val="0"/>
                                          </p:val>
                                        </p:tav>
                                        <p:tav tm="100000">
                                          <p:val>
                                            <p:strVal val="#ppt_h"/>
                                          </p:val>
                                        </p:tav>
                                      </p:tavLst>
                                    </p:anim>
                                    <p:anim calcmode="lin" valueType="num">
                                      <p:cBhvr>
                                        <p:cTn id="47" dur="500" fill="hold"/>
                                        <p:tgtEl>
                                          <p:spTgt spid="1028"/>
                                        </p:tgtEl>
                                        <p:attrNameLst>
                                          <p:attrName>style.rotation</p:attrName>
                                        </p:attrNameLst>
                                      </p:cBhvr>
                                      <p:tavLst>
                                        <p:tav tm="0">
                                          <p:val>
                                            <p:fltVal val="360"/>
                                          </p:val>
                                        </p:tav>
                                        <p:tav tm="100000">
                                          <p:val>
                                            <p:fltVal val="0"/>
                                          </p:val>
                                        </p:tav>
                                      </p:tavLst>
                                    </p:anim>
                                    <p:animEffect transition="in" filter="fade">
                                      <p:cBhvr>
                                        <p:cTn id="48" dur="500"/>
                                        <p:tgtEl>
                                          <p:spTgt spid="1028"/>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56" dur="1000" fill="hold"/>
                                        <p:tgtEl>
                                          <p:spTgt spid="14"/>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7" presetClass="entr" presetSubtype="4"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additive="base">
                                        <p:cTn id="65" dur="5000" fill="hold"/>
                                        <p:tgtEl>
                                          <p:spTgt spid="15"/>
                                        </p:tgtEl>
                                        <p:attrNameLst>
                                          <p:attrName>ppt_x</p:attrName>
                                        </p:attrNameLst>
                                      </p:cBhvr>
                                      <p:tavLst>
                                        <p:tav tm="0">
                                          <p:val>
                                            <p:strVal val="#ppt_x"/>
                                          </p:val>
                                        </p:tav>
                                        <p:tav tm="100000">
                                          <p:val>
                                            <p:strVal val="#ppt_x"/>
                                          </p:val>
                                        </p:tav>
                                      </p:tavLst>
                                    </p:anim>
                                    <p:anim calcmode="lin" valueType="num">
                                      <p:cBhvr additive="base">
                                        <p:cTn id="66" dur="5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6019800"/>
            <a:ext cx="9144000" cy="8382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2911214" y="2867432"/>
            <a:ext cx="6573064" cy="838200"/>
          </a:xfrm>
          <a:prstGeom prst="rect">
            <a:avLst/>
          </a:prstGeom>
          <a:ln>
            <a:noFill/>
          </a:ln>
          <a:effectLst>
            <a:softEdge rad="112500"/>
          </a:effectLst>
        </p:spPr>
      </p:pic>
      <p:sp>
        <p:nvSpPr>
          <p:cNvPr id="4" name="Rounded Rectangle 3"/>
          <p:cNvSpPr/>
          <p:nvPr/>
        </p:nvSpPr>
        <p:spPr>
          <a:xfrm>
            <a:off x="762000" y="0"/>
            <a:ext cx="8229600" cy="11430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5" name="Rectangle 4"/>
          <p:cNvSpPr/>
          <p:nvPr/>
        </p:nvSpPr>
        <p:spPr>
          <a:xfrm>
            <a:off x="838200" y="1295400"/>
            <a:ext cx="8077200" cy="4724400"/>
          </a:xfrm>
          <a:prstGeom prst="rect">
            <a:avLst/>
          </a:prstGeom>
          <a:solidFill>
            <a:schemeClr val="accent3"/>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429000" y="0"/>
            <a:ext cx="2362200" cy="1143000"/>
          </a:xfrm>
          <a:prstGeom prst="ellipse">
            <a:avLst/>
          </a:prstGeom>
          <a:ln>
            <a:noFill/>
          </a:ln>
          <a:effectLst/>
          <a:scene3d>
            <a:camera prst="orthographicFront">
              <a:rot lat="0" lon="0" rev="0"/>
            </a:camera>
            <a:lightRig rig="contrasting" dir="t">
              <a:rot lat="0" lon="0" rev="7800000"/>
            </a:lightRig>
          </a:scene3d>
          <a:sp3d>
            <a:bevelT w="139700" h="1397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err="1" smtClean="0"/>
              <a:t>সেবাখাত</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134.jpg"/>
          <p:cNvPicPr>
            <a:picLocks noChangeAspect="1"/>
          </p:cNvPicPr>
          <p:nvPr/>
        </p:nvPicPr>
        <p:blipFill>
          <a:blip r:embed="rId2"/>
          <a:stretch>
            <a:fillRect/>
          </a:stretch>
        </p:blipFill>
        <p:spPr>
          <a:xfrm>
            <a:off x="0" y="6248400"/>
            <a:ext cx="9144000" cy="609600"/>
          </a:xfrm>
          <a:prstGeom prst="rect">
            <a:avLst/>
          </a:prstGeom>
        </p:spPr>
      </p:pic>
      <p:pic>
        <p:nvPicPr>
          <p:cNvPr id="3" name="Picture 2" descr="a134.jpg"/>
          <p:cNvPicPr>
            <a:picLocks noChangeAspect="1"/>
          </p:cNvPicPr>
          <p:nvPr/>
        </p:nvPicPr>
        <p:blipFill>
          <a:blip r:embed="rId2"/>
          <a:stretch>
            <a:fillRect/>
          </a:stretch>
        </p:blipFill>
        <p:spPr>
          <a:xfrm rot="5400000">
            <a:off x="-2895600" y="2895600"/>
            <a:ext cx="6400800" cy="609600"/>
          </a:xfrm>
          <a:prstGeom prst="rect">
            <a:avLst/>
          </a:prstGeom>
        </p:spPr>
      </p:pic>
      <p:sp>
        <p:nvSpPr>
          <p:cNvPr id="4" name="Rounded Rectangle 3"/>
          <p:cNvSpPr/>
          <p:nvPr/>
        </p:nvSpPr>
        <p:spPr>
          <a:xfrm>
            <a:off x="609600" y="152400"/>
            <a:ext cx="8305800" cy="914400"/>
          </a:xfrm>
          <a:prstGeom prst="roundRect">
            <a:avLst/>
          </a:prstGeom>
          <a:solidFill>
            <a:srgbClr val="FFFF0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5" name="Rectangle 4"/>
          <p:cNvSpPr/>
          <p:nvPr/>
        </p:nvSpPr>
        <p:spPr>
          <a:xfrm>
            <a:off x="685800" y="1219200"/>
            <a:ext cx="8229600" cy="5029200"/>
          </a:xfrm>
          <a:prstGeom prst="rect">
            <a:avLst/>
          </a:prstGeom>
          <a:solidFill>
            <a:srgbClr val="92D050"/>
          </a:solidFill>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q1.jpg"/>
          <p:cNvPicPr>
            <a:picLocks noChangeAspect="1" noChangeArrowheads="1"/>
          </p:cNvPicPr>
          <p:nvPr/>
        </p:nvPicPr>
        <p:blipFill>
          <a:blip r:embed="rId3"/>
          <a:srcRect/>
          <a:stretch>
            <a:fillRect/>
          </a:stretch>
        </p:blipFill>
        <p:spPr bwMode="auto">
          <a:xfrm>
            <a:off x="1524000" y="1447800"/>
            <a:ext cx="7162800" cy="4343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Oval 6"/>
          <p:cNvSpPr/>
          <p:nvPr/>
        </p:nvSpPr>
        <p:spPr>
          <a:xfrm>
            <a:off x="1066800" y="1371600"/>
            <a:ext cx="3200400" cy="2819400"/>
          </a:xfrm>
          <a:prstGeom prst="ellipse">
            <a:avLst/>
          </a:prstGeom>
          <a:solidFill>
            <a:srgbClr val="FF0000"/>
          </a:solidFill>
          <a:ln>
            <a:solidFill>
              <a:schemeClr val="tx1"/>
            </a:solidFill>
          </a:ln>
          <a:scene3d>
            <a:camera prst="orthographicFront"/>
            <a:lightRig rig="threePt" dir="t"/>
          </a:scene3d>
          <a:sp3d>
            <a:bevelT prst="slope"/>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8" name="Picture 7" descr="IMG_0399.JPG"/>
          <p:cNvPicPr>
            <a:picLocks noChangeAspect="1"/>
          </p:cNvPicPr>
          <p:nvPr/>
        </p:nvPicPr>
        <p:blipFill>
          <a:blip r:embed="rId4" cstate="print"/>
          <a:stretch>
            <a:fillRect/>
          </a:stretch>
        </p:blipFill>
        <p:spPr>
          <a:xfrm rot="16200000">
            <a:off x="1409702" y="1333503"/>
            <a:ext cx="2514603" cy="289559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9" name="Rectangle 8"/>
          <p:cNvSpPr/>
          <p:nvPr/>
        </p:nvSpPr>
        <p:spPr>
          <a:xfrm>
            <a:off x="3810000" y="3733800"/>
            <a:ext cx="5105400" cy="2209800"/>
          </a:xfrm>
          <a:prstGeom prst="rect">
            <a:avLst/>
          </a:prstGeom>
          <a:ln>
            <a:noFill/>
          </a:ln>
          <a:effectLst/>
          <a:scene3d>
            <a:camera prst="orthographicFront">
              <a:rot lat="0" lon="0" rev="0"/>
            </a:camera>
            <a:lightRig rig="contrasting" dir="t">
              <a:rot lat="0" lon="0" rev="7800000"/>
            </a:lightRig>
          </a:scene3d>
          <a:sp3d>
            <a:bevelT w="139700" h="139700"/>
          </a:sp3d>
        </p:spPr>
        <p:style>
          <a:lnRef idx="1">
            <a:schemeClr val="accent3"/>
          </a:lnRef>
          <a:fillRef idx="3">
            <a:schemeClr val="accent3"/>
          </a:fillRef>
          <a:effectRef idx="2">
            <a:schemeClr val="accent3"/>
          </a:effectRef>
          <a:fontRef idx="minor">
            <a:schemeClr val="lt1"/>
          </a:fontRef>
        </p:style>
        <p:txBody>
          <a:bodyPr rtlCol="0" anchor="ctr"/>
          <a:lstStyle/>
          <a:p>
            <a:r>
              <a:rPr lang="bn-IN" sz="2400" dirty="0" smtClean="0">
                <a:solidFill>
                  <a:schemeClr val="tx1"/>
                </a:solidFill>
                <a:latin typeface="SutonnyOMJ" pitchFamily="2" charset="0"/>
                <a:cs typeface="SutonnyOMJ" pitchFamily="2" charset="0"/>
              </a:rPr>
              <a:t>মোহাম্মদ </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সাখাওয়াত</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হোসেন</a:t>
            </a:r>
            <a:endParaRPr lang="en-US" sz="2400" dirty="0" smtClean="0">
              <a:solidFill>
                <a:schemeClr val="tx1"/>
              </a:solidFill>
              <a:latin typeface="SutonnyOMJ" pitchFamily="2" charset="0"/>
              <a:cs typeface="SutonnyOMJ" pitchFamily="2" charset="0"/>
            </a:endParaRPr>
          </a:p>
          <a:p>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সহকারি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শিক্ষক</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ব্যবসায়</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শিক্ষ</a:t>
            </a:r>
            <a:r>
              <a:rPr lang="en-US" sz="2400" dirty="0" smtClean="0">
                <a:solidFill>
                  <a:schemeClr val="tx1"/>
                </a:solidFill>
                <a:latin typeface="SutonnyOMJ" pitchFamily="2" charset="0"/>
                <a:cs typeface="SutonnyOMJ" pitchFamily="2" charset="0"/>
              </a:rPr>
              <a:t>) </a:t>
            </a:r>
          </a:p>
          <a:p>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মোক্তাল</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হোসেন</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উচ্চ</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বিদ্যালয়</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নেত্রকোনা</a:t>
            </a:r>
            <a:r>
              <a:rPr lang="en-US" sz="2400" dirty="0" smtClean="0">
                <a:solidFill>
                  <a:schemeClr val="tx1"/>
                </a:solidFill>
                <a:latin typeface="SutonnyOMJ" pitchFamily="2" charset="0"/>
                <a:cs typeface="SutonnyOMJ" pitchFamily="2" charset="0"/>
              </a:rPr>
              <a:t>। </a:t>
            </a:r>
          </a:p>
          <a:p>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ইমেলঃ</a:t>
            </a:r>
            <a:r>
              <a:rPr lang="en-US"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hlinkClick r:id="rId5"/>
              </a:rPr>
              <a:t>shakhawath747@gamil.com</a:t>
            </a:r>
            <a:r>
              <a:rPr lang="en-US" sz="2400" dirty="0" smtClean="0">
                <a:solidFill>
                  <a:schemeClr val="tx1"/>
                </a:solidFill>
                <a:latin typeface="SutonnyOMJ" pitchFamily="2" charset="0"/>
                <a:cs typeface="SutonnyOMJ" pitchFamily="2" charset="0"/>
              </a:rPr>
              <a:t>  </a:t>
            </a:r>
          </a:p>
          <a:p>
            <a:r>
              <a:rPr lang="en-US" sz="2400" dirty="0" smtClean="0">
                <a:solidFill>
                  <a:schemeClr val="tx1"/>
                </a:solidFill>
                <a:latin typeface="SutonnyOMJ" pitchFamily="2" charset="0"/>
                <a:cs typeface="SutonnyOMJ" pitchFamily="2" charset="0"/>
              </a:rPr>
              <a:t> ০১৯১৭ ৬৩৬৪৮৬</a:t>
            </a:r>
            <a:endParaRPr lang="en-US" sz="2000" dirty="0" smtClean="0">
              <a:solidFill>
                <a:schemeClr val="tx1"/>
              </a:solidFill>
              <a:latin typeface="SutonnyOMJ" pitchFamily="2" charset="0"/>
              <a:cs typeface="SutonnyOMJ" pitchFamily="2" charset="0"/>
            </a:endParaRPr>
          </a:p>
          <a:p>
            <a:r>
              <a:rPr lang="en-US" sz="2000" dirty="0" smtClean="0"/>
              <a:t> </a:t>
            </a:r>
            <a:endParaRPr lang="en-US" dirty="0"/>
          </a:p>
        </p:txBody>
      </p:sp>
      <p:sp>
        <p:nvSpPr>
          <p:cNvPr id="10" name="Rounded Rectangle 9"/>
          <p:cNvSpPr/>
          <p:nvPr/>
        </p:nvSpPr>
        <p:spPr>
          <a:xfrm>
            <a:off x="1981200" y="152400"/>
            <a:ext cx="5562600" cy="914400"/>
          </a:xfrm>
          <a:prstGeom prst="roundRect">
            <a:avLst/>
          </a:prstGeom>
          <a:ln>
            <a:solidFill>
              <a:srgbClr val="FF0000"/>
            </a:solidFill>
          </a:ln>
        </p:spPr>
        <p:style>
          <a:lnRef idx="0">
            <a:schemeClr val="accent3"/>
          </a:lnRef>
          <a:fillRef idx="3">
            <a:schemeClr val="accent3"/>
          </a:fillRef>
          <a:effectRef idx="3">
            <a:schemeClr val="accent3"/>
          </a:effectRef>
          <a:fontRef idx="minor">
            <a:schemeClr val="lt1"/>
          </a:fontRef>
        </p:style>
        <p:txBody>
          <a:bodyPr vert="horz" rtlCol="0" anchor="ctr"/>
          <a:lstStyle/>
          <a:p>
            <a:pPr algn="ctr"/>
            <a:r>
              <a:rPr lang="en-US" sz="5400" dirty="0" err="1" smtClean="0">
                <a:solidFill>
                  <a:schemeClr val="bg1"/>
                </a:solidFill>
                <a:latin typeface="SutonnyOMJ" pitchFamily="2" charset="0"/>
                <a:cs typeface="SutonnyOMJ" pitchFamily="2" charset="0"/>
              </a:rPr>
              <a:t>শিক্ষক</a:t>
            </a:r>
            <a:r>
              <a:rPr lang="en-US" sz="5400" dirty="0" smtClean="0">
                <a:solidFill>
                  <a:schemeClr val="bg1"/>
                </a:solidFill>
                <a:latin typeface="SutonnyOMJ" pitchFamily="2" charset="0"/>
                <a:cs typeface="SutonnyOMJ" pitchFamily="2" charset="0"/>
              </a:rPr>
              <a:t> </a:t>
            </a:r>
            <a:r>
              <a:rPr lang="en-US" sz="3600" dirty="0" err="1" smtClean="0">
                <a:solidFill>
                  <a:schemeClr val="bg1"/>
                </a:solidFill>
                <a:latin typeface="SutonnyOMJ" pitchFamily="2" charset="0"/>
                <a:cs typeface="SutonnyOMJ" pitchFamily="2" charset="0"/>
              </a:rPr>
              <a:t>পরিচি</a:t>
            </a:r>
            <a:r>
              <a:rPr lang="bn-IN" sz="3600" dirty="0" smtClean="0">
                <a:solidFill>
                  <a:schemeClr val="bg1"/>
                </a:solidFill>
                <a:latin typeface="SutonnyOMJ" pitchFamily="2" charset="0"/>
                <a:cs typeface="SutonnyOMJ" pitchFamily="2" charset="0"/>
              </a:rPr>
              <a:t>তি </a:t>
            </a:r>
            <a:r>
              <a:rPr lang="en-US" sz="3600" dirty="0" smtClean="0">
                <a:solidFill>
                  <a:schemeClr val="bg1"/>
                </a:solidFill>
                <a:latin typeface="SutonnyOMJ" pitchFamily="2" charset="0"/>
                <a:cs typeface="SutonnyOMJ" pitchFamily="2" charset="0"/>
              </a:rPr>
              <a:t> </a:t>
            </a:r>
            <a:endParaRPr lang="en-US" sz="36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10"/>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0" fill="hold"/>
                                        <p:tgtEl>
                                          <p:spTgt spid="9"/>
                                        </p:tgtEl>
                                        <p:attrNameLst>
                                          <p:attrName>ppt_x</p:attrName>
                                        </p:attrNameLst>
                                      </p:cBhvr>
                                      <p:tavLst>
                                        <p:tav tm="0">
                                          <p:val>
                                            <p:strVal val="#ppt_x"/>
                                          </p:val>
                                        </p:tav>
                                        <p:tav tm="100000">
                                          <p:val>
                                            <p:strVal val="#ppt_x"/>
                                          </p:val>
                                        </p:tav>
                                      </p:tavLst>
                                    </p:anim>
                                    <p:anim calcmode="lin" valueType="num">
                                      <p:cBhvr additive="base">
                                        <p:cTn id="17"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6019800"/>
            <a:ext cx="9144000" cy="8382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2999505" y="2999505"/>
            <a:ext cx="6837210" cy="838200"/>
          </a:xfrm>
          <a:prstGeom prst="rect">
            <a:avLst/>
          </a:prstGeom>
          <a:ln>
            <a:noFill/>
          </a:ln>
          <a:effectLst>
            <a:softEdge rad="112500"/>
          </a:effectLst>
        </p:spPr>
      </p:pic>
      <p:sp>
        <p:nvSpPr>
          <p:cNvPr id="4" name="Rounded Rectangle 3"/>
          <p:cNvSpPr/>
          <p:nvPr/>
        </p:nvSpPr>
        <p:spPr>
          <a:xfrm>
            <a:off x="838200" y="152400"/>
            <a:ext cx="8077200" cy="914400"/>
          </a:xfrm>
          <a:prstGeom prst="roundRect">
            <a:avLst/>
          </a:prstGeom>
          <a:solidFill>
            <a:srgbClr val="FFFF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3600" dirty="0" smtClean="0">
                <a:solidFill>
                  <a:srgbClr val="FF0000"/>
                </a:solidFill>
                <a:latin typeface="SutonnyOMJ" pitchFamily="2" charset="0"/>
                <a:cs typeface="SutonnyOMJ" pitchFamily="2" charset="0"/>
              </a:rPr>
              <a:t>মূল্যায়ন</a:t>
            </a:r>
            <a:r>
              <a:rPr lang="bn-IN" sz="3200" dirty="0" smtClean="0">
                <a:solidFill>
                  <a:srgbClr val="FF0000"/>
                </a:solidFill>
              </a:rPr>
              <a:t> </a:t>
            </a:r>
            <a:endParaRPr lang="en-US" sz="3200" dirty="0">
              <a:solidFill>
                <a:srgbClr val="FF0000"/>
              </a:solidFill>
            </a:endParaRPr>
          </a:p>
        </p:txBody>
      </p:sp>
      <p:sp>
        <p:nvSpPr>
          <p:cNvPr id="5" name="Rectangle 4"/>
          <p:cNvSpPr/>
          <p:nvPr/>
        </p:nvSpPr>
        <p:spPr>
          <a:xfrm>
            <a:off x="838200" y="1219200"/>
            <a:ext cx="8077200" cy="4800600"/>
          </a:xfrm>
          <a:prstGeom prst="rect">
            <a:avLst/>
          </a:prstGeom>
          <a:solidFill>
            <a:srgbClr val="00B050"/>
          </a:solidFill>
          <a:ln>
            <a:solidFill>
              <a:srgbClr val="FF000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০১।ধান ,পাট ,চা, ডাল, রবিশস্য,শাকসবজ, ফলমূল উৎপাদন এবং বনজ সম্পদ এগুলো কোন খাতের অন্তর্ভুক্ত? </a:t>
            </a:r>
          </a:p>
          <a:p>
            <a:pPr algn="ctr"/>
            <a:r>
              <a:rPr lang="bn-IN" sz="2800" dirty="0" smtClean="0">
                <a:solidFill>
                  <a:schemeClr val="bg1"/>
                </a:solidFill>
                <a:latin typeface="SutonnyOMJ" pitchFamily="2" charset="0"/>
                <a:cs typeface="SutonnyOMJ" pitchFamily="2" charset="0"/>
              </a:rPr>
              <a:t>উত্তরঃ কৃষি খাত</a:t>
            </a:r>
          </a:p>
          <a:p>
            <a:pPr algn="ctr"/>
            <a:r>
              <a:rPr lang="bn-IN" sz="2400" dirty="0" smtClean="0">
                <a:solidFill>
                  <a:schemeClr val="tx1"/>
                </a:solidFill>
                <a:latin typeface="SutonnyOMJ" pitchFamily="2" charset="0"/>
                <a:cs typeface="SutonnyOMJ" pitchFamily="2" charset="0"/>
              </a:rPr>
              <a:t>০২। বাংলাদেশের সমৃদ্ধ শিল্প কোনটি?</a:t>
            </a:r>
          </a:p>
          <a:p>
            <a:pPr algn="ctr"/>
            <a:r>
              <a:rPr lang="bn-IN" sz="2800" dirty="0" smtClean="0">
                <a:solidFill>
                  <a:schemeClr val="bg1"/>
                </a:solidFill>
                <a:latin typeface="SutonnyOMJ" pitchFamily="2" charset="0"/>
                <a:cs typeface="SutonnyOMJ" pitchFamily="2" charset="0"/>
              </a:rPr>
              <a:t>উত্তরঃ পোশাক শিল্প </a:t>
            </a:r>
          </a:p>
          <a:p>
            <a:pPr algn="ctr"/>
            <a:r>
              <a:rPr lang="bn-IN" sz="2400" dirty="0" smtClean="0">
                <a:solidFill>
                  <a:schemeClr val="tx1"/>
                </a:solidFill>
                <a:latin typeface="SutonnyOMJ" pitchFamily="2" charset="0"/>
                <a:cs typeface="SutonnyOMJ" pitchFamily="2" charset="0"/>
              </a:rPr>
              <a:t>০৩। দেশের অর্থনীতিকে সচল রাখতে কোন খাত গুরুত্বপূর্ন?</a:t>
            </a:r>
          </a:p>
          <a:p>
            <a:pPr algn="ctr"/>
            <a:r>
              <a:rPr lang="bn-IN" sz="2800" dirty="0" smtClean="0">
                <a:solidFill>
                  <a:schemeClr val="bg1"/>
                </a:solidFill>
                <a:latin typeface="SutonnyOMJ" pitchFamily="2" charset="0"/>
                <a:cs typeface="SutonnyOMJ" pitchFamily="2" charset="0"/>
              </a:rPr>
              <a:t>উত্তরঃ ব্যবসা-বাণিজ্য</a:t>
            </a:r>
          </a:p>
          <a:p>
            <a:pPr algn="ctr"/>
            <a:r>
              <a:rPr lang="bn-IN" sz="2400" dirty="0" smtClean="0">
                <a:solidFill>
                  <a:schemeClr val="tx1"/>
                </a:solidFill>
                <a:latin typeface="SutonnyOMJ" pitchFamily="2" charset="0"/>
                <a:cs typeface="SutonnyOMJ" pitchFamily="2" charset="0"/>
              </a:rPr>
              <a:t>০৪। জনগনের কল্যাণকে গুরুত্ব দেয় এমন দেশগুলোর শক্তিশালীখাত কোনটি? </a:t>
            </a:r>
          </a:p>
          <a:p>
            <a:pPr algn="ctr"/>
            <a:r>
              <a:rPr lang="bn-IN" sz="2800" dirty="0" smtClean="0">
                <a:solidFill>
                  <a:schemeClr val="bg1"/>
                </a:solidFill>
                <a:latin typeface="SutonnyOMJ" pitchFamily="2" charset="0"/>
                <a:cs typeface="SutonnyOMJ" pitchFamily="2" charset="0"/>
              </a:rPr>
              <a:t>উত্তরঃ সেবাখাত  </a:t>
            </a:r>
            <a:endParaRPr lang="en-US" sz="2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5">
                                            <p:txEl>
                                              <p:pRg st="0" end="0"/>
                                            </p:txEl>
                                          </p:spTgt>
                                        </p:tgtEl>
                                        <p:attrNameLst>
                                          <p:attrName>ppt_y</p:attrName>
                                        </p:attrNameLst>
                                      </p:cBhvr>
                                      <p:tavLst>
                                        <p:tav tm="0">
                                          <p:val>
                                            <p:strVal val="1+#ppt_h/2"/>
                                          </p:val>
                                        </p:tav>
                                        <p:tav tm="100000">
                                          <p:val>
                                            <p:strVal val="#ppt_y"/>
                                          </p:val>
                                        </p:tav>
                                      </p:tavLst>
                                    </p:anim>
                                  </p:childTnLst>
                                </p:cTn>
                              </p:par>
                              <p:par>
                                <p:cTn id="21" presetID="7" presetClass="entr" presetSubtype="4" fill="hold"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5">
                                            <p:txEl>
                                              <p:pRg st="1" end="1"/>
                                            </p:txEl>
                                          </p:spTgt>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5">
                                            <p:txEl>
                                              <p:pRg st="2" end="2"/>
                                            </p:txEl>
                                          </p:spTgt>
                                        </p:tgtEl>
                                        <p:attrNameLst>
                                          <p:attrName>ppt_y</p:attrName>
                                        </p:attrNameLst>
                                      </p:cBhvr>
                                      <p:tavLst>
                                        <p:tav tm="0">
                                          <p:val>
                                            <p:strVal val="1+#ppt_h/2"/>
                                          </p:val>
                                        </p:tav>
                                        <p:tav tm="100000">
                                          <p:val>
                                            <p:strVal val="#ppt_y"/>
                                          </p:val>
                                        </p:tav>
                                      </p:tavLst>
                                    </p:anim>
                                  </p:childTnLst>
                                </p:cTn>
                              </p:par>
                              <p:par>
                                <p:cTn id="29" presetID="7" presetClass="entr" presetSubtype="4"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5">
                                            <p:txEl>
                                              <p:pRg st="3" end="3"/>
                                            </p:txEl>
                                          </p:spTgt>
                                        </p:tgtEl>
                                        <p:attrNameLst>
                                          <p:attrName>ppt_y</p:attrName>
                                        </p:attrNameLst>
                                      </p:cBhvr>
                                      <p:tavLst>
                                        <p:tav tm="0">
                                          <p:val>
                                            <p:strVal val="1+#ppt_h/2"/>
                                          </p:val>
                                        </p:tav>
                                        <p:tav tm="100000">
                                          <p:val>
                                            <p:strVal val="#ppt_y"/>
                                          </p:val>
                                        </p:tav>
                                      </p:tavLst>
                                    </p:anim>
                                  </p:childTnLst>
                                </p:cTn>
                              </p:par>
                              <p:par>
                                <p:cTn id="33" presetID="7" presetClass="entr" presetSubtype="4" fill="hold" nodeType="with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5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5">
                                            <p:txEl>
                                              <p:pRg st="4" end="4"/>
                                            </p:txEl>
                                          </p:spTgt>
                                        </p:tgtEl>
                                        <p:attrNameLst>
                                          <p:attrName>ppt_y</p:attrName>
                                        </p:attrNameLst>
                                      </p:cBhvr>
                                      <p:tavLst>
                                        <p:tav tm="0">
                                          <p:val>
                                            <p:strVal val="1+#ppt_h/2"/>
                                          </p:val>
                                        </p:tav>
                                        <p:tav tm="100000">
                                          <p:val>
                                            <p:strVal val="#ppt_y"/>
                                          </p:val>
                                        </p:tav>
                                      </p:tavLst>
                                    </p:anim>
                                  </p:childTnLst>
                                </p:cTn>
                              </p:par>
                              <p:par>
                                <p:cTn id="37" presetID="7" presetClass="entr" presetSubtype="4"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 calcmode="lin" valueType="num">
                                      <p:cBhvr additive="base">
                                        <p:cTn id="39" dur="5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5">
                                            <p:txEl>
                                              <p:pRg st="5" end="5"/>
                                            </p:txEl>
                                          </p:spTgt>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5">
                                            <p:txEl>
                                              <p:pRg st="6" end="6"/>
                                            </p:txEl>
                                          </p:spTgt>
                                        </p:tgtEl>
                                        <p:attrNameLst>
                                          <p:attrName>ppt_y</p:attrName>
                                        </p:attrNameLst>
                                      </p:cBhvr>
                                      <p:tavLst>
                                        <p:tav tm="0">
                                          <p:val>
                                            <p:strVal val="1+#ppt_h/2"/>
                                          </p:val>
                                        </p:tav>
                                        <p:tav tm="100000">
                                          <p:val>
                                            <p:strVal val="#ppt_y"/>
                                          </p:val>
                                        </p:tav>
                                      </p:tavLst>
                                    </p:anim>
                                  </p:childTnLst>
                                </p:cTn>
                              </p:par>
                              <p:par>
                                <p:cTn id="45" presetID="7" presetClass="entr" presetSubtype="4" fill="hold"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5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8" dur="5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5943600"/>
            <a:ext cx="9144000" cy="914400"/>
          </a:xfrm>
          <a:prstGeom prst="rect">
            <a:avLst/>
          </a:prstGeom>
          <a:ln>
            <a:noFill/>
          </a:ln>
          <a:effectLst>
            <a:softEdge rad="112500"/>
          </a:effectLst>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3009900" y="3009900"/>
            <a:ext cx="6858000" cy="838200"/>
          </a:xfrm>
          <a:prstGeom prst="rect">
            <a:avLst/>
          </a:prstGeom>
          <a:ln>
            <a:noFill/>
          </a:ln>
          <a:effectLst>
            <a:softEdge rad="112500"/>
          </a:effectLst>
        </p:spPr>
      </p:pic>
      <p:sp>
        <p:nvSpPr>
          <p:cNvPr id="4" name="Rounded Rectangle 3"/>
          <p:cNvSpPr/>
          <p:nvPr/>
        </p:nvSpPr>
        <p:spPr>
          <a:xfrm>
            <a:off x="685800" y="228600"/>
            <a:ext cx="8458200" cy="914400"/>
          </a:xfrm>
          <a:prstGeom prst="round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3600" dirty="0" smtClean="0">
                <a:solidFill>
                  <a:schemeClr val="tx1"/>
                </a:solidFill>
                <a:latin typeface="SutonnyOMJ" pitchFamily="2" charset="0"/>
                <a:cs typeface="SutonnyOMJ" pitchFamily="2" charset="0"/>
              </a:rPr>
              <a:t>বাড়ীর কাজ </a:t>
            </a:r>
            <a:endParaRPr lang="en-US" sz="3600" dirty="0">
              <a:solidFill>
                <a:schemeClr val="tx1"/>
              </a:solidFill>
              <a:latin typeface="SutonnyOMJ" pitchFamily="2" charset="0"/>
              <a:cs typeface="SutonnyOMJ" pitchFamily="2" charset="0"/>
            </a:endParaRPr>
          </a:p>
        </p:txBody>
      </p:sp>
      <p:sp>
        <p:nvSpPr>
          <p:cNvPr id="5" name="Rectangle 4"/>
          <p:cNvSpPr/>
          <p:nvPr/>
        </p:nvSpPr>
        <p:spPr>
          <a:xfrm>
            <a:off x="762000" y="1295400"/>
            <a:ext cx="8153400" cy="4648200"/>
          </a:xfrm>
          <a:prstGeom prst="rect">
            <a:avLst/>
          </a:prstGeom>
          <a:solidFill>
            <a:srgbClr val="00B050"/>
          </a:solidFill>
          <a:ln>
            <a:solidFill>
              <a:srgbClr val="FF00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sagor khan\Downloads\q12.jpg"/>
          <p:cNvPicPr>
            <a:picLocks noChangeAspect="1" noChangeArrowheads="1"/>
          </p:cNvPicPr>
          <p:nvPr/>
        </p:nvPicPr>
        <p:blipFill>
          <a:blip r:embed="rId3"/>
          <a:srcRect/>
          <a:stretch>
            <a:fillRect/>
          </a:stretch>
        </p:blipFill>
        <p:spPr bwMode="auto">
          <a:xfrm>
            <a:off x="990600" y="1447800"/>
            <a:ext cx="7620000" cy="4267200"/>
          </a:xfrm>
          <a:prstGeom prst="rect">
            <a:avLst/>
          </a:prstGeom>
          <a:ln>
            <a:noFill/>
          </a:ln>
          <a:effectLst>
            <a:softEdge rad="112500"/>
          </a:effectLst>
        </p:spPr>
      </p:pic>
      <p:sp>
        <p:nvSpPr>
          <p:cNvPr id="8" name="Oval 7"/>
          <p:cNvSpPr/>
          <p:nvPr/>
        </p:nvSpPr>
        <p:spPr>
          <a:xfrm>
            <a:off x="838200" y="1600200"/>
            <a:ext cx="3429000" cy="3048000"/>
          </a:xfrm>
          <a:prstGeom prst="ellipse">
            <a:avLst/>
          </a:prstGeom>
          <a:solidFill>
            <a:srgbClr val="FF0000"/>
          </a:solidFill>
          <a:ln>
            <a:solidFill>
              <a:srgbClr val="002060"/>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4" descr="428.jpg"/>
          <p:cNvPicPr>
            <a:picLocks noChangeAspect="1"/>
          </p:cNvPicPr>
          <p:nvPr/>
        </p:nvPicPr>
        <p:blipFill>
          <a:blip r:embed="rId4"/>
          <a:stretch>
            <a:fillRect/>
          </a:stretch>
        </p:blipFill>
        <p:spPr>
          <a:xfrm>
            <a:off x="914400" y="1676400"/>
            <a:ext cx="3276600" cy="2895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0" name="Rounded Rectangular Callout 9"/>
          <p:cNvSpPr/>
          <p:nvPr/>
        </p:nvSpPr>
        <p:spPr>
          <a:xfrm>
            <a:off x="6019800" y="1447800"/>
            <a:ext cx="2514600" cy="3886200"/>
          </a:xfrm>
          <a:prstGeom prst="wedgeRoundRectCallout">
            <a:avLst>
              <a:gd name="adj1" fmla="val -124244"/>
              <a:gd name="adj2" fmla="val 7477"/>
              <a:gd name="adj3" fmla="val 16667"/>
            </a:avLst>
          </a:prstGeom>
          <a:solidFill>
            <a:srgbClr val="00B050"/>
          </a:solidFill>
          <a:ln>
            <a:solidFill>
              <a:srgbClr val="FF0000"/>
            </a:solid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SutonnyOMJ" pitchFamily="2" charset="0"/>
                <a:cs typeface="SutonnyOMJ" pitchFamily="2" charset="0"/>
              </a:rPr>
              <a:t>বাংলাদেশের অর্থনীতির বিভিন্ন খাতের গুরুত্ব বর্ণনা কর? </a:t>
            </a:r>
            <a:endParaRPr lang="en-US" sz="36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0" fill="hold"/>
                                        <p:tgtEl>
                                          <p:spTgt spid="10"/>
                                        </p:tgtEl>
                                        <p:attrNameLst>
                                          <p:attrName>ppt_x</p:attrName>
                                        </p:attrNameLst>
                                      </p:cBhvr>
                                      <p:tavLst>
                                        <p:tav tm="0">
                                          <p:val>
                                            <p:strVal val="#ppt_x"/>
                                          </p:val>
                                        </p:tav>
                                        <p:tav tm="100000">
                                          <p:val>
                                            <p:strVal val="#ppt_x"/>
                                          </p:val>
                                        </p:tav>
                                      </p:tavLst>
                                    </p:anim>
                                    <p:anim calcmode="lin" valueType="num">
                                      <p:cBhvr additive="base">
                                        <p:cTn id="13"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sagor khan\Downloads\q24.png"/>
          <p:cNvPicPr>
            <a:picLocks noChangeAspect="1" noChangeArrowheads="1"/>
          </p:cNvPicPr>
          <p:nvPr/>
        </p:nvPicPr>
        <p:blipFill>
          <a:blip r:embed="rId2"/>
          <a:srcRect/>
          <a:stretch>
            <a:fillRect/>
          </a:stretch>
        </p:blipFill>
        <p:spPr bwMode="auto">
          <a:xfrm>
            <a:off x="0" y="6400800"/>
            <a:ext cx="9144000" cy="457200"/>
          </a:xfrm>
          <a:prstGeom prst="rect">
            <a:avLst/>
          </a:prstGeom>
          <a:ln>
            <a:noFill/>
          </a:ln>
          <a:effectLst>
            <a:softEdge rad="112500"/>
          </a:effectLst>
          <a:scene3d>
            <a:camera prst="orthographicFront">
              <a:rot lat="0" lon="0" rev="0"/>
            </a:camera>
            <a:lightRig rig="contrasting" dir="t">
              <a:rot lat="0" lon="0" rev="7800000"/>
            </a:lightRig>
          </a:scene3d>
          <a:sp3d>
            <a:bevelT w="139700" h="139700"/>
          </a:sp3d>
        </p:spPr>
      </p:pic>
      <p:pic>
        <p:nvPicPr>
          <p:cNvPr id="3" name="Picture 4" descr="C:\Users\sagor khan\Downloads\q24.png"/>
          <p:cNvPicPr>
            <a:picLocks noChangeAspect="1" noChangeArrowheads="1"/>
          </p:cNvPicPr>
          <p:nvPr/>
        </p:nvPicPr>
        <p:blipFill>
          <a:blip r:embed="rId2"/>
          <a:srcRect/>
          <a:stretch>
            <a:fillRect/>
          </a:stretch>
        </p:blipFill>
        <p:spPr bwMode="auto">
          <a:xfrm rot="5400000">
            <a:off x="-3124200" y="3124200"/>
            <a:ext cx="6858000" cy="609600"/>
          </a:xfrm>
          <a:prstGeom prst="rect">
            <a:avLst/>
          </a:prstGeom>
          <a:ln>
            <a:noFill/>
          </a:ln>
          <a:effectLst>
            <a:softEdge rad="112500"/>
          </a:effectLst>
          <a:scene3d>
            <a:camera prst="orthographicFront">
              <a:rot lat="0" lon="0" rev="0"/>
            </a:camera>
            <a:lightRig rig="contrasting" dir="t">
              <a:rot lat="0" lon="0" rev="7800000"/>
            </a:lightRig>
          </a:scene3d>
          <a:sp3d>
            <a:bevelT w="139700" h="139700"/>
          </a:sp3d>
        </p:spPr>
      </p:pic>
      <p:sp>
        <p:nvSpPr>
          <p:cNvPr id="4" name="Rounded Rectangle 3"/>
          <p:cNvSpPr/>
          <p:nvPr/>
        </p:nvSpPr>
        <p:spPr>
          <a:xfrm>
            <a:off x="609600" y="152400"/>
            <a:ext cx="8305800" cy="914400"/>
          </a:xfrm>
          <a:prstGeom prst="roundRect">
            <a:avLst/>
          </a:prstGeom>
          <a:solidFill>
            <a:srgbClr val="92D050"/>
          </a:solidFill>
          <a:ln>
            <a:solidFill>
              <a:schemeClr val="bg1"/>
            </a:solidFill>
          </a:ln>
          <a:scene3d>
            <a:camera prst="orthographicFront"/>
            <a:lightRig rig="threePt" dir="t"/>
          </a:scene3d>
          <a:sp3d>
            <a:bevelT prst="slope"/>
          </a:sp3d>
        </p:spPr>
        <p:style>
          <a:lnRef idx="3">
            <a:schemeClr val="lt1"/>
          </a:lnRef>
          <a:fillRef idx="1">
            <a:schemeClr val="dk1"/>
          </a:fillRef>
          <a:effectRef idx="1">
            <a:schemeClr val="dk1"/>
          </a:effectRef>
          <a:fontRef idx="minor">
            <a:schemeClr val="lt1"/>
          </a:fontRef>
        </p:style>
        <p:txBody>
          <a:bodyPr rtlCol="0" anchor="ctr"/>
          <a:lstStyle/>
          <a:p>
            <a:pPr algn="ctr"/>
            <a:r>
              <a:rPr lang="bn-IN" sz="3600" dirty="0" smtClean="0">
                <a:solidFill>
                  <a:schemeClr val="bg1"/>
                </a:solidFill>
                <a:latin typeface="SutonnyOMJ" pitchFamily="2" charset="0"/>
                <a:cs typeface="SutonnyOMJ" pitchFamily="2" charset="0"/>
              </a:rPr>
              <a:t>আজকের ক্লাসে সবাইকে </a:t>
            </a:r>
            <a:endParaRPr lang="en-US" sz="3600" dirty="0">
              <a:solidFill>
                <a:schemeClr val="bg1"/>
              </a:solidFill>
              <a:latin typeface="SutonnyOMJ" pitchFamily="2" charset="0"/>
              <a:cs typeface="SutonnyOMJ" pitchFamily="2" charset="0"/>
            </a:endParaRPr>
          </a:p>
        </p:txBody>
      </p:sp>
      <p:sp>
        <p:nvSpPr>
          <p:cNvPr id="5" name="Rectangle 4"/>
          <p:cNvSpPr/>
          <p:nvPr/>
        </p:nvSpPr>
        <p:spPr>
          <a:xfrm>
            <a:off x="914400" y="1219200"/>
            <a:ext cx="8001000" cy="4876800"/>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q22.jpg"/>
          <p:cNvPicPr>
            <a:picLocks noChangeAspect="1" noChangeArrowheads="1"/>
          </p:cNvPicPr>
          <p:nvPr/>
        </p:nvPicPr>
        <p:blipFill>
          <a:blip r:embed="rId3"/>
          <a:srcRect/>
          <a:stretch>
            <a:fillRect/>
          </a:stretch>
        </p:blipFill>
        <p:spPr bwMode="auto">
          <a:xfrm>
            <a:off x="1524000" y="1524000"/>
            <a:ext cx="7010400" cy="4267200"/>
          </a:xfrm>
          <a:prstGeom prst="rect">
            <a:avLst/>
          </a:prstGeom>
          <a:ln>
            <a:solidFill>
              <a:srgbClr val="FF0000"/>
            </a:solidFill>
          </a:ln>
          <a:effectLst>
            <a:outerShdw blurRad="292100" dist="139700" dir="2700000" algn="tl" rotWithShape="0">
              <a:srgbClr val="333333">
                <a:alpha val="65000"/>
              </a:srgbClr>
            </a:outerShdw>
          </a:effectLst>
          <a:scene3d>
            <a:camera prst="orthographicFront"/>
            <a:lightRig rig="threePt" dir="t"/>
          </a:scene3d>
          <a:sp3d>
            <a:bevelT w="139700" h="139700" prst="divot"/>
          </a:sp3d>
        </p:spPr>
      </p:pic>
      <p:sp>
        <p:nvSpPr>
          <p:cNvPr id="7" name="TextBox 6"/>
          <p:cNvSpPr txBox="1"/>
          <p:nvPr/>
        </p:nvSpPr>
        <p:spPr>
          <a:xfrm flipH="1">
            <a:off x="3855718" y="3124200"/>
            <a:ext cx="2087881" cy="830997"/>
          </a:xfrm>
          <a:prstGeom prst="rect">
            <a:avLst/>
          </a:prstGeom>
          <a:noFill/>
        </p:spPr>
        <p:txBody>
          <a:bodyPr wrap="square" rtlCol="0">
            <a:spAutoFit/>
          </a:bodyPr>
          <a:lstStyle/>
          <a:p>
            <a:r>
              <a:rPr lang="bn-IN" sz="4800" dirty="0" smtClean="0">
                <a:solidFill>
                  <a:schemeClr val="bg1"/>
                </a:solidFill>
                <a:latin typeface="SutonnyOMJ" pitchFamily="2" charset="0"/>
                <a:cs typeface="SutonnyOMJ" pitchFamily="2" charset="0"/>
              </a:rPr>
              <a:t>ধন্যবাদ </a:t>
            </a:r>
            <a:endParaRPr lang="en-US" sz="48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iterate type="lt">
                                    <p:tmPct val="10000"/>
                                  </p:iterate>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2000"/>
                                        <p:tgtEl>
                                          <p:spTgt spid="7">
                                            <p:txEl>
                                              <p:pRg st="0" end="0"/>
                                            </p:txEl>
                                          </p:spTgt>
                                        </p:tgtEl>
                                      </p:cBhvr>
                                    </p:animEffect>
                                    <p:anim calcmode="lin" valueType="num">
                                      <p:cBhvr>
                                        <p:cTn id="14"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wedge">
                                      <p:cBhvr>
                                        <p:cTn id="2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134.jpg"/>
          <p:cNvPicPr>
            <a:picLocks noChangeAspect="1"/>
          </p:cNvPicPr>
          <p:nvPr/>
        </p:nvPicPr>
        <p:blipFill>
          <a:blip r:embed="rId2"/>
          <a:stretch>
            <a:fillRect/>
          </a:stretch>
        </p:blipFill>
        <p:spPr>
          <a:xfrm>
            <a:off x="0" y="6248400"/>
            <a:ext cx="8961518" cy="609600"/>
          </a:xfrm>
          <a:prstGeom prst="rect">
            <a:avLst/>
          </a:prstGeom>
        </p:spPr>
      </p:pic>
      <p:pic>
        <p:nvPicPr>
          <p:cNvPr id="4" name="Picture 3" descr="a134.jpg"/>
          <p:cNvPicPr>
            <a:picLocks noChangeAspect="1"/>
          </p:cNvPicPr>
          <p:nvPr/>
        </p:nvPicPr>
        <p:blipFill>
          <a:blip r:embed="rId2"/>
          <a:stretch>
            <a:fillRect/>
          </a:stretch>
        </p:blipFill>
        <p:spPr>
          <a:xfrm rot="5400000">
            <a:off x="-2895600" y="2895600"/>
            <a:ext cx="6400800" cy="609600"/>
          </a:xfrm>
          <a:prstGeom prst="rect">
            <a:avLst/>
          </a:prstGeom>
        </p:spPr>
      </p:pic>
      <p:sp>
        <p:nvSpPr>
          <p:cNvPr id="5" name="Rounded Rectangle 4"/>
          <p:cNvSpPr/>
          <p:nvPr/>
        </p:nvSpPr>
        <p:spPr>
          <a:xfrm>
            <a:off x="609600" y="304800"/>
            <a:ext cx="8305800" cy="914400"/>
          </a:xfrm>
          <a:prstGeom prst="roundRect">
            <a:avLst/>
          </a:prstGeom>
          <a:ln>
            <a:solidFill>
              <a:schemeClr val="bg1"/>
            </a:solidFill>
          </a:ln>
        </p:spPr>
        <p:style>
          <a:lnRef idx="3">
            <a:schemeClr val="lt1"/>
          </a:lnRef>
          <a:fillRef idx="1">
            <a:schemeClr val="dk1"/>
          </a:fillRef>
          <a:effectRef idx="1">
            <a:schemeClr val="dk1"/>
          </a:effectRef>
          <a:fontRef idx="minor">
            <a:schemeClr val="lt1"/>
          </a:fontRef>
        </p:style>
        <p:txBody>
          <a:bodyPr vert="wordArtVert" rtlCol="0" anchor="ctr"/>
          <a:lstStyle/>
          <a:p>
            <a:pPr algn="ctr"/>
            <a:r>
              <a:rPr lang="bn-IN" sz="3600" dirty="0" smtClean="0">
                <a:latin typeface="SutonnyOMJ" pitchFamily="2" charset="0"/>
                <a:cs typeface="SutonnyOMJ" pitchFamily="2" charset="0"/>
              </a:rPr>
              <a:t>পাঠ পরিচিতি </a:t>
            </a:r>
            <a:endParaRPr lang="en-US" sz="3600" dirty="0">
              <a:latin typeface="SutonnyOMJ" pitchFamily="2" charset="0"/>
              <a:cs typeface="SutonnyOMJ" pitchFamily="2" charset="0"/>
            </a:endParaRPr>
          </a:p>
        </p:txBody>
      </p:sp>
      <p:sp>
        <p:nvSpPr>
          <p:cNvPr id="6" name="Rectangle 5"/>
          <p:cNvSpPr/>
          <p:nvPr/>
        </p:nvSpPr>
        <p:spPr>
          <a:xfrm>
            <a:off x="609600" y="1371600"/>
            <a:ext cx="8382000" cy="4876800"/>
          </a:xfrm>
          <a:prstGeom prst="rect">
            <a:avLst/>
          </a:prstGeom>
          <a:ln>
            <a:solidFill>
              <a:srgbClr val="FF00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7" name="Rectangle 6"/>
          <p:cNvSpPr/>
          <p:nvPr/>
        </p:nvSpPr>
        <p:spPr>
          <a:xfrm>
            <a:off x="914400" y="1600200"/>
            <a:ext cx="2590800" cy="2895600"/>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2.jpg"/>
          <p:cNvPicPr>
            <a:picLocks noChangeAspect="1" noChangeArrowheads="1"/>
          </p:cNvPicPr>
          <p:nvPr/>
        </p:nvPicPr>
        <p:blipFill>
          <a:blip r:embed="rId3"/>
          <a:srcRect/>
          <a:stretch>
            <a:fillRect/>
          </a:stretch>
        </p:blipFill>
        <p:spPr bwMode="auto">
          <a:xfrm>
            <a:off x="1066800" y="1676400"/>
            <a:ext cx="2286000" cy="2667000"/>
          </a:xfrm>
          <a:prstGeom prst="rect">
            <a:avLst/>
          </a:prstGeom>
          <a:ln w="88900" cap="sq" cmpd="thickThin">
            <a:solidFill>
              <a:schemeClr val="bg1"/>
            </a:solidFill>
            <a:prstDash val="solid"/>
            <a:miter lim="800000"/>
          </a:ln>
          <a:effectLst>
            <a:innerShdw blurRad="76200">
              <a:srgbClr val="000000"/>
            </a:innerShdw>
          </a:effectLst>
        </p:spPr>
      </p:pic>
      <p:sp>
        <p:nvSpPr>
          <p:cNvPr id="9" name="Rectangle 8"/>
          <p:cNvSpPr/>
          <p:nvPr/>
        </p:nvSpPr>
        <p:spPr>
          <a:xfrm>
            <a:off x="4343400" y="1600200"/>
            <a:ext cx="4572000" cy="4419600"/>
          </a:xfrm>
          <a:prstGeom prst="rect">
            <a:avLst/>
          </a:prstGeom>
          <a:solidFill>
            <a:srgbClr val="FFFF00"/>
          </a:solidFill>
          <a:ln>
            <a:solidFill>
              <a:schemeClr val="bg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bn-IN" sz="2000" dirty="0" smtClean="0">
                <a:solidFill>
                  <a:schemeClr val="tx1"/>
                </a:solidFill>
                <a:latin typeface="SutonnyOMJ" pitchFamily="2" charset="0"/>
                <a:cs typeface="SutonnyOMJ" pitchFamily="2" charset="0"/>
              </a:rPr>
              <a:t>  </a:t>
            </a:r>
            <a:r>
              <a:rPr lang="en-US" sz="3200" dirty="0" err="1" smtClean="0">
                <a:solidFill>
                  <a:schemeClr val="tx1"/>
                </a:solidFill>
                <a:latin typeface="SutonnyOMJ" pitchFamily="2" charset="0"/>
                <a:cs typeface="SutonnyOMJ" pitchFamily="2" charset="0"/>
              </a:rPr>
              <a:t>শ্রেণি</a:t>
            </a:r>
            <a:r>
              <a:rPr lang="bn-IN" sz="3200" dirty="0" smtClean="0">
                <a:solidFill>
                  <a:schemeClr val="tx1"/>
                </a:solidFill>
                <a:latin typeface="SutonnyOMJ" pitchFamily="2" charset="0"/>
                <a:cs typeface="SutonnyOMJ" pitchFamily="2" charset="0"/>
              </a:rPr>
              <a:t>ঃ</a:t>
            </a:r>
            <a:r>
              <a:rPr lang="en-US" sz="3200" dirty="0" err="1" smtClean="0">
                <a:solidFill>
                  <a:schemeClr val="tx1"/>
                </a:solidFill>
                <a:latin typeface="SutonnyOMJ" pitchFamily="2" charset="0"/>
                <a:cs typeface="SutonnyOMJ" pitchFamily="2" charset="0"/>
              </a:rPr>
              <a:t>ষষ্ঠ</a:t>
            </a:r>
            <a:r>
              <a:rPr lang="en-US" sz="3200" dirty="0" smtClean="0">
                <a:solidFill>
                  <a:schemeClr val="tx1"/>
                </a:solidFill>
                <a:latin typeface="SutonnyOMJ" pitchFamily="2" charset="0"/>
                <a:cs typeface="SutonnyOMJ" pitchFamily="2" charset="0"/>
              </a:rPr>
              <a:t> </a:t>
            </a:r>
          </a:p>
          <a:p>
            <a:pPr>
              <a:buNone/>
            </a:pPr>
            <a:r>
              <a:rPr lang="bn-IN" sz="3200" dirty="0" smtClean="0">
                <a:solidFill>
                  <a:schemeClr val="tx1"/>
                </a:solidFill>
                <a:latin typeface="SutonnyOMJ" pitchFamily="2" charset="0"/>
                <a:cs typeface="SutonnyOMJ" pitchFamily="2" charset="0"/>
              </a:rPr>
              <a:t> </a:t>
            </a:r>
            <a:r>
              <a:rPr lang="en-US" sz="32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বিষয়</a:t>
            </a:r>
            <a:r>
              <a:rPr lang="bn-IN" sz="2800" dirty="0" smtClean="0">
                <a:solidFill>
                  <a:schemeClr val="tx1"/>
                </a:solidFill>
                <a:latin typeface="SutonnyOMJ" pitchFamily="2" charset="0"/>
                <a:cs typeface="SutonnyOMJ" pitchFamily="2" charset="0"/>
              </a:rPr>
              <a:t>ঃ</a:t>
            </a:r>
            <a:r>
              <a:rPr lang="en-US" sz="2800" dirty="0" err="1" smtClean="0">
                <a:solidFill>
                  <a:schemeClr val="tx1"/>
                </a:solidFill>
                <a:latin typeface="SutonnyOMJ" pitchFamily="2" charset="0"/>
                <a:cs typeface="SutonnyOMJ" pitchFamily="2" charset="0"/>
              </a:rPr>
              <a:t>বাংলাদেশ</a:t>
            </a:r>
            <a:r>
              <a:rPr lang="en-US" sz="2800" dirty="0" smtClean="0">
                <a:solidFill>
                  <a:schemeClr val="tx1"/>
                </a:solidFill>
                <a:latin typeface="SutonnyOMJ" pitchFamily="2" charset="0"/>
                <a:cs typeface="SutonnyOMJ" pitchFamily="2" charset="0"/>
              </a:rPr>
              <a:t> ও </a:t>
            </a:r>
            <a:r>
              <a:rPr lang="en-US" sz="2800" dirty="0" err="1" smtClean="0">
                <a:solidFill>
                  <a:schemeClr val="tx1"/>
                </a:solidFill>
                <a:latin typeface="SutonnyOMJ" pitchFamily="2" charset="0"/>
                <a:cs typeface="SutonnyOMJ" pitchFamily="2" charset="0"/>
              </a:rPr>
              <a:t>বি</a:t>
            </a:r>
            <a:r>
              <a:rPr lang="bn-IN" sz="2800" dirty="0" smtClean="0">
                <a:solidFill>
                  <a:schemeClr val="tx1"/>
                </a:solidFill>
                <a:latin typeface="SutonnyOMJ" pitchFamily="2" charset="0"/>
                <a:cs typeface="SutonnyOMJ" pitchFamily="2" charset="0"/>
              </a:rPr>
              <a:t>শ্ব পরিচয় </a:t>
            </a:r>
          </a:p>
          <a:p>
            <a:pPr>
              <a:buNone/>
            </a:pPr>
            <a:r>
              <a:rPr lang="bn-IN" sz="2800" dirty="0" smtClean="0">
                <a:solidFill>
                  <a:schemeClr val="tx1"/>
                </a:solidFill>
                <a:latin typeface="SutonnyOMJ" pitchFamily="2" charset="0"/>
                <a:cs typeface="SutonnyOMJ" pitchFamily="2" charset="0"/>
              </a:rPr>
              <a:t>অধ্যায়ঃ ৭ম (বাংলাদেশের  অর্থনীতি) </a:t>
            </a:r>
            <a:endParaRPr lang="en-US" sz="2800" dirty="0" smtClean="0">
              <a:solidFill>
                <a:schemeClr val="tx1"/>
              </a:solidFill>
              <a:latin typeface="SutonnyOMJ" pitchFamily="2" charset="0"/>
              <a:cs typeface="SutonnyOMJ" pitchFamily="2" charset="0"/>
            </a:endParaRPr>
          </a:p>
          <a:p>
            <a:r>
              <a:rPr lang="bn-IN"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পাঠ</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শিরোনাম</a:t>
            </a:r>
            <a:r>
              <a:rPr lang="en-US" sz="2800" dirty="0" smtClean="0">
                <a:solidFill>
                  <a:schemeClr val="tx1"/>
                </a:solidFill>
                <a:latin typeface="SutonnyOMJ" pitchFamily="2" charset="0"/>
                <a:cs typeface="SutonnyOMJ" pitchFamily="2" charset="0"/>
              </a:rPr>
              <a:t>:</a:t>
            </a:r>
            <a:r>
              <a:rPr lang="bn-IN" sz="2800" dirty="0" smtClean="0">
                <a:solidFill>
                  <a:schemeClr val="tx1"/>
                </a:solidFill>
                <a:latin typeface="SutonnyOMJ" pitchFamily="2" charset="0"/>
                <a:cs typeface="SutonnyOMJ" pitchFamily="2" charset="0"/>
              </a:rPr>
              <a:t>বাংলাদেশের অর্থনীতিক খাতসমূহ </a:t>
            </a:r>
          </a:p>
          <a:p>
            <a:pPr>
              <a:buNone/>
            </a:pPr>
            <a:r>
              <a:rPr lang="bn-IN" sz="2800" dirty="0" smtClean="0">
                <a:solidFill>
                  <a:schemeClr val="tx1"/>
                </a:solidFill>
                <a:latin typeface="SutonnyOMJ" pitchFamily="2" charset="0"/>
                <a:cs typeface="SutonnyOMJ" pitchFamily="2" charset="0"/>
              </a:rPr>
              <a:t> </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 </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সময়ঃ০০</a:t>
            </a:r>
            <a:r>
              <a:rPr lang="en-US" sz="2800" dirty="0" smtClean="0">
                <a:solidFill>
                  <a:schemeClr val="tx1"/>
                </a:solidFill>
                <a:latin typeface="SutonnyOMJ" pitchFamily="2" charset="0"/>
                <a:cs typeface="SutonnyOMJ" pitchFamily="2" charset="0"/>
              </a:rPr>
              <a:t>.00.00</a:t>
            </a:r>
            <a:r>
              <a:rPr lang="bn-IN" sz="2800" dirty="0" smtClean="0">
                <a:solidFill>
                  <a:schemeClr val="tx1"/>
                </a:solidFill>
                <a:latin typeface="SutonnyOMJ" pitchFamily="2" charset="0"/>
                <a:cs typeface="SutonnyOMJ" pitchFamily="2" charset="0"/>
              </a:rPr>
              <a:t> </a:t>
            </a:r>
          </a:p>
          <a:p>
            <a:pPr>
              <a:buNone/>
            </a:pPr>
            <a:r>
              <a:rPr lang="en-US" sz="3200" dirty="0" smtClean="0">
                <a:solidFill>
                  <a:schemeClr val="tx1"/>
                </a:solidFill>
                <a:latin typeface="SutonnyOMJ" pitchFamily="2" charset="0"/>
                <a:cs typeface="SutonnyOMJ" pitchFamily="2" charset="0"/>
              </a:rPr>
              <a:t> </a:t>
            </a:r>
            <a:r>
              <a:rPr lang="bn-IN" sz="3200" dirty="0" smtClean="0">
                <a:solidFill>
                  <a:schemeClr val="tx1"/>
                </a:solidFill>
                <a:latin typeface="SutonnyOMJ" pitchFamily="2" charset="0"/>
                <a:cs typeface="SutonnyOMJ" pitchFamily="2" charset="0"/>
              </a:rPr>
              <a:t> </a:t>
            </a:r>
            <a:r>
              <a:rPr lang="en-US" sz="3200" dirty="0" smtClean="0">
                <a:solidFill>
                  <a:schemeClr val="tx1"/>
                </a:solidFill>
                <a:latin typeface="SutonnyOMJ" pitchFamily="2" charset="0"/>
                <a:cs typeface="SutonnyOMJ" pitchFamily="2" charset="0"/>
              </a:rPr>
              <a:t>   </a:t>
            </a:r>
            <a:r>
              <a:rPr lang="bn-IN" sz="3200" dirty="0" smtClean="0">
                <a:solidFill>
                  <a:schemeClr val="tx1"/>
                </a:solidFill>
                <a:latin typeface="SutonnyOMJ" pitchFamily="2" charset="0"/>
                <a:cs typeface="SutonnyOMJ" pitchFamily="2" charset="0"/>
              </a:rPr>
              <a:t>তারিখঃ ০০.০০.০</a:t>
            </a:r>
            <a:r>
              <a:rPr lang="bn-IN" sz="2800" dirty="0" smtClean="0">
                <a:solidFill>
                  <a:schemeClr val="tx1"/>
                </a:solidFill>
                <a:latin typeface="SutonnyOMJ" pitchFamily="2" charset="0"/>
                <a:cs typeface="SutonnyOMJ" pitchFamily="2" charset="0"/>
              </a:rPr>
              <a:t>০</a:t>
            </a:r>
            <a:r>
              <a:rPr lang="bn-IN" sz="2000" dirty="0" smtClean="0">
                <a:solidFill>
                  <a:schemeClr val="tx1"/>
                </a:solidFill>
                <a:latin typeface="SutonnyOMJ" pitchFamily="2" charset="0"/>
                <a:cs typeface="SutonnyOMJ" pitchFamily="2" charset="0"/>
              </a:rPr>
              <a:t> </a:t>
            </a:r>
            <a:endParaRPr lang="en-US" sz="20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1"/>
                                          </p:val>
                                        </p:tav>
                                        <p:tav tm="100000">
                                          <p:val>
                                            <p:strVal val="#ppt_x"/>
                                          </p:val>
                                        </p:tav>
                                      </p:tavLst>
                                    </p:anim>
                                    <p:anim calcmode="lin" valueType="num">
                                      <p:cBhvr>
                                        <p:cTn id="9"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7" dur="1000" fill="hold"/>
                                        <p:tgtEl>
                                          <p:spTgt spid="1026"/>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026"/>
                                        </p:tgtEl>
                                      </p:cBhvr>
                                    </p:animEffect>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9"/>
                                        </p:tgtEl>
                                        <p:attrNameLst>
                                          <p:attrName>style.visibility</p:attrName>
                                        </p:attrNameLst>
                                      </p:cBhvr>
                                      <p:to>
                                        <p:strVal val="visible"/>
                                      </p:to>
                                    </p:set>
                                    <p:set>
                                      <p:cBhvr>
                                        <p:cTn id="26" dur="455" fill="hold">
                                          <p:stCondLst>
                                            <p:cond delay="0"/>
                                          </p:stCondLst>
                                        </p:cTn>
                                        <p:tgtEl>
                                          <p:spTgt spid="9"/>
                                        </p:tgtEl>
                                        <p:attrNameLst>
                                          <p:attrName>style.rotation</p:attrName>
                                        </p:attrNameLst>
                                      </p:cBhvr>
                                      <p:to>
                                        <p:strVal val="-45.0"/>
                                      </p:to>
                                    </p:set>
                                    <p:anim calcmode="lin" valueType="num">
                                      <p:cBhvr>
                                        <p:cTn id="27"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134.jpg"/>
          <p:cNvPicPr>
            <a:picLocks noChangeAspect="1"/>
          </p:cNvPicPr>
          <p:nvPr/>
        </p:nvPicPr>
        <p:blipFill>
          <a:blip r:embed="rId2"/>
          <a:stretch>
            <a:fillRect/>
          </a:stretch>
        </p:blipFill>
        <p:spPr>
          <a:xfrm>
            <a:off x="0" y="6248400"/>
            <a:ext cx="9144000" cy="609600"/>
          </a:xfrm>
          <a:prstGeom prst="rect">
            <a:avLst/>
          </a:prstGeom>
        </p:spPr>
      </p:pic>
      <p:pic>
        <p:nvPicPr>
          <p:cNvPr id="4" name="Picture 3" descr="a134.jpg"/>
          <p:cNvPicPr>
            <a:picLocks noChangeAspect="1"/>
          </p:cNvPicPr>
          <p:nvPr/>
        </p:nvPicPr>
        <p:blipFill>
          <a:blip r:embed="rId2"/>
          <a:stretch>
            <a:fillRect/>
          </a:stretch>
        </p:blipFill>
        <p:spPr>
          <a:xfrm rot="5400000">
            <a:off x="-3162300" y="3162300"/>
            <a:ext cx="6858000" cy="533400"/>
          </a:xfrm>
          <a:prstGeom prst="rect">
            <a:avLst/>
          </a:prstGeom>
        </p:spPr>
      </p:pic>
      <p:sp>
        <p:nvSpPr>
          <p:cNvPr id="5" name="Rounded Rectangle 4"/>
          <p:cNvSpPr/>
          <p:nvPr/>
        </p:nvSpPr>
        <p:spPr>
          <a:xfrm>
            <a:off x="533400" y="304800"/>
            <a:ext cx="8305800" cy="914400"/>
          </a:xfrm>
          <a:prstGeom prst="roundRect">
            <a:avLst/>
          </a:prstGeom>
          <a:ln>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bn-IN" sz="3600" dirty="0" smtClean="0">
                <a:solidFill>
                  <a:schemeClr val="tx1"/>
                </a:solidFill>
                <a:latin typeface="SutonnyOMJ" pitchFamily="2" charset="0"/>
                <a:cs typeface="SutonnyOMJ" pitchFamily="2" charset="0"/>
              </a:rPr>
              <a:t>নিচের চিত্রগুলো দ্বারা কী বোঝানো হয়েছে? </a:t>
            </a:r>
            <a:endParaRPr lang="en-US" sz="3600" dirty="0">
              <a:solidFill>
                <a:schemeClr val="tx1"/>
              </a:solidFill>
              <a:latin typeface="SutonnyOMJ" pitchFamily="2" charset="0"/>
              <a:cs typeface="SutonnyOMJ" pitchFamily="2" charset="0"/>
            </a:endParaRPr>
          </a:p>
        </p:txBody>
      </p:sp>
      <p:sp>
        <p:nvSpPr>
          <p:cNvPr id="6" name="Rectangle 5"/>
          <p:cNvSpPr/>
          <p:nvPr/>
        </p:nvSpPr>
        <p:spPr>
          <a:xfrm>
            <a:off x="457200" y="1295400"/>
            <a:ext cx="8534400" cy="4953000"/>
          </a:xfrm>
          <a:prstGeom prst="rect">
            <a:avLst/>
          </a:prstGeom>
          <a:solidFill>
            <a:srgbClr val="7030A0"/>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decagon 6"/>
          <p:cNvSpPr/>
          <p:nvPr/>
        </p:nvSpPr>
        <p:spPr>
          <a:xfrm>
            <a:off x="1066800" y="1447800"/>
            <a:ext cx="3048000" cy="2590800"/>
          </a:xfrm>
          <a:prstGeom prst="dodecagon">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decagon 7"/>
          <p:cNvSpPr/>
          <p:nvPr/>
        </p:nvSpPr>
        <p:spPr>
          <a:xfrm>
            <a:off x="4114800" y="1371600"/>
            <a:ext cx="3124200" cy="2590800"/>
          </a:xfrm>
          <a:prstGeom prst="dodecagon">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decagon 8"/>
          <p:cNvSpPr/>
          <p:nvPr/>
        </p:nvSpPr>
        <p:spPr>
          <a:xfrm>
            <a:off x="5334000" y="3581400"/>
            <a:ext cx="3200400" cy="2667000"/>
          </a:xfrm>
          <a:prstGeom prst="dodecagon">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decagon 9"/>
          <p:cNvSpPr/>
          <p:nvPr/>
        </p:nvSpPr>
        <p:spPr>
          <a:xfrm>
            <a:off x="2286000" y="3657600"/>
            <a:ext cx="3048000" cy="2590800"/>
          </a:xfrm>
          <a:prstGeom prst="dodecagon">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13.jpg"/>
          <p:cNvPicPr>
            <a:picLocks noChangeAspect="1" noChangeArrowheads="1"/>
          </p:cNvPicPr>
          <p:nvPr/>
        </p:nvPicPr>
        <p:blipFill>
          <a:blip r:embed="rId3"/>
          <a:srcRect/>
          <a:stretch>
            <a:fillRect/>
          </a:stretch>
        </p:blipFill>
        <p:spPr bwMode="auto">
          <a:xfrm>
            <a:off x="990600" y="1447800"/>
            <a:ext cx="3124200" cy="25908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1027" name="Picture 3" descr="C:\Users\sagor khan\Downloads\p14.jpg"/>
          <p:cNvPicPr>
            <a:picLocks noChangeAspect="1" noChangeArrowheads="1"/>
          </p:cNvPicPr>
          <p:nvPr/>
        </p:nvPicPr>
        <p:blipFill>
          <a:blip r:embed="rId4"/>
          <a:srcRect/>
          <a:stretch>
            <a:fillRect/>
          </a:stretch>
        </p:blipFill>
        <p:spPr bwMode="auto">
          <a:xfrm>
            <a:off x="4038600" y="1295400"/>
            <a:ext cx="3276600" cy="2667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1029" name="Picture 5" descr="F:\New folder\430.jpg"/>
          <p:cNvPicPr>
            <a:picLocks noChangeAspect="1" noChangeArrowheads="1"/>
          </p:cNvPicPr>
          <p:nvPr/>
        </p:nvPicPr>
        <p:blipFill>
          <a:blip r:embed="rId5"/>
          <a:srcRect/>
          <a:stretch>
            <a:fillRect/>
          </a:stretch>
        </p:blipFill>
        <p:spPr bwMode="auto">
          <a:xfrm>
            <a:off x="2286000" y="3657600"/>
            <a:ext cx="3048000" cy="2667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16" name="Picture 15" descr="p28.jpg"/>
          <p:cNvPicPr>
            <a:picLocks noChangeAspect="1"/>
          </p:cNvPicPr>
          <p:nvPr/>
        </p:nvPicPr>
        <p:blipFill>
          <a:blip r:embed="rId6"/>
          <a:stretch>
            <a:fillRect/>
          </a:stretch>
        </p:blipFill>
        <p:spPr>
          <a:xfrm>
            <a:off x="5334000" y="3581400"/>
            <a:ext cx="3276600" cy="2667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7" name="Rounded Rectangle 16"/>
          <p:cNvSpPr/>
          <p:nvPr/>
        </p:nvSpPr>
        <p:spPr>
          <a:xfrm>
            <a:off x="7162800" y="1676400"/>
            <a:ext cx="1752600" cy="838200"/>
          </a:xfrm>
          <a:prstGeom prst="round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শিল্প খাত (পোশাক শিল্প</a:t>
            </a:r>
            <a:r>
              <a:rPr lang="bn-IN" sz="2400" dirty="0" smtClean="0">
                <a:solidFill>
                  <a:schemeClr val="tx1"/>
                </a:solidFill>
                <a:latin typeface="SutonnyOMJ" pitchFamily="2" charset="0"/>
                <a:cs typeface="SutonnyOMJ" pitchFamily="2" charset="0"/>
              </a:rPr>
              <a:t>) </a:t>
            </a:r>
            <a:endParaRPr lang="en-US" sz="2400" dirty="0">
              <a:solidFill>
                <a:schemeClr val="tx1"/>
              </a:solidFill>
              <a:latin typeface="SutonnyOMJ" pitchFamily="2" charset="0"/>
              <a:cs typeface="SutonnyOMJ" pitchFamily="2" charset="0"/>
            </a:endParaRPr>
          </a:p>
        </p:txBody>
      </p:sp>
      <p:sp>
        <p:nvSpPr>
          <p:cNvPr id="19" name="Rounded Rectangle 18"/>
          <p:cNvSpPr/>
          <p:nvPr/>
        </p:nvSpPr>
        <p:spPr>
          <a:xfrm>
            <a:off x="762000" y="2971800"/>
            <a:ext cx="1752600" cy="914400"/>
          </a:xfrm>
          <a:prstGeom prst="round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কৃষিখাত ( কৃষি) </a:t>
            </a:r>
            <a:endParaRPr lang="en-US" sz="2000" dirty="0">
              <a:solidFill>
                <a:schemeClr val="tx1"/>
              </a:solidFill>
              <a:latin typeface="SutonnyOMJ" pitchFamily="2" charset="0"/>
              <a:cs typeface="SutonnyOMJ" pitchFamily="2" charset="0"/>
            </a:endParaRPr>
          </a:p>
        </p:txBody>
      </p:sp>
      <p:sp>
        <p:nvSpPr>
          <p:cNvPr id="20" name="Rounded Rectangle 19"/>
          <p:cNvSpPr/>
          <p:nvPr/>
        </p:nvSpPr>
        <p:spPr>
          <a:xfrm>
            <a:off x="838200" y="5029200"/>
            <a:ext cx="1828800" cy="914400"/>
          </a:xfrm>
          <a:prstGeom prst="round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সেবাখাত( পরিবহন) </a:t>
            </a:r>
            <a:endParaRPr lang="en-US" sz="2000" dirty="0">
              <a:solidFill>
                <a:schemeClr val="tx1"/>
              </a:solidFill>
              <a:latin typeface="SutonnyOMJ" pitchFamily="2" charset="0"/>
              <a:cs typeface="SutonnyOMJ" pitchFamily="2" charset="0"/>
            </a:endParaRPr>
          </a:p>
        </p:txBody>
      </p:sp>
      <p:sp>
        <p:nvSpPr>
          <p:cNvPr id="21" name="Rounded Rectangle 20"/>
          <p:cNvSpPr/>
          <p:nvPr/>
        </p:nvSpPr>
        <p:spPr>
          <a:xfrm>
            <a:off x="7162800" y="3429000"/>
            <a:ext cx="1752600" cy="914400"/>
          </a:xfrm>
          <a:prstGeom prst="roundRect">
            <a:avLst/>
          </a:prstGeom>
          <a:solidFill>
            <a:srgbClr val="00B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ব্যবসা-বাণিজ্য খাত  (ঔষধ </a:t>
            </a:r>
            <a:r>
              <a:rPr lang="bn-IN" sz="2000" dirty="0" smtClean="0">
                <a:solidFill>
                  <a:schemeClr val="tx1"/>
                </a:solidFill>
              </a:rPr>
              <a:t>) </a:t>
            </a:r>
            <a:endParaRPr lang="en-US" sz="2000" dirty="0">
              <a:solidFill>
                <a:schemeClr val="tx1"/>
              </a:solidFill>
            </a:endParaRPr>
          </a:p>
        </p:txBody>
      </p:sp>
      <p:sp>
        <p:nvSpPr>
          <p:cNvPr id="23" name="TextBox 22"/>
          <p:cNvSpPr txBox="1"/>
          <p:nvPr/>
        </p:nvSpPr>
        <p:spPr>
          <a:xfrm>
            <a:off x="762000" y="6248400"/>
            <a:ext cx="8153400" cy="584775"/>
          </a:xfrm>
          <a:prstGeom prst="rect">
            <a:avLst/>
          </a:prstGeom>
          <a:noFill/>
        </p:spPr>
        <p:txBody>
          <a:bodyPr wrap="square" rtlCol="0">
            <a:spAutoFit/>
          </a:bodyPr>
          <a:lstStyle/>
          <a:p>
            <a:r>
              <a:rPr lang="bn-IN" sz="3200" b="1" dirty="0" smtClean="0">
                <a:latin typeface="SutonnyOMJ" pitchFamily="2" charset="0"/>
                <a:cs typeface="SutonnyOMJ" pitchFamily="2" charset="0"/>
              </a:rPr>
              <a:t>                   বাংলাদেশের অর্থনীতির খাতসমূহ </a:t>
            </a:r>
            <a:endParaRPr lang="en-US" sz="3200" b="1"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edg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0" fill="hold"/>
                                        <p:tgtEl>
                                          <p:spTgt spid="19"/>
                                        </p:tgtEl>
                                        <p:attrNameLst>
                                          <p:attrName>ppt_x</p:attrName>
                                        </p:attrNameLst>
                                      </p:cBhvr>
                                      <p:tavLst>
                                        <p:tav tm="0">
                                          <p:val>
                                            <p:strVal val="#ppt_x"/>
                                          </p:val>
                                        </p:tav>
                                        <p:tav tm="100000">
                                          <p:val>
                                            <p:strVal val="#ppt_x"/>
                                          </p:val>
                                        </p:tav>
                                      </p:tavLst>
                                    </p:anim>
                                    <p:anim calcmode="lin" valueType="num">
                                      <p:cBhvr additive="base">
                                        <p:cTn id="13" dur="5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wheel(4)">
                                      <p:cBhvr>
                                        <p:cTn id="18" dur="20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26" dur="1000" fill="hold"/>
                                        <p:tgtEl>
                                          <p:spTgt spid="17"/>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nodeType="clickEffect">
                                  <p:stCondLst>
                                    <p:cond delay="0"/>
                                  </p:stCondLst>
                                  <p:childTnLst>
                                    <p:set>
                                      <p:cBhvr>
                                        <p:cTn id="34" dur="1" fill="hold">
                                          <p:stCondLst>
                                            <p:cond delay="0"/>
                                          </p:stCondLst>
                                        </p:cTn>
                                        <p:tgtEl>
                                          <p:spTgt spid="1029"/>
                                        </p:tgtEl>
                                        <p:attrNameLst>
                                          <p:attrName>style.visibility</p:attrName>
                                        </p:attrNameLst>
                                      </p:cBhvr>
                                      <p:to>
                                        <p:strVal val="visible"/>
                                      </p:to>
                                    </p:set>
                                    <p:animEffect transition="in" filter="wedge">
                                      <p:cBhvr>
                                        <p:cTn id="35" dur="2000"/>
                                        <p:tgtEl>
                                          <p:spTgt spid="1029"/>
                                        </p:tgtEl>
                                      </p:cBhvr>
                                    </p:animEffect>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5000" fill="hold"/>
                                        <p:tgtEl>
                                          <p:spTgt spid="20"/>
                                        </p:tgtEl>
                                        <p:attrNameLst>
                                          <p:attrName>ppt_x</p:attrName>
                                        </p:attrNameLst>
                                      </p:cBhvr>
                                      <p:tavLst>
                                        <p:tav tm="0">
                                          <p:val>
                                            <p:strVal val="#ppt_x"/>
                                          </p:val>
                                        </p:tav>
                                        <p:tav tm="100000">
                                          <p:val>
                                            <p:strVal val="#ppt_x"/>
                                          </p:val>
                                        </p:tav>
                                      </p:tavLst>
                                    </p:anim>
                                    <p:anim calcmode="lin" valueType="num">
                                      <p:cBhvr additive="base">
                                        <p:cTn id="41" dur="5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heel(4)">
                                      <p:cBhvr>
                                        <p:cTn id="46" dur="20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7" presetClass="entr" presetSubtype="4"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0" fill="hold"/>
                                        <p:tgtEl>
                                          <p:spTgt spid="21"/>
                                        </p:tgtEl>
                                        <p:attrNameLst>
                                          <p:attrName>ppt_x</p:attrName>
                                        </p:attrNameLst>
                                      </p:cBhvr>
                                      <p:tavLst>
                                        <p:tav tm="0">
                                          <p:val>
                                            <p:strVal val="#ppt_x"/>
                                          </p:val>
                                        </p:tav>
                                        <p:tav tm="100000">
                                          <p:val>
                                            <p:strVal val="#ppt_x"/>
                                          </p:val>
                                        </p:tav>
                                      </p:tavLst>
                                    </p:anim>
                                    <p:anim calcmode="lin" valueType="num">
                                      <p:cBhvr additive="base">
                                        <p:cTn id="52" dur="5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5"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60" dur="1000" fill="hold"/>
                                        <p:tgtEl>
                                          <p:spTgt spid="23"/>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P spid="21" grpId="0" animBg="1"/>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134.jpg"/>
          <p:cNvPicPr>
            <a:picLocks noChangeAspect="1"/>
          </p:cNvPicPr>
          <p:nvPr/>
        </p:nvPicPr>
        <p:blipFill>
          <a:blip r:embed="rId2"/>
          <a:stretch>
            <a:fillRect/>
          </a:stretch>
        </p:blipFill>
        <p:spPr>
          <a:xfrm>
            <a:off x="0" y="6324600"/>
            <a:ext cx="9144000" cy="533400"/>
          </a:xfrm>
          <a:prstGeom prst="rect">
            <a:avLst/>
          </a:prstGeom>
        </p:spPr>
      </p:pic>
      <p:pic>
        <p:nvPicPr>
          <p:cNvPr id="4" name="Picture 3" descr="a134.jpg"/>
          <p:cNvPicPr>
            <a:picLocks noChangeAspect="1"/>
          </p:cNvPicPr>
          <p:nvPr/>
        </p:nvPicPr>
        <p:blipFill>
          <a:blip r:embed="rId2"/>
          <a:stretch>
            <a:fillRect/>
          </a:stretch>
        </p:blipFill>
        <p:spPr>
          <a:xfrm rot="5400000">
            <a:off x="-2933700" y="2933700"/>
            <a:ext cx="6477000" cy="609600"/>
          </a:xfrm>
          <a:prstGeom prst="rect">
            <a:avLst/>
          </a:prstGeom>
        </p:spPr>
      </p:pic>
      <p:sp>
        <p:nvSpPr>
          <p:cNvPr id="5" name="Rounded Rectangle 4"/>
          <p:cNvSpPr/>
          <p:nvPr/>
        </p:nvSpPr>
        <p:spPr>
          <a:xfrm>
            <a:off x="533400" y="152400"/>
            <a:ext cx="8305800" cy="914400"/>
          </a:xfrm>
          <a:prstGeom prst="roundRect">
            <a:avLst/>
          </a:prstGeom>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Rectangle 5"/>
          <p:cNvSpPr/>
          <p:nvPr/>
        </p:nvSpPr>
        <p:spPr>
          <a:xfrm>
            <a:off x="3124200" y="152400"/>
            <a:ext cx="4648200" cy="914400"/>
          </a:xfrm>
          <a:prstGeom prst="rect">
            <a:avLst/>
          </a:prstGeom>
          <a:solidFill>
            <a:srgbClr val="FF0000"/>
          </a:solidFill>
          <a:ln>
            <a:solidFill>
              <a:schemeClr val="bg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bn-IN" sz="3600" dirty="0" smtClean="0">
                <a:solidFill>
                  <a:schemeClr val="bg1"/>
                </a:solidFill>
                <a:latin typeface="SutonnyOMJ" pitchFamily="2" charset="0"/>
                <a:cs typeface="SutonnyOMJ" pitchFamily="2" charset="0"/>
              </a:rPr>
              <a:t>আজকের পাঠ </a:t>
            </a:r>
            <a:endParaRPr lang="en-US" sz="3600" dirty="0">
              <a:solidFill>
                <a:schemeClr val="bg1"/>
              </a:solidFill>
              <a:latin typeface="SutonnyOMJ" pitchFamily="2" charset="0"/>
              <a:cs typeface="SutonnyOMJ" pitchFamily="2" charset="0"/>
            </a:endParaRPr>
          </a:p>
        </p:txBody>
      </p:sp>
      <p:sp>
        <p:nvSpPr>
          <p:cNvPr id="7" name="Rectangle 6"/>
          <p:cNvSpPr/>
          <p:nvPr/>
        </p:nvSpPr>
        <p:spPr>
          <a:xfrm>
            <a:off x="609600" y="1143000"/>
            <a:ext cx="8305800" cy="4953000"/>
          </a:xfrm>
          <a:prstGeom prst="rect">
            <a:avLst/>
          </a:prstGeom>
          <a:solidFill>
            <a:srgbClr val="7030A0"/>
          </a:solidFill>
          <a:ln>
            <a:solidFill>
              <a:schemeClr val="tx1"/>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sagor khan\Downloads\q10.jpg"/>
          <p:cNvPicPr>
            <a:picLocks noChangeAspect="1" noChangeArrowheads="1"/>
          </p:cNvPicPr>
          <p:nvPr/>
        </p:nvPicPr>
        <p:blipFill>
          <a:blip r:embed="rId3"/>
          <a:srcRect/>
          <a:stretch>
            <a:fillRect/>
          </a:stretch>
        </p:blipFill>
        <p:spPr bwMode="auto">
          <a:xfrm>
            <a:off x="1447800" y="1295400"/>
            <a:ext cx="6857999" cy="4572000"/>
          </a:xfrm>
          <a:prstGeom prst="rect">
            <a:avLst/>
          </a:prstGeom>
          <a:ln>
            <a:noFill/>
          </a:ln>
          <a:effectLst>
            <a:softEdge rad="112500"/>
          </a:effectLst>
        </p:spPr>
      </p:pic>
      <p:sp>
        <p:nvSpPr>
          <p:cNvPr id="18" name="Dodecagon 17"/>
          <p:cNvSpPr/>
          <p:nvPr/>
        </p:nvSpPr>
        <p:spPr>
          <a:xfrm>
            <a:off x="4953000" y="2819400"/>
            <a:ext cx="3276600" cy="2895600"/>
          </a:xfrm>
          <a:prstGeom prst="dodecagon">
            <a:avLst/>
          </a:prstGeom>
          <a:solidFill>
            <a:srgbClr val="00B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smtClean="0">
                <a:solidFill>
                  <a:schemeClr val="tx1"/>
                </a:solidFill>
                <a:latin typeface="SutonnyOMJ" pitchFamily="2" charset="0"/>
                <a:cs typeface="SutonnyOMJ" pitchFamily="2" charset="0"/>
              </a:rPr>
              <a:t>বাংলাদেশের অর্থনীতির খাতসমূহ </a:t>
            </a:r>
            <a:endParaRPr lang="en-US" sz="3200" b="1"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heel(4)">
                                      <p:cBhvr>
                                        <p:cTn id="19"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gor khan\Downloads\q33.jpg"/>
          <p:cNvPicPr>
            <a:picLocks noChangeAspect="1" noChangeArrowheads="1"/>
          </p:cNvPicPr>
          <p:nvPr/>
        </p:nvPicPr>
        <p:blipFill>
          <a:blip r:embed="rId2"/>
          <a:srcRect/>
          <a:stretch>
            <a:fillRect/>
          </a:stretch>
        </p:blipFill>
        <p:spPr bwMode="auto">
          <a:xfrm>
            <a:off x="0" y="5867400"/>
            <a:ext cx="4724400" cy="990600"/>
          </a:xfrm>
          <a:prstGeom prst="rect">
            <a:avLst/>
          </a:prstGeom>
          <a:noFill/>
        </p:spPr>
      </p:pic>
      <p:pic>
        <p:nvPicPr>
          <p:cNvPr id="1027" name="Picture 3" descr="C:\Users\sagor khan\Downloads\q33.jpg"/>
          <p:cNvPicPr>
            <a:picLocks noChangeAspect="1" noChangeArrowheads="1"/>
          </p:cNvPicPr>
          <p:nvPr/>
        </p:nvPicPr>
        <p:blipFill>
          <a:blip r:embed="rId2"/>
          <a:srcRect/>
          <a:stretch>
            <a:fillRect/>
          </a:stretch>
        </p:blipFill>
        <p:spPr bwMode="auto">
          <a:xfrm rot="16200000">
            <a:off x="6286500" y="4000500"/>
            <a:ext cx="914400" cy="4800600"/>
          </a:xfrm>
          <a:prstGeom prst="rect">
            <a:avLst/>
          </a:prstGeom>
          <a:noFill/>
        </p:spPr>
      </p:pic>
      <p:sp>
        <p:nvSpPr>
          <p:cNvPr id="4" name="Rounded Rectangle 3"/>
          <p:cNvSpPr/>
          <p:nvPr/>
        </p:nvSpPr>
        <p:spPr>
          <a:xfrm>
            <a:off x="152400" y="304800"/>
            <a:ext cx="8763000" cy="914400"/>
          </a:xfrm>
          <a:prstGeom prst="roundRect">
            <a:avLst/>
          </a:prstGeom>
          <a:ln>
            <a:solidFill>
              <a:schemeClr val="bg1"/>
            </a:solidFill>
          </a:ln>
        </p:spPr>
        <p:style>
          <a:lnRef idx="3">
            <a:schemeClr val="lt1"/>
          </a:lnRef>
          <a:fillRef idx="1">
            <a:schemeClr val="accent3"/>
          </a:fillRef>
          <a:effectRef idx="1">
            <a:schemeClr val="accent3"/>
          </a:effectRef>
          <a:fontRef idx="minor">
            <a:schemeClr val="lt1"/>
          </a:fontRef>
        </p:style>
        <p:txBody>
          <a:bodyPr vert="wordArtVert" rtlCol="0" anchor="ctr"/>
          <a:lstStyle/>
          <a:p>
            <a:pPr algn="ctr"/>
            <a:r>
              <a:rPr lang="bn-IN" sz="3600" dirty="0" smtClean="0">
                <a:solidFill>
                  <a:schemeClr val="bg1"/>
                </a:solidFill>
                <a:latin typeface="SutonnyOMJ" pitchFamily="2" charset="0"/>
                <a:cs typeface="SutonnyOMJ" pitchFamily="2" charset="0"/>
              </a:rPr>
              <a:t>শিখনফল</a:t>
            </a:r>
            <a:r>
              <a:rPr lang="bn-IN" sz="4000" dirty="0" smtClean="0">
                <a:solidFill>
                  <a:schemeClr val="tx1"/>
                </a:solidFill>
                <a:latin typeface="SutonnyOMJ" pitchFamily="2" charset="0"/>
                <a:cs typeface="SutonnyOMJ" pitchFamily="2" charset="0"/>
              </a:rPr>
              <a:t> </a:t>
            </a:r>
            <a:endParaRPr lang="en-US" sz="4000" dirty="0">
              <a:solidFill>
                <a:schemeClr val="tx1"/>
              </a:solidFill>
              <a:latin typeface="SutonnyOMJ" pitchFamily="2" charset="0"/>
              <a:cs typeface="SutonnyOMJ" pitchFamily="2" charset="0"/>
            </a:endParaRPr>
          </a:p>
        </p:txBody>
      </p:sp>
      <p:sp>
        <p:nvSpPr>
          <p:cNvPr id="9" name="Rectangle 8"/>
          <p:cNvSpPr/>
          <p:nvPr/>
        </p:nvSpPr>
        <p:spPr>
          <a:xfrm>
            <a:off x="152400" y="1524000"/>
            <a:ext cx="8839200" cy="4114800"/>
          </a:xfrm>
          <a:prstGeom prst="rect">
            <a:avLst/>
          </a:prstGeom>
          <a:solidFill>
            <a:srgbClr val="FF000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1" name="Picture 7" descr="C:\Users\sagor khan\Downloads\q23.jpg"/>
          <p:cNvPicPr>
            <a:picLocks noChangeAspect="1" noChangeArrowheads="1"/>
          </p:cNvPicPr>
          <p:nvPr/>
        </p:nvPicPr>
        <p:blipFill>
          <a:blip r:embed="rId3"/>
          <a:srcRect/>
          <a:stretch>
            <a:fillRect/>
          </a:stretch>
        </p:blipFill>
        <p:spPr bwMode="auto">
          <a:xfrm>
            <a:off x="762000" y="1905000"/>
            <a:ext cx="7696200" cy="3285744"/>
          </a:xfrm>
          <a:prstGeom prst="rect">
            <a:avLst/>
          </a:prstGeom>
          <a:ln w="88900" cap="sq" cmpd="thickThin">
            <a:solidFill>
              <a:srgbClr val="000000"/>
            </a:solidFill>
            <a:prstDash val="solid"/>
            <a:miter lim="800000"/>
          </a:ln>
          <a:effectLst>
            <a:innerShdw blurRad="76200">
              <a:srgbClr val="000000"/>
            </a:innerShdw>
          </a:effectLst>
        </p:spPr>
      </p:pic>
      <p:sp>
        <p:nvSpPr>
          <p:cNvPr id="11" name="TextBox 10"/>
          <p:cNvSpPr txBox="1"/>
          <p:nvPr/>
        </p:nvSpPr>
        <p:spPr>
          <a:xfrm>
            <a:off x="685800" y="2133600"/>
            <a:ext cx="7772400" cy="1631216"/>
          </a:xfrm>
          <a:prstGeom prst="rect">
            <a:avLst/>
          </a:prstGeom>
          <a:noFill/>
        </p:spPr>
        <p:txBody>
          <a:bodyPr wrap="square" rtlCol="0">
            <a:spAutoFit/>
          </a:bodyPr>
          <a:lstStyle/>
          <a:p>
            <a:r>
              <a:rPr lang="en-US" sz="2000" dirty="0" smtClean="0">
                <a:solidFill>
                  <a:schemeClr val="bg1"/>
                </a:solidFill>
              </a:rPr>
              <a:t>                         </a:t>
            </a:r>
            <a:r>
              <a:rPr lang="en-US" sz="3200" dirty="0" err="1" smtClean="0">
                <a:solidFill>
                  <a:schemeClr val="bg1"/>
                </a:solidFill>
                <a:latin typeface="SutonnyOMJ" pitchFamily="2" charset="0"/>
                <a:cs typeface="SutonnyOMJ" pitchFamily="2" charset="0"/>
              </a:rPr>
              <a:t>এই</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পাঠ</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শেষে</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শিক্ষার্থীরা</a:t>
            </a:r>
            <a:r>
              <a:rPr lang="en-US" sz="3200" dirty="0" smtClean="0">
                <a:solidFill>
                  <a:schemeClr val="bg1"/>
                </a:solidFill>
                <a:latin typeface="SutonnyOMJ" pitchFamily="2" charset="0"/>
                <a:cs typeface="SutonnyOMJ" pitchFamily="2" charset="0"/>
              </a:rPr>
              <a:t>- </a:t>
            </a:r>
            <a:endParaRPr lang="en-US" sz="2400" dirty="0" smtClean="0">
              <a:solidFill>
                <a:schemeClr val="bg1"/>
              </a:solidFill>
              <a:latin typeface="SutonnyOMJ" pitchFamily="2" charset="0"/>
              <a:cs typeface="SutonnyOMJ" pitchFamily="2" charset="0"/>
            </a:endParaRPr>
          </a:p>
          <a:p>
            <a:r>
              <a:rPr lang="en-US" sz="2800" dirty="0" smtClean="0">
                <a:solidFill>
                  <a:schemeClr val="bg1"/>
                </a:solidFill>
                <a:latin typeface="SutonnyOMJ" pitchFamily="2" charset="0"/>
                <a:cs typeface="SutonnyOMJ" pitchFamily="2" charset="0"/>
              </a:rPr>
              <a:t>০১। </a:t>
            </a:r>
            <a:r>
              <a:rPr lang="en-US" sz="2800" dirty="0" err="1" smtClean="0">
                <a:solidFill>
                  <a:schemeClr val="bg1"/>
                </a:solidFill>
                <a:latin typeface="SutonnyOMJ" pitchFamily="2" charset="0"/>
                <a:cs typeface="SutonnyOMJ" pitchFamily="2" charset="0"/>
              </a:rPr>
              <a:t>বাংলাদেশের</a:t>
            </a:r>
            <a:r>
              <a:rPr lang="en-US" sz="2800" dirty="0" smtClean="0">
                <a:solidFill>
                  <a:schemeClr val="bg1"/>
                </a:solidFill>
                <a:latin typeface="SutonnyOMJ" pitchFamily="2" charset="0"/>
                <a:cs typeface="SutonnyOMJ" pitchFamily="2" charset="0"/>
              </a:rPr>
              <a:t> </a:t>
            </a:r>
            <a:r>
              <a:rPr lang="en-US" sz="2800" dirty="0" err="1" smtClean="0">
                <a:solidFill>
                  <a:schemeClr val="bg1"/>
                </a:solidFill>
                <a:latin typeface="SutonnyOMJ" pitchFamily="2" charset="0"/>
                <a:cs typeface="SutonnyOMJ" pitchFamily="2" charset="0"/>
              </a:rPr>
              <a:t>অর্থনীতির</a:t>
            </a:r>
            <a:r>
              <a:rPr lang="en-US" sz="2800" dirty="0" smtClean="0">
                <a:solidFill>
                  <a:schemeClr val="bg1"/>
                </a:solidFill>
                <a:latin typeface="SutonnyOMJ" pitchFamily="2" charset="0"/>
                <a:cs typeface="SutonnyOMJ" pitchFamily="2" charset="0"/>
              </a:rPr>
              <a:t> </a:t>
            </a:r>
            <a:r>
              <a:rPr lang="en-US" sz="2800" dirty="0" err="1" smtClean="0">
                <a:solidFill>
                  <a:schemeClr val="bg1"/>
                </a:solidFill>
                <a:latin typeface="SutonnyOMJ" pitchFamily="2" charset="0"/>
                <a:cs typeface="SutonnyOMJ" pitchFamily="2" charset="0"/>
              </a:rPr>
              <a:t>খাতসমূহ</a:t>
            </a:r>
            <a:r>
              <a:rPr lang="en-US" sz="2800" dirty="0" smtClean="0">
                <a:solidFill>
                  <a:schemeClr val="bg1"/>
                </a:solidFill>
                <a:latin typeface="SutonnyOMJ" pitchFamily="2" charset="0"/>
                <a:cs typeface="SutonnyOMJ" pitchFamily="2" charset="0"/>
              </a:rPr>
              <a:t> </a:t>
            </a:r>
            <a:r>
              <a:rPr lang="en-US" sz="2800" dirty="0" err="1" smtClean="0">
                <a:solidFill>
                  <a:schemeClr val="bg1"/>
                </a:solidFill>
                <a:latin typeface="SutonnyOMJ" pitchFamily="2" charset="0"/>
                <a:cs typeface="SutonnyOMJ" pitchFamily="2" charset="0"/>
              </a:rPr>
              <a:t>চিহ্নিত</a:t>
            </a:r>
            <a:r>
              <a:rPr lang="en-US" sz="2800" dirty="0" smtClean="0">
                <a:solidFill>
                  <a:schemeClr val="bg1"/>
                </a:solidFill>
                <a:latin typeface="SutonnyOMJ" pitchFamily="2" charset="0"/>
                <a:cs typeface="SutonnyOMJ" pitchFamily="2" charset="0"/>
              </a:rPr>
              <a:t> </a:t>
            </a:r>
            <a:r>
              <a:rPr lang="en-US" sz="2800" dirty="0" err="1" smtClean="0">
                <a:solidFill>
                  <a:schemeClr val="bg1"/>
                </a:solidFill>
                <a:latin typeface="SutonnyOMJ" pitchFamily="2" charset="0"/>
                <a:cs typeface="SutonnyOMJ" pitchFamily="2" charset="0"/>
              </a:rPr>
              <a:t>করতে</a:t>
            </a:r>
            <a:r>
              <a:rPr lang="en-US" sz="2800" dirty="0" smtClean="0">
                <a:solidFill>
                  <a:schemeClr val="bg1"/>
                </a:solidFill>
                <a:latin typeface="SutonnyOMJ" pitchFamily="2" charset="0"/>
                <a:cs typeface="SutonnyOMJ" pitchFamily="2" charset="0"/>
              </a:rPr>
              <a:t> </a:t>
            </a:r>
            <a:r>
              <a:rPr lang="en-US" sz="2800" dirty="0" err="1" smtClean="0">
                <a:solidFill>
                  <a:schemeClr val="bg1"/>
                </a:solidFill>
                <a:latin typeface="SutonnyOMJ" pitchFamily="2" charset="0"/>
                <a:cs typeface="SutonnyOMJ" pitchFamily="2" charset="0"/>
              </a:rPr>
              <a:t>পারবে</a:t>
            </a:r>
            <a:r>
              <a:rPr lang="en-US" sz="2800" dirty="0" smtClean="0">
                <a:solidFill>
                  <a:schemeClr val="bg1"/>
                </a:solidFill>
                <a:latin typeface="SutonnyOMJ" pitchFamily="2" charset="0"/>
                <a:cs typeface="SutonnyOMJ" pitchFamily="2" charset="0"/>
              </a:rPr>
              <a:t>।</a:t>
            </a:r>
          </a:p>
          <a:p>
            <a:endParaRPr lang="en-US" sz="2000" dirty="0" smtClean="0"/>
          </a:p>
          <a:p>
            <a:r>
              <a:rPr lang="en-US" sz="2000" dirty="0" smtClean="0"/>
              <a:t>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nodeType="clickEffect">
                                  <p:stCondLst>
                                    <p:cond delay="0"/>
                                  </p:stCondLst>
                                  <p:childTnLst>
                                    <p:set>
                                      <p:cBhvr>
                                        <p:cTn id="10" dur="1" fill="hold">
                                          <p:stCondLst>
                                            <p:cond delay="0"/>
                                          </p:stCondLst>
                                        </p:cTn>
                                        <p:tgtEl>
                                          <p:spTgt spid="1031"/>
                                        </p:tgtEl>
                                        <p:attrNameLst>
                                          <p:attrName>style.visibility</p:attrName>
                                        </p:attrNameLst>
                                      </p:cBhvr>
                                      <p:to>
                                        <p:strVal val="visible"/>
                                      </p:to>
                                    </p:set>
                                    <p:animEffect transition="in" filter="wedge">
                                      <p:cBhvr>
                                        <p:cTn id="11" dur="2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134.jpg"/>
          <p:cNvPicPr>
            <a:picLocks noChangeAspect="1"/>
          </p:cNvPicPr>
          <p:nvPr/>
        </p:nvPicPr>
        <p:blipFill>
          <a:blip r:embed="rId2"/>
          <a:stretch>
            <a:fillRect/>
          </a:stretch>
        </p:blipFill>
        <p:spPr>
          <a:xfrm>
            <a:off x="0" y="5867400"/>
            <a:ext cx="9144000" cy="990600"/>
          </a:xfrm>
          <a:prstGeom prst="rect">
            <a:avLst/>
          </a:prstGeom>
        </p:spPr>
      </p:pic>
      <p:pic>
        <p:nvPicPr>
          <p:cNvPr id="3" name="Picture 2" descr="a134.jpg"/>
          <p:cNvPicPr>
            <a:picLocks noChangeAspect="1"/>
          </p:cNvPicPr>
          <p:nvPr/>
        </p:nvPicPr>
        <p:blipFill>
          <a:blip r:embed="rId2"/>
          <a:stretch>
            <a:fillRect/>
          </a:stretch>
        </p:blipFill>
        <p:spPr>
          <a:xfrm rot="5400000">
            <a:off x="-2781300" y="2781300"/>
            <a:ext cx="6553200" cy="990600"/>
          </a:xfrm>
          <a:prstGeom prst="rect">
            <a:avLst/>
          </a:prstGeom>
        </p:spPr>
      </p:pic>
      <p:sp>
        <p:nvSpPr>
          <p:cNvPr id="4" name="Rectangle 3"/>
          <p:cNvSpPr/>
          <p:nvPr/>
        </p:nvSpPr>
        <p:spPr>
          <a:xfrm>
            <a:off x="990600" y="304800"/>
            <a:ext cx="7924800" cy="914400"/>
          </a:xfrm>
          <a:prstGeom prst="rect">
            <a:avLst/>
          </a:prstGeom>
          <a:solidFill>
            <a:srgbClr val="00B050"/>
          </a:solidFill>
          <a:ln>
            <a:solidFill>
              <a:srgbClr val="FF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b="1" dirty="0" smtClean="0">
                <a:solidFill>
                  <a:srgbClr val="FFFF00"/>
                </a:solidFill>
                <a:latin typeface="SutonnyOMJ" pitchFamily="2" charset="0"/>
                <a:cs typeface="SutonnyOMJ" pitchFamily="2" charset="0"/>
              </a:rPr>
              <a:t>         বাংলাদেশের  অর্থনীতির খাতসমূহ </a:t>
            </a:r>
            <a:endParaRPr lang="en-US" sz="4000" b="1" dirty="0">
              <a:solidFill>
                <a:srgbClr val="FFFF00"/>
              </a:solidFill>
              <a:latin typeface="SutonnyOMJ" pitchFamily="2" charset="0"/>
              <a:cs typeface="SutonnyOMJ" pitchFamily="2" charset="0"/>
            </a:endParaRPr>
          </a:p>
        </p:txBody>
      </p:sp>
      <p:sp>
        <p:nvSpPr>
          <p:cNvPr id="5" name="Rectangle 4"/>
          <p:cNvSpPr/>
          <p:nvPr/>
        </p:nvSpPr>
        <p:spPr>
          <a:xfrm>
            <a:off x="990600" y="1447800"/>
            <a:ext cx="8001000" cy="4495800"/>
          </a:xfrm>
          <a:prstGeom prst="rect">
            <a:avLst/>
          </a:prstGeom>
          <a:solidFill>
            <a:srgbClr val="FFFF00"/>
          </a:solidFill>
          <a:ln>
            <a:solidFill>
              <a:schemeClr val="tx1"/>
            </a:solidFill>
          </a:ln>
          <a:scene3d>
            <a:camera prst="orthographicFront"/>
            <a:lightRig rig="threePt" dir="t"/>
          </a:scene3d>
          <a:sp3d>
            <a:bevelT w="114300" prst="hardEdge"/>
          </a:sp3d>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 name="Dodecagon 5"/>
          <p:cNvSpPr/>
          <p:nvPr/>
        </p:nvSpPr>
        <p:spPr>
          <a:xfrm>
            <a:off x="1676400" y="1981200"/>
            <a:ext cx="2209800" cy="1981200"/>
          </a:xfrm>
          <a:prstGeom prst="dodecagon">
            <a:avLst/>
          </a:prstGeom>
          <a:solidFill>
            <a:srgbClr val="7030A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কৃষি খাত </a:t>
            </a:r>
            <a:r>
              <a:rPr lang="bn-IN" sz="3200" dirty="0" smtClean="0">
                <a:solidFill>
                  <a:schemeClr val="tx1"/>
                </a:solidFill>
                <a:latin typeface="SutonnyOMJ" pitchFamily="2" charset="0"/>
                <a:cs typeface="SutonnyOMJ" pitchFamily="2" charset="0"/>
              </a:rPr>
              <a:t> </a:t>
            </a:r>
            <a:endParaRPr lang="en-US" sz="3200" dirty="0">
              <a:solidFill>
                <a:schemeClr val="tx1"/>
              </a:solidFill>
              <a:latin typeface="SutonnyOMJ" pitchFamily="2" charset="0"/>
              <a:cs typeface="SutonnyOMJ" pitchFamily="2" charset="0"/>
            </a:endParaRPr>
          </a:p>
        </p:txBody>
      </p:sp>
      <p:sp>
        <p:nvSpPr>
          <p:cNvPr id="7" name="Dodecagon 6"/>
          <p:cNvSpPr/>
          <p:nvPr/>
        </p:nvSpPr>
        <p:spPr>
          <a:xfrm>
            <a:off x="6096000" y="1905000"/>
            <a:ext cx="2209800" cy="1981200"/>
          </a:xfrm>
          <a:prstGeom prst="dodecagon">
            <a:avLst/>
          </a:prstGeom>
          <a:solidFill>
            <a:srgbClr val="7030A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ব্যবসা- বাণিজ্য খাত  </a:t>
            </a:r>
            <a:endParaRPr lang="en-US" sz="3200" dirty="0">
              <a:solidFill>
                <a:schemeClr val="bg1"/>
              </a:solidFill>
              <a:latin typeface="SutonnyOMJ" pitchFamily="2" charset="0"/>
              <a:cs typeface="SutonnyOMJ" pitchFamily="2" charset="0"/>
            </a:endParaRPr>
          </a:p>
        </p:txBody>
      </p:sp>
      <p:sp>
        <p:nvSpPr>
          <p:cNvPr id="8" name="Dodecagon 7"/>
          <p:cNvSpPr/>
          <p:nvPr/>
        </p:nvSpPr>
        <p:spPr>
          <a:xfrm>
            <a:off x="3886200" y="1905000"/>
            <a:ext cx="2209800" cy="2057400"/>
          </a:xfrm>
          <a:prstGeom prst="dodecagon">
            <a:avLst/>
          </a:prstGeom>
          <a:solidFill>
            <a:srgbClr val="7030A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শিল্প খাত  </a:t>
            </a:r>
            <a:endParaRPr lang="en-US" sz="3200" dirty="0">
              <a:solidFill>
                <a:schemeClr val="bg1"/>
              </a:solidFill>
              <a:latin typeface="SutonnyOMJ" pitchFamily="2" charset="0"/>
              <a:cs typeface="SutonnyOMJ" pitchFamily="2" charset="0"/>
            </a:endParaRPr>
          </a:p>
        </p:txBody>
      </p:sp>
      <p:sp>
        <p:nvSpPr>
          <p:cNvPr id="9" name="Dodecagon 8"/>
          <p:cNvSpPr/>
          <p:nvPr/>
        </p:nvSpPr>
        <p:spPr>
          <a:xfrm>
            <a:off x="3962400" y="3962400"/>
            <a:ext cx="2209800" cy="1981200"/>
          </a:xfrm>
          <a:prstGeom prst="dodecagon">
            <a:avLst/>
          </a:prstGeom>
          <a:solidFill>
            <a:srgbClr val="7030A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SutonnyOMJ" pitchFamily="2" charset="0"/>
                <a:cs typeface="SutonnyOMJ" pitchFamily="2" charset="0"/>
              </a:rPr>
              <a:t>সেবাখাত </a:t>
            </a:r>
            <a:endParaRPr lang="en-US" sz="3200"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6" dur="1000" fill="hold"/>
                                        <p:tgtEl>
                                          <p:spTgt spid="6"/>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8" dur="1000" fill="hold"/>
                                        <p:tgtEl>
                                          <p:spTgt spid="8"/>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134.jpg"/>
          <p:cNvPicPr>
            <a:picLocks noChangeAspect="1"/>
          </p:cNvPicPr>
          <p:nvPr/>
        </p:nvPicPr>
        <p:blipFill>
          <a:blip r:embed="rId2"/>
          <a:stretch>
            <a:fillRect/>
          </a:stretch>
        </p:blipFill>
        <p:spPr>
          <a:xfrm>
            <a:off x="0" y="6096000"/>
            <a:ext cx="9144000" cy="762000"/>
          </a:xfrm>
          <a:prstGeom prst="rect">
            <a:avLst/>
          </a:prstGeom>
        </p:spPr>
      </p:pic>
      <p:pic>
        <p:nvPicPr>
          <p:cNvPr id="3" name="Picture 2" descr="a134.jpg"/>
          <p:cNvPicPr>
            <a:picLocks noChangeAspect="1"/>
          </p:cNvPicPr>
          <p:nvPr/>
        </p:nvPicPr>
        <p:blipFill>
          <a:blip r:embed="rId2"/>
          <a:stretch>
            <a:fillRect/>
          </a:stretch>
        </p:blipFill>
        <p:spPr>
          <a:xfrm rot="5400000">
            <a:off x="-2857500" y="2857500"/>
            <a:ext cx="6553200" cy="838200"/>
          </a:xfrm>
          <a:prstGeom prst="rect">
            <a:avLst/>
          </a:prstGeom>
        </p:spPr>
      </p:pic>
      <p:sp>
        <p:nvSpPr>
          <p:cNvPr id="4" name="Rounded Rectangle 3"/>
          <p:cNvSpPr/>
          <p:nvPr/>
        </p:nvSpPr>
        <p:spPr>
          <a:xfrm>
            <a:off x="838200" y="152400"/>
            <a:ext cx="8153400" cy="762000"/>
          </a:xfrm>
          <a:prstGeom prst="roundRect">
            <a:avLst/>
          </a:prstGeom>
          <a:ln>
            <a:solidFill>
              <a:srgbClr val="FF000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bn-IN" sz="3600" dirty="0" smtClean="0">
                <a:solidFill>
                  <a:schemeClr val="tx1"/>
                </a:solidFill>
                <a:latin typeface="SutonnyOMJ" pitchFamily="2" charset="0"/>
                <a:cs typeface="SutonnyOMJ" pitchFamily="2" charset="0"/>
              </a:rPr>
              <a:t>নিচের চিত্রগুলো ভাল করে লক্ষ কর </a:t>
            </a:r>
            <a:endParaRPr lang="en-US" sz="3600" dirty="0">
              <a:solidFill>
                <a:schemeClr val="tx1"/>
              </a:solidFill>
              <a:latin typeface="SutonnyOMJ" pitchFamily="2" charset="0"/>
              <a:cs typeface="SutonnyOMJ" pitchFamily="2" charset="0"/>
            </a:endParaRPr>
          </a:p>
        </p:txBody>
      </p:sp>
      <p:sp>
        <p:nvSpPr>
          <p:cNvPr id="5" name="Rectangle 4"/>
          <p:cNvSpPr/>
          <p:nvPr/>
        </p:nvSpPr>
        <p:spPr>
          <a:xfrm>
            <a:off x="838200" y="1066800"/>
            <a:ext cx="8077200" cy="5029200"/>
          </a:xfrm>
          <a:prstGeom prst="rect">
            <a:avLst/>
          </a:prstGeom>
          <a:solidFill>
            <a:srgbClr val="00B050"/>
          </a:solidFill>
          <a:ln>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3733800"/>
            <a:ext cx="2743200" cy="236220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96000" y="3733800"/>
            <a:ext cx="2743200" cy="236220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81200" y="1371600"/>
            <a:ext cx="2819400" cy="236220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953000" y="1295400"/>
            <a:ext cx="2743200" cy="2362200"/>
          </a:xfrm>
          <a:prstGeom prst="rect">
            <a:avLst/>
          </a:pr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F:\New folder\569.jpg"/>
          <p:cNvPicPr>
            <a:picLocks noChangeAspect="1" noChangeArrowheads="1"/>
          </p:cNvPicPr>
          <p:nvPr/>
        </p:nvPicPr>
        <p:blipFill>
          <a:blip r:embed="rId3"/>
          <a:srcRect/>
          <a:stretch>
            <a:fillRect/>
          </a:stretch>
        </p:blipFill>
        <p:spPr bwMode="auto">
          <a:xfrm>
            <a:off x="838200" y="3733800"/>
            <a:ext cx="2743200" cy="2362200"/>
          </a:xfrm>
          <a:prstGeom prst="rect">
            <a:avLst/>
          </a:prstGeom>
          <a:ln w="88900" cap="sq" cmpd="thickThin">
            <a:solidFill>
              <a:srgbClr val="FF0000"/>
            </a:solidFill>
            <a:prstDash val="solid"/>
            <a:miter lim="800000"/>
          </a:ln>
          <a:effectLst>
            <a:innerShdw blurRad="76200">
              <a:srgbClr val="000000"/>
            </a:innerShdw>
          </a:effectLst>
        </p:spPr>
      </p:pic>
      <p:pic>
        <p:nvPicPr>
          <p:cNvPr id="1029" name="Picture 5" descr="F:\New folder\601.jpg"/>
          <p:cNvPicPr>
            <a:picLocks noChangeAspect="1" noChangeArrowheads="1"/>
          </p:cNvPicPr>
          <p:nvPr/>
        </p:nvPicPr>
        <p:blipFill>
          <a:blip r:embed="rId4"/>
          <a:srcRect/>
          <a:stretch>
            <a:fillRect/>
          </a:stretch>
        </p:blipFill>
        <p:spPr bwMode="auto">
          <a:xfrm>
            <a:off x="6096000" y="3733800"/>
            <a:ext cx="2819400" cy="2362200"/>
          </a:xfrm>
          <a:prstGeom prst="rect">
            <a:avLst/>
          </a:prstGeom>
          <a:ln w="88900" cap="sq" cmpd="thickThin">
            <a:solidFill>
              <a:srgbClr val="FF0000"/>
            </a:solidFill>
            <a:prstDash val="solid"/>
            <a:miter lim="800000"/>
          </a:ln>
          <a:effectLst>
            <a:innerShdw blurRad="76200">
              <a:srgbClr val="000000"/>
            </a:innerShdw>
          </a:effectLst>
        </p:spPr>
      </p:pic>
      <p:pic>
        <p:nvPicPr>
          <p:cNvPr id="1030" name="Picture 6" descr="F:\New folder\h15.jpg"/>
          <p:cNvPicPr>
            <a:picLocks noChangeAspect="1" noChangeArrowheads="1"/>
          </p:cNvPicPr>
          <p:nvPr/>
        </p:nvPicPr>
        <p:blipFill>
          <a:blip r:embed="rId5"/>
          <a:srcRect/>
          <a:stretch>
            <a:fillRect/>
          </a:stretch>
        </p:blipFill>
        <p:spPr bwMode="auto">
          <a:xfrm>
            <a:off x="1981200" y="1295400"/>
            <a:ext cx="2819400" cy="2438400"/>
          </a:xfrm>
          <a:prstGeom prst="rect">
            <a:avLst/>
          </a:prstGeom>
          <a:solidFill>
            <a:srgbClr val="FF0000"/>
          </a:solidFill>
          <a:ln w="88900" cap="sq" cmpd="thickThin">
            <a:solidFill>
              <a:srgbClr val="FF0000"/>
            </a:solidFill>
            <a:prstDash val="solid"/>
            <a:miter lim="800000"/>
          </a:ln>
          <a:effectLst>
            <a:innerShdw blurRad="76200">
              <a:srgbClr val="000000"/>
            </a:innerShdw>
          </a:effectLst>
        </p:spPr>
      </p:pic>
      <p:pic>
        <p:nvPicPr>
          <p:cNvPr id="1031" name="Picture 7" descr="C:\Users\sagor khan\Downloads\p34.jpg"/>
          <p:cNvPicPr>
            <a:picLocks noChangeAspect="1" noChangeArrowheads="1"/>
          </p:cNvPicPr>
          <p:nvPr/>
        </p:nvPicPr>
        <p:blipFill>
          <a:blip r:embed="rId6"/>
          <a:srcRect/>
          <a:stretch>
            <a:fillRect/>
          </a:stretch>
        </p:blipFill>
        <p:spPr bwMode="auto">
          <a:xfrm>
            <a:off x="4953000" y="1295400"/>
            <a:ext cx="2819400" cy="2438400"/>
          </a:xfrm>
          <a:prstGeom prst="rect">
            <a:avLst/>
          </a:prstGeom>
          <a:solidFill>
            <a:srgbClr val="FF0000"/>
          </a:solidFill>
          <a:ln w="88900" cap="sq" cmpd="thickThin">
            <a:solidFill>
              <a:srgbClr val="FF0000"/>
            </a:solidFill>
            <a:prstDash val="solid"/>
            <a:miter lim="800000"/>
          </a:ln>
          <a:effectLst>
            <a:innerShdw blurRad="76200">
              <a:srgbClr val="000000"/>
            </a:innerShdw>
          </a:effectLst>
        </p:spPr>
      </p:pic>
      <p:sp>
        <p:nvSpPr>
          <p:cNvPr id="16" name="Oval 15"/>
          <p:cNvSpPr/>
          <p:nvPr/>
        </p:nvSpPr>
        <p:spPr>
          <a:xfrm>
            <a:off x="1115291" y="1551709"/>
            <a:ext cx="1066800" cy="1066800"/>
          </a:xfrm>
          <a:prstGeom prst="ellipse">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ফল</a:t>
            </a:r>
          </a:p>
          <a:p>
            <a:pPr algn="ctr"/>
            <a:r>
              <a:rPr lang="bn-IN" sz="2400" dirty="0" smtClean="0">
                <a:solidFill>
                  <a:schemeClr val="tx1"/>
                </a:solidFill>
                <a:latin typeface="SutonnyOMJ" pitchFamily="2" charset="0"/>
                <a:cs typeface="SutonnyOMJ" pitchFamily="2" charset="0"/>
              </a:rPr>
              <a:t>মুল </a:t>
            </a:r>
            <a:endParaRPr lang="en-US" sz="2400" dirty="0">
              <a:solidFill>
                <a:schemeClr val="tx1"/>
              </a:solidFill>
              <a:latin typeface="SutonnyOMJ" pitchFamily="2" charset="0"/>
              <a:cs typeface="SutonnyOMJ" pitchFamily="2" charset="0"/>
            </a:endParaRPr>
          </a:p>
        </p:txBody>
      </p:sp>
      <p:sp>
        <p:nvSpPr>
          <p:cNvPr id="17" name="Oval 16"/>
          <p:cNvSpPr/>
          <p:nvPr/>
        </p:nvSpPr>
        <p:spPr>
          <a:xfrm>
            <a:off x="7543800" y="1905000"/>
            <a:ext cx="1066800" cy="1066800"/>
          </a:xfrm>
          <a:prstGeom prst="ellipse">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চা</a:t>
            </a:r>
            <a:r>
              <a:rPr lang="bn-IN" sz="2000" dirty="0" smtClean="0">
                <a:solidFill>
                  <a:schemeClr val="tx1"/>
                </a:solidFill>
              </a:rPr>
              <a:t> </a:t>
            </a:r>
            <a:endParaRPr lang="en-US" sz="2000" dirty="0">
              <a:solidFill>
                <a:schemeClr val="tx1"/>
              </a:solidFill>
            </a:endParaRPr>
          </a:p>
        </p:txBody>
      </p:sp>
      <p:sp>
        <p:nvSpPr>
          <p:cNvPr id="19" name="Oval 18"/>
          <p:cNvSpPr/>
          <p:nvPr/>
        </p:nvSpPr>
        <p:spPr>
          <a:xfrm>
            <a:off x="5181600" y="5029200"/>
            <a:ext cx="1066800" cy="1066800"/>
          </a:xfrm>
          <a:prstGeom prst="ellipse">
            <a:avLst/>
          </a:prstGeom>
          <a:solidFill>
            <a:srgbClr val="FF0000"/>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পশু </a:t>
            </a:r>
          </a:p>
          <a:p>
            <a:pPr algn="ctr"/>
            <a:r>
              <a:rPr lang="bn-IN" sz="2000" dirty="0" smtClean="0">
                <a:solidFill>
                  <a:schemeClr val="tx1"/>
                </a:solidFill>
                <a:latin typeface="SutonnyOMJ" pitchFamily="2" charset="0"/>
                <a:cs typeface="SutonnyOMJ" pitchFamily="2" charset="0"/>
              </a:rPr>
              <a:t>পালন </a:t>
            </a:r>
            <a:endParaRPr lang="en-US" sz="2000" dirty="0">
              <a:solidFill>
                <a:schemeClr val="tx1"/>
              </a:solidFill>
              <a:latin typeface="SutonnyOMJ" pitchFamily="2" charset="0"/>
              <a:cs typeface="SutonnyOMJ" pitchFamily="2" charset="0"/>
            </a:endParaRPr>
          </a:p>
        </p:txBody>
      </p:sp>
      <p:sp>
        <p:nvSpPr>
          <p:cNvPr id="21" name="Oval 20"/>
          <p:cNvSpPr/>
          <p:nvPr/>
        </p:nvSpPr>
        <p:spPr>
          <a:xfrm>
            <a:off x="3429000" y="3886200"/>
            <a:ext cx="1066800" cy="1066800"/>
          </a:xfrm>
          <a:prstGeom prst="ellipse">
            <a:avLst/>
          </a:prstGeom>
          <a:solidFill>
            <a:srgbClr val="FF0000"/>
          </a:solidFill>
          <a:ln>
            <a:solidFill>
              <a:schemeClr val="tx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মৎস্য </a:t>
            </a:r>
          </a:p>
          <a:p>
            <a:pPr algn="ctr"/>
            <a:r>
              <a:rPr lang="bn-IN" sz="2000" dirty="0" smtClean="0">
                <a:solidFill>
                  <a:schemeClr val="tx1"/>
                </a:solidFill>
                <a:latin typeface="SutonnyOMJ" pitchFamily="2" charset="0"/>
                <a:cs typeface="SutonnyOMJ" pitchFamily="2" charset="0"/>
              </a:rPr>
              <a:t>চাষ </a:t>
            </a:r>
            <a:endParaRPr lang="en-US" sz="2000" dirty="0">
              <a:solidFill>
                <a:schemeClr val="tx1"/>
              </a:solidFill>
              <a:latin typeface="SutonnyOMJ" pitchFamily="2" charset="0"/>
              <a:cs typeface="SutonnyOMJ" pitchFamily="2" charset="0"/>
            </a:endParaRPr>
          </a:p>
        </p:txBody>
      </p:sp>
      <p:sp>
        <p:nvSpPr>
          <p:cNvPr id="22" name="Dodecagon 21"/>
          <p:cNvSpPr/>
          <p:nvPr/>
        </p:nvSpPr>
        <p:spPr>
          <a:xfrm>
            <a:off x="3733800" y="5334000"/>
            <a:ext cx="1447800" cy="1371600"/>
          </a:xfrm>
          <a:prstGeom prst="dodecagon">
            <a:avLst/>
          </a:prstGeom>
          <a:solidFill>
            <a:srgbClr val="FFFF0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SutonnyOMJ" pitchFamily="2" charset="0"/>
                <a:cs typeface="SutonnyOMJ" pitchFamily="2" charset="0"/>
              </a:rPr>
              <a:t>কৃষি</a:t>
            </a:r>
          </a:p>
          <a:p>
            <a:pPr algn="ctr"/>
            <a:r>
              <a:rPr lang="bn-IN" sz="3200" dirty="0" smtClean="0">
                <a:solidFill>
                  <a:schemeClr val="tx1"/>
                </a:solidFill>
                <a:latin typeface="SutonnyOMJ" pitchFamily="2" charset="0"/>
                <a:cs typeface="SutonnyOMJ" pitchFamily="2" charset="0"/>
              </a:rPr>
              <a:t>খাত  </a:t>
            </a:r>
            <a:endParaRPr lang="en-US" sz="32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animEffect transition="in" filter="wedge">
                                      <p:cBhvr>
                                        <p:cTn id="19" dur="2000"/>
                                        <p:tgtEl>
                                          <p:spTgt spid="1030"/>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edge">
                                      <p:cBhvr>
                                        <p:cTn id="24" dur="20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nodeType="clickEffect">
                                  <p:stCondLst>
                                    <p:cond delay="0"/>
                                  </p:stCondLst>
                                  <p:childTnLst>
                                    <p:set>
                                      <p:cBhvr>
                                        <p:cTn id="28" dur="1" fill="hold">
                                          <p:stCondLst>
                                            <p:cond delay="0"/>
                                          </p:stCondLst>
                                        </p:cTn>
                                        <p:tgtEl>
                                          <p:spTgt spid="1031"/>
                                        </p:tgtEl>
                                        <p:attrNameLst>
                                          <p:attrName>style.visibility</p:attrName>
                                        </p:attrNameLst>
                                      </p:cBhvr>
                                      <p:to>
                                        <p:strVal val="visible"/>
                                      </p:to>
                                    </p:set>
                                    <p:animEffect transition="in" filter="wedge">
                                      <p:cBhvr>
                                        <p:cTn id="29" dur="2000"/>
                                        <p:tgtEl>
                                          <p:spTgt spid="1031"/>
                                        </p:tgtEl>
                                      </p:cBhvr>
                                    </p:animEffect>
                                  </p:childTnLst>
                                </p:cTn>
                              </p:par>
                            </p:childTnLst>
                          </p:cTn>
                        </p:par>
                      </p:childTnLst>
                    </p:cTn>
                  </p:par>
                  <p:par>
                    <p:cTn id="30" fill="hold">
                      <p:stCondLst>
                        <p:cond delay="indefinite"/>
                      </p:stCondLst>
                      <p:childTnLst>
                        <p:par>
                          <p:cTn id="31" fill="hold">
                            <p:stCondLst>
                              <p:cond delay="0"/>
                            </p:stCondLst>
                            <p:childTnLst>
                              <p:par>
                                <p:cTn id="32" presetID="7" presetClass="entr" presetSubtype="4"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0" fill="hold"/>
                                        <p:tgtEl>
                                          <p:spTgt spid="17"/>
                                        </p:tgtEl>
                                        <p:attrNameLst>
                                          <p:attrName>ppt_x</p:attrName>
                                        </p:attrNameLst>
                                      </p:cBhvr>
                                      <p:tavLst>
                                        <p:tav tm="0">
                                          <p:val>
                                            <p:strVal val="#ppt_x"/>
                                          </p:val>
                                        </p:tav>
                                        <p:tav tm="100000">
                                          <p:val>
                                            <p:strVal val="#ppt_x"/>
                                          </p:val>
                                        </p:tav>
                                      </p:tavLst>
                                    </p:anim>
                                    <p:anim calcmode="lin" valueType="num">
                                      <p:cBhvr additive="base">
                                        <p:cTn id="35" dur="5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1028"/>
                                        </p:tgtEl>
                                        <p:attrNameLst>
                                          <p:attrName>style.visibility</p:attrName>
                                        </p:attrNameLst>
                                      </p:cBhvr>
                                      <p:to>
                                        <p:strVal val="visible"/>
                                      </p:to>
                                    </p:set>
                                    <p:animEffect transition="in" filter="wheel(4)">
                                      <p:cBhvr>
                                        <p:cTn id="40" dur="2000"/>
                                        <p:tgtEl>
                                          <p:spTgt spid="1028"/>
                                        </p:tgtEl>
                                      </p:cBhvr>
                                    </p:animEffect>
                                  </p:childTnLst>
                                </p:cTn>
                              </p:par>
                            </p:childTnLst>
                          </p:cTn>
                        </p:par>
                      </p:childTnLst>
                    </p:cTn>
                  </p:par>
                  <p:par>
                    <p:cTn id="41" fill="hold">
                      <p:stCondLst>
                        <p:cond delay="indefinite"/>
                      </p:stCondLst>
                      <p:childTnLst>
                        <p:par>
                          <p:cTn id="42" fill="hold">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0" fill="hold"/>
                                        <p:tgtEl>
                                          <p:spTgt spid="21"/>
                                        </p:tgtEl>
                                        <p:attrNameLst>
                                          <p:attrName>ppt_x</p:attrName>
                                        </p:attrNameLst>
                                      </p:cBhvr>
                                      <p:tavLst>
                                        <p:tav tm="0">
                                          <p:val>
                                            <p:strVal val="#ppt_x"/>
                                          </p:val>
                                        </p:tav>
                                        <p:tav tm="100000">
                                          <p:val>
                                            <p:strVal val="#ppt_x"/>
                                          </p:val>
                                        </p:tav>
                                      </p:tavLst>
                                    </p:anim>
                                    <p:anim calcmode="lin" valueType="num">
                                      <p:cBhvr additive="base">
                                        <p:cTn id="46" dur="50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0" presetClass="entr" presetSubtype="0" fill="hold" nodeType="clickEffect">
                                  <p:stCondLst>
                                    <p:cond delay="0"/>
                                  </p:stCondLst>
                                  <p:childTnLst>
                                    <p:set>
                                      <p:cBhvr>
                                        <p:cTn id="50" dur="1" fill="hold">
                                          <p:stCondLst>
                                            <p:cond delay="0"/>
                                          </p:stCondLst>
                                        </p:cTn>
                                        <p:tgtEl>
                                          <p:spTgt spid="1029"/>
                                        </p:tgtEl>
                                        <p:attrNameLst>
                                          <p:attrName>style.visibility</p:attrName>
                                        </p:attrNameLst>
                                      </p:cBhvr>
                                      <p:to>
                                        <p:strVal val="visible"/>
                                      </p:to>
                                    </p:set>
                                    <p:animEffect transition="in" filter="wedge">
                                      <p:cBhvr>
                                        <p:cTn id="51" dur="2000"/>
                                        <p:tgtEl>
                                          <p:spTgt spid="1029"/>
                                        </p:tgtEl>
                                      </p:cBhvr>
                                    </p:animEffect>
                                  </p:childTnLst>
                                </p:cTn>
                              </p:par>
                            </p:childTnLst>
                          </p:cTn>
                        </p:par>
                      </p:childTnLst>
                    </p:cTn>
                  </p:par>
                  <p:par>
                    <p:cTn id="52" fill="hold">
                      <p:stCondLst>
                        <p:cond delay="indefinite"/>
                      </p:stCondLst>
                      <p:childTnLst>
                        <p:par>
                          <p:cTn id="53" fill="hold">
                            <p:stCondLst>
                              <p:cond delay="0"/>
                            </p:stCondLst>
                            <p:childTnLst>
                              <p:par>
                                <p:cTn id="54" presetID="7" presetClass="entr" presetSubtype="4"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0" fill="hold"/>
                                        <p:tgtEl>
                                          <p:spTgt spid="19"/>
                                        </p:tgtEl>
                                        <p:attrNameLst>
                                          <p:attrName>ppt_x</p:attrName>
                                        </p:attrNameLst>
                                      </p:cBhvr>
                                      <p:tavLst>
                                        <p:tav tm="0">
                                          <p:val>
                                            <p:strVal val="#ppt_x"/>
                                          </p:val>
                                        </p:tav>
                                        <p:tav tm="100000">
                                          <p:val>
                                            <p:strVal val="#ppt_x"/>
                                          </p:val>
                                        </p:tav>
                                      </p:tavLst>
                                    </p:anim>
                                    <p:anim calcmode="lin" valueType="num">
                                      <p:cBhvr additive="base">
                                        <p:cTn id="57" dur="50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9" presetClass="entr" presetSubtype="0" decel="10000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 calcmode="lin" valueType="num">
                                      <p:cBhvr>
                                        <p:cTn id="64" dur="500" fill="hold"/>
                                        <p:tgtEl>
                                          <p:spTgt spid="22"/>
                                        </p:tgtEl>
                                        <p:attrNameLst>
                                          <p:attrName>style.rotation</p:attrName>
                                        </p:attrNameLst>
                                      </p:cBhvr>
                                      <p:tavLst>
                                        <p:tav tm="0">
                                          <p:val>
                                            <p:fltVal val="360"/>
                                          </p:val>
                                        </p:tav>
                                        <p:tav tm="100000">
                                          <p:val>
                                            <p:fltVal val="0"/>
                                          </p:val>
                                        </p:tav>
                                      </p:tavLst>
                                    </p:anim>
                                    <p:animEffect transition="in" filter="fade">
                                      <p:cBhvr>
                                        <p:cTn id="6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9"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sagor khan\Downloads\q24.png"/>
          <p:cNvPicPr>
            <a:picLocks noChangeAspect="1" noChangeArrowheads="1"/>
          </p:cNvPicPr>
          <p:nvPr/>
        </p:nvPicPr>
        <p:blipFill>
          <a:blip r:embed="rId2"/>
          <a:srcRect/>
          <a:stretch>
            <a:fillRect/>
          </a:stretch>
        </p:blipFill>
        <p:spPr bwMode="auto">
          <a:xfrm>
            <a:off x="0" y="6096000"/>
            <a:ext cx="9144000" cy="762000"/>
          </a:xfrm>
          <a:prstGeom prst="rect">
            <a:avLst/>
          </a:prstGeom>
          <a:ln>
            <a:noFill/>
          </a:ln>
          <a:effectLst>
            <a:softEdge rad="112500"/>
          </a:effectLst>
        </p:spPr>
      </p:pic>
      <p:pic>
        <p:nvPicPr>
          <p:cNvPr id="1029" name="Picture 5" descr="C:\Users\sagor khan\Downloads\q24.png"/>
          <p:cNvPicPr>
            <a:picLocks noChangeAspect="1" noChangeArrowheads="1"/>
          </p:cNvPicPr>
          <p:nvPr/>
        </p:nvPicPr>
        <p:blipFill>
          <a:blip r:embed="rId2"/>
          <a:srcRect/>
          <a:stretch>
            <a:fillRect/>
          </a:stretch>
        </p:blipFill>
        <p:spPr bwMode="auto">
          <a:xfrm rot="5400000">
            <a:off x="-2647950" y="2647950"/>
            <a:ext cx="6057900" cy="762000"/>
          </a:xfrm>
          <a:prstGeom prst="rect">
            <a:avLst/>
          </a:prstGeom>
          <a:ln>
            <a:noFill/>
          </a:ln>
          <a:effectLst>
            <a:softEdge rad="112500"/>
          </a:effectLst>
          <a:scene3d>
            <a:camera prst="orthographicFront"/>
            <a:lightRig rig="threePt" dir="t"/>
          </a:scene3d>
          <a:sp3d>
            <a:bevelT w="152400" h="50800" prst="softRound"/>
          </a:sp3d>
        </p:spPr>
      </p:pic>
      <p:sp>
        <p:nvSpPr>
          <p:cNvPr id="8" name="Rounded Rectangle 7"/>
          <p:cNvSpPr/>
          <p:nvPr/>
        </p:nvSpPr>
        <p:spPr>
          <a:xfrm>
            <a:off x="685800" y="152400"/>
            <a:ext cx="8458200" cy="914400"/>
          </a:xfrm>
          <a:prstGeom prst="roundRect">
            <a:avLst/>
          </a:prstGeom>
          <a:ln>
            <a:solidFill>
              <a:schemeClr val="tx1"/>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9" name="Rectangle 8"/>
          <p:cNvSpPr/>
          <p:nvPr/>
        </p:nvSpPr>
        <p:spPr>
          <a:xfrm>
            <a:off x="685800" y="1219200"/>
            <a:ext cx="8305800" cy="4953000"/>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SutonnyOMJ" pitchFamily="2" charset="0"/>
                <a:cs typeface="SutonnyOMJ" pitchFamily="2" charset="0"/>
              </a:rPr>
              <a:t>প্রাচীনকাল</a:t>
            </a:r>
            <a:r>
              <a:rPr lang="en-US" sz="3200" dirty="0" smtClean="0">
                <a:solidFill>
                  <a:schemeClr val="tx1"/>
                </a:solidFill>
                <a:latin typeface="SutonnyOMJ" pitchFamily="2" charset="0"/>
                <a:cs typeface="SutonnyOMJ" pitchFamily="2" charset="0"/>
              </a:rPr>
              <a:t> </a:t>
            </a:r>
            <a:r>
              <a:rPr lang="en-US" sz="3200" dirty="0" err="1" smtClean="0">
                <a:solidFill>
                  <a:schemeClr val="tx1"/>
                </a:solidFill>
                <a:latin typeface="SutonnyOMJ" pitchFamily="2" charset="0"/>
                <a:cs typeface="SutonnyOMJ" pitchFamily="2" charset="0"/>
              </a:rPr>
              <a:t>থেকেই</a:t>
            </a:r>
            <a:r>
              <a:rPr lang="en-US" sz="3200" dirty="0" smtClean="0">
                <a:solidFill>
                  <a:schemeClr val="tx1"/>
                </a:solidFill>
                <a:latin typeface="SutonnyOMJ" pitchFamily="2" charset="0"/>
                <a:cs typeface="SutonnyOMJ" pitchFamily="2" charset="0"/>
              </a:rPr>
              <a:t> </a:t>
            </a:r>
            <a:r>
              <a:rPr lang="en-US" sz="3200" dirty="0" err="1" smtClean="0">
                <a:solidFill>
                  <a:schemeClr val="tx1"/>
                </a:solidFill>
                <a:latin typeface="SutonnyOMJ" pitchFamily="2" charset="0"/>
                <a:cs typeface="SutonnyOMJ" pitchFamily="2" charset="0"/>
              </a:rPr>
              <a:t>এদেশের</a:t>
            </a:r>
            <a:r>
              <a:rPr lang="bn-IN" sz="3200" dirty="0" smtClean="0">
                <a:solidFill>
                  <a:schemeClr val="tx1"/>
                </a:solidFill>
                <a:latin typeface="SutonnyOMJ" pitchFamily="2" charset="0"/>
                <a:cs typeface="SutonnyOMJ" pitchFamily="2" charset="0"/>
              </a:rPr>
              <a:t> অর্থনীতিতে কৃষি মূখ্য ভুমিকা পালন করে আসছে। বর্তমানে এদেশের বেশিরভাগ </a:t>
            </a:r>
            <a:r>
              <a:rPr lang="en-US" sz="3200" dirty="0" smtClean="0">
                <a:solidFill>
                  <a:schemeClr val="tx1"/>
                </a:solidFill>
                <a:latin typeface="SutonnyOMJ" pitchFamily="2" charset="0"/>
                <a:cs typeface="SutonnyOMJ" pitchFamily="2" charset="0"/>
              </a:rPr>
              <a:t> </a:t>
            </a:r>
            <a:r>
              <a:rPr lang="bn-IN" sz="3200" dirty="0" smtClean="0">
                <a:solidFill>
                  <a:schemeClr val="tx1"/>
                </a:solidFill>
                <a:latin typeface="SutonnyOMJ" pitchFamily="2" charset="0"/>
                <a:cs typeface="SutonnyOMJ" pitchFamily="2" charset="0"/>
              </a:rPr>
              <a:t>মানুষ জীবিকার জন্য কৃষির উপর নির্ভরশীল।ধান,পাট,চা,ডাল,রবিশস্য,শাকসবজি ও ফলমূল উৎপাদন; বনজ সম্পদ,পশুপালন ও মৎস্যচাষকে কৃষিখাতের মধ্যে ধরা হয়।আমাদের জাতীয় অর্থনীতিতে কৃষির অবদান প্রায় ২০ শতাংশ । </a:t>
            </a:r>
            <a:endParaRPr lang="en-US" sz="3200" dirty="0">
              <a:solidFill>
                <a:schemeClr val="tx1"/>
              </a:solidFill>
              <a:latin typeface="SutonnyOMJ" pitchFamily="2" charset="0"/>
              <a:cs typeface="SutonnyOMJ" pitchFamily="2" charset="0"/>
            </a:endParaRPr>
          </a:p>
        </p:txBody>
      </p:sp>
      <p:sp>
        <p:nvSpPr>
          <p:cNvPr id="10" name="Rectangle 9"/>
          <p:cNvSpPr/>
          <p:nvPr/>
        </p:nvSpPr>
        <p:spPr>
          <a:xfrm>
            <a:off x="3124200" y="152400"/>
            <a:ext cx="4572000" cy="914400"/>
          </a:xfrm>
          <a:prstGeom prst="rect">
            <a:avLst/>
          </a:prstGeom>
          <a:solidFill>
            <a:srgbClr val="00B050"/>
          </a:solidFill>
          <a:ln>
            <a:solidFill>
              <a:srgbClr val="FF00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SutonnyOMJ" pitchFamily="2" charset="0"/>
                <a:cs typeface="SutonnyOMJ" pitchFamily="2" charset="0"/>
              </a:rPr>
              <a:t>কৃষিখাত </a:t>
            </a:r>
            <a:endParaRPr lang="en-US" sz="40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ppt_w</p:attrName>
                                        </p:attrNameLst>
                                      </p:cBhvr>
                                      <p:tavLst>
                                        <p:tav tm="0" fmla="#ppt_w*sin(2.5*pi*$)">
                                          <p:val>
                                            <p:fltVal val="0"/>
                                          </p:val>
                                        </p:tav>
                                        <p:tav tm="100000">
                                          <p:val>
                                            <p:fltVal val="1"/>
                                          </p:val>
                                        </p:tav>
                                      </p:tavLst>
                                    </p:anim>
                                    <p:anim calcmode="lin" valueType="num">
                                      <p:cBhvr>
                                        <p:cTn id="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7" dur="1000" fill="hold"/>
                                        <p:tgtEl>
                                          <p:spTgt spid="9"/>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489</Words>
  <Application>Microsoft Office PowerPoint</Application>
  <PresentationFormat>On-screen Show (4:3)</PresentationFormat>
  <Paragraphs>95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sagor khan</dc:creator>
  <cp:lastModifiedBy>User</cp:lastModifiedBy>
  <cp:revision>94</cp:revision>
  <dcterms:created xsi:type="dcterms:W3CDTF">2021-04-14T00:23:25Z</dcterms:created>
  <dcterms:modified xsi:type="dcterms:W3CDTF">2021-08-28T10:28:23Z</dcterms:modified>
</cp:coreProperties>
</file>