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8" r:id="rId2"/>
    <p:sldId id="257" r:id="rId3"/>
    <p:sldId id="258" r:id="rId4"/>
    <p:sldId id="276" r:id="rId5"/>
    <p:sldId id="277" r:id="rId6"/>
    <p:sldId id="280" r:id="rId7"/>
    <p:sldId id="28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2" r:id="rId25"/>
    <p:sldId id="283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bar Ali" initials="AA" lastIdx="1" clrIdx="0">
    <p:extLst>
      <p:ext uri="{19B8F6BF-5375-455C-9EA6-DF929625EA0E}">
        <p15:presenceInfo xmlns:p15="http://schemas.microsoft.com/office/powerpoint/2012/main" userId="82fcd77157bdd6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00"/>
    <a:srgbClr val="33CC33"/>
    <a:srgbClr val="00FFFF"/>
    <a:srgbClr val="3333FF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0T14:02:06.886" idx="1">
    <p:pos x="5640" y="789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FF270-FCBF-468D-9632-1843D7DA5C9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37F27-01BC-4771-908D-342F4E03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37F27-01BC-4771-908D-342F4E03E7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84B7-424D-4DC9-82E6-9C52D03C6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F9D3F-D927-452E-B8BD-1A93F6671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E62DF-3526-4EB0-B678-25B8BB8E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DDF6E-1D58-4746-A63E-303E6B45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530FF-C21D-4CDC-9009-5DEF8D28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4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A99F-DC19-4BCE-A18A-1B51F3E7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90151-0837-442B-A0F1-48AD7908B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8CA4E-0B4B-44DC-88D8-5AC663E6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74CBB-100B-4ADA-81C6-88063859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F93B8-165D-4602-9043-074A680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2BE71-75F5-404C-AE3C-3BD2F2754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15E53-732B-402A-A2C6-70D032BB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0A938-0E51-440E-A9DA-BB80D366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24004-A8AD-4FCD-8A86-508A365D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B60F-C6E3-402B-B58A-27BAEBB9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2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4BBC-99C9-4D5F-9227-C98D027A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89A15-31F6-47D8-B1CB-866C6E460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7D6B6-9DFB-42DE-944E-6CFC8658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28F28-854A-465F-8B10-F860A687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6ADF7-A297-49B6-B964-2451C1C3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EA48-760D-4D33-90DC-2DE99F9D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1BA82-D665-4DF1-B7AE-32D788E2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83E04-B0FC-4B40-A006-B9412878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4A33F-605E-4CCB-B68D-C44CBBF3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2F924-6513-41B1-A57C-7D210992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6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949B-8EDF-43FD-BBA1-5BB04FBC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49026-0D3E-497C-BE06-28A117AEB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2885F-BEEC-450C-9FB9-417EC8A18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C8024-8864-4FAD-83B8-F446A64D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35B69-5C21-42EE-8217-72750917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1AE5E-3382-4636-A22D-60DA451D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8C03-F37D-46F6-B85E-B4823E69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3709A-0198-48FD-AFAB-88AE23AD5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64157-B270-40BC-9198-3FADBF0FB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1C34F-E6FC-435F-910D-24FD6CC3A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F350D-606D-40B0-A99B-5F3DF565B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DA740-8F45-4F5B-B0E1-FF088B51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58AF5-5C7A-4563-8BF7-DF463C74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1A042F-3C4F-4B77-BA0A-05211CD2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0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3FB0-F4E8-4C92-93C3-57783268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29112-3D6D-45B6-90D5-E99C2B4C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6BF0E-4973-4385-89E6-1E2BAA67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9AF90-2892-43B9-BAB8-0A08D784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9CB07-621E-49A6-B81A-545E4613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E32FB-72A8-4107-9B1D-4BB0EF8B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F282B-A316-4E35-9CBF-81CD0CF1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87C9-A48C-479E-B93C-2605ACCA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A570-C60C-4C11-A6DD-695ADA59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710F3-2DC6-46C4-97F4-14DADE9D6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B6C2D-7DD1-4C5C-A697-8449456D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24873-9B41-4072-AA15-C7240FBE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BCA5A-B55C-4130-A11D-73A6F20F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5E99-BADB-494F-8101-2491D84D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F80DB-094B-48D6-88D5-248355BEA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10196-5F30-498C-B336-E287ECAA9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445A5-A22C-42EC-AB89-4262D3F0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E9C09-26B0-452D-A1D6-DB19C68E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C8565-89B3-4C52-BA72-3D38122F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2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0F942-1580-4781-A0DA-CEC3ADFC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EF2B8-3024-4CBA-8C38-D98A44919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FE0FD-7C9F-48F4-92FF-538CDC581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9C5F-C087-44C4-9000-30274E7339C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58D91-C740-4B0B-A731-4E5A711A5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BBE0C-DF29-4C95-A03B-2CECE983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0E4C-74CB-49AE-AECA-57E63A19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6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stackexchange.com/questions/164490/could-the-sky-on-a-planet-theoretically-be-any-colo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autiful_Sky_and_Clouds_Parachinar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autiful_Sky_and_Clouds_Parachinar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autiful_Sky_and_Clouds_Parachinar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autiful_Sky_and_Clouds_Parachinar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nebraska/panorama-point/nebraska-panorama-point-plains-under-the-sky.jpg.php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stackexchange.com/questions/164490/could-the-sky-on-a-planet-theoretically-be-any-colo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stackexchange.com/questions/164490/could-the-sky-on-a-planet-theoretically-be-any-colo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autiful_Sky_and_Clouds_Parachinar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autiful_Sky_and_Clouds_Parachinar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34501&amp;picture=green-field-and-blue-sk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stackexchange.com/questions/164490/could-the-sky-on-a-planet-theoretically-be-any-colo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FD8B-D22C-4453-86D2-41142C8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365125"/>
            <a:ext cx="7735888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8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3333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F491B9-2C9A-433F-AE0B-D50B64334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63" y="1995716"/>
            <a:ext cx="7735888" cy="4404545"/>
          </a:xfrm>
        </p:spPr>
      </p:pic>
    </p:spTree>
    <p:extLst>
      <p:ext uri="{BB962C8B-B14F-4D97-AF65-F5344CB8AC3E}">
        <p14:creationId xmlns:p14="http://schemas.microsoft.com/office/powerpoint/2010/main" val="21107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DEB9-7D44-4F7B-AD4C-F8F4C738F1D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DC73E5-1735-4EBC-AEB8-A06680619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4022"/>
            <a:ext cx="4426634" cy="460851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0C390-A863-4FDC-AC07-6CFDC1AE6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উদাহরণ স্বরুপ মিষ্টি আলুর নাম বলতে পারি ।মিষ্টি আলুর কন্দাল অস্থানিক মূল মাটির কাছা কাছি পর্ব হতে বের হয়ে খাদ্য সঞ্চয় করে অনিয়মিত ভাবে মোটা ও অনির্দিষ্ট আকার ধারণ করে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কাজঃ-খাদ্য সঞ্চয় করা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6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2C8E-90A4-4F52-8C8A-FD69D3AF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গুচ্ছিত কন্দমূল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88C2-4867-4A89-8BD7-F54859D44205}"/>
              </a:ext>
            </a:extLst>
          </p:cNvPr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CF8A2-379B-4BA0-8845-47AFD03E3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 কন্দালাকৃতি মূলের মতই খাদ্য সঞ্চয় করে। অনিয়মিত ভাবে মোটা হয় । কিন্তু অনেক গুলো একত্রিত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 এবং প্রত্যেক মূল খাদ্য সঞ্চয় করে ।</a:t>
            </a:r>
          </a:p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কাজঃ-খাদ্য সঞ্চয় করা ।</a:t>
            </a:r>
          </a:p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উদাহরণ-শতমূলী ও ডালিয়া 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17ED7-A33C-4A96-ADDB-D0BAB6F96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1308296"/>
            <a:ext cx="4543865" cy="46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8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BFED-DAB1-4AEB-8BC6-B65F3AC6E00A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নডুলুজ মূল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477D99-9432-468C-91D2-1C95F6E73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0510"/>
            <a:ext cx="3548624" cy="2377894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5EE33-B3B2-4752-AA44-52FD99AFF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মূলের প্রধান বৈশিষ্ট্য হলো মূলের অগ্রভাগ খাদ্য সঞ্চয় করে মোটা হয় ।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কাজঃ-খাদ্য সঞ্চয় করা ।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উদাহরণ-আমআদা 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D174D-FD43-4461-A5C5-604144A62D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65" y="1195753"/>
            <a:ext cx="3548624" cy="1866221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1B5951-6E0A-4280-A0B0-53F7AE283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35" y="1124289"/>
            <a:ext cx="3574954" cy="1866221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9609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B174-2A73-4A3E-83C6-60F514C6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6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মালাকৃতির মূল</a:t>
            </a:r>
            <a:endParaRPr lang="en-US" sz="6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CB7858-58D2-4CC0-BFA3-9D69590E4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5" y="1424355"/>
            <a:ext cx="4679679" cy="41640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FF6B8-D5A9-4200-A50C-913D13165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829" y="2057400"/>
            <a:ext cx="3932237" cy="3811588"/>
          </a:xfrm>
        </p:spPr>
        <p:txBody>
          <a:bodyPr>
            <a:norm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এই ধরণের মূল খাদ্য সঞ্চয় করে মোটা ও সঙ্কুচিত হয় ।</a:t>
            </a:r>
          </a:p>
          <a:p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উদাহরণ-করলার মূল । 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EAFE34-5202-4330-A06D-4AC5CB1EE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11" y="1424355"/>
            <a:ext cx="4670263" cy="24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D3CA-CE3E-4CA3-983C-5CC14CA6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রক্ষার্থে রুপান্তর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03809-AC9C-4A7C-BF4A-ECDB2E2AAD1D}"/>
              </a:ext>
            </a:extLst>
          </p:cNvPr>
          <p:cNvSpPr txBox="1"/>
          <p:nvPr/>
        </p:nvSpPr>
        <p:spPr>
          <a:xfrm>
            <a:off x="689317" y="1885071"/>
            <a:ext cx="10664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 মূল মাটির উপর খাড়াভাবে দাঁড়িয়ে থাকতে,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আরোহন করতে বা পানিতে ভাসতে সাহায্য করে । এ জন্য এ মূল গুলো স্তম্ভমূল,ঠেসমূল আরোহী মূল, ও ভাসমান মূলে রুপান্তরিত হয়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D307-A068-4C17-9F78-BD42F8EF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 মূল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8AFD8F-6431-47B8-A539-BFFC26CEF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78" y="1477109"/>
            <a:ext cx="4624845" cy="43918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AA461-B594-45F9-A83C-9190F190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 ধরণের মূল সাধারণত কান্ড বা শাখা থেকে খাড়াভাবে উপর থেকে নিচের দিকে নেমে মাটিতে প্রবেশ করে এবং মোটা হয়ে স্তম্ভের আকার ধারণ করে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700">
              <a:srgbClr val="00FFF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1112-F421-4A5A-9D3C-AF35D840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ঠেস মূল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4154F6-0F84-4688-8BB9-792AB3E7A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00" y="1698208"/>
            <a:ext cx="4170780" cy="41707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E8DC0-3CA5-43AA-9EDA-DF67BF683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উদ্ভিদের প্রধান কান্ড দূর্বল হলে দাঁড়িয়ে থাকার জন্য কান্ডের গোড়া থেকে তীর্যক ভাবে অস্থানিক মূল মাটিতে প্রবেশ করে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উদাহরণ-কেয়া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700">
              <a:srgbClr val="00FFF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67F0-00B1-455B-97F5-58CFFA45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আরোহী মূল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A7F17D-12D7-45B7-94F3-78E1EB126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9" y="1252024"/>
            <a:ext cx="2980384" cy="46169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09A0A-9C4F-488C-A5A8-FFE248830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দূর্বল কান্ড বিশিষ্ট উদ্ভিদের পর্ব হতে মূল উৎপন্ন হয়ে অন্য কিছু মাধ্যমকে আকড়ে ধরে উপরে উঠে ।</a:t>
            </a: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উদাহরণ-পান 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822621-77A3-40AC-9E15-2FB2B8AAE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2" y="1252024"/>
            <a:ext cx="3607777" cy="46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DA1C-04CE-460B-BF30-94F54315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শারীরবৃত্তিয় কার্য সাধনের জন্য রূপান্তর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140EC-43BE-41FA-90BF-62E5E36B5B4D}"/>
              </a:ext>
            </a:extLst>
          </p:cNvPr>
          <p:cNvSpPr txBox="1"/>
          <p:nvPr/>
        </p:nvSpPr>
        <p:spPr>
          <a:xfrm>
            <a:off x="520505" y="2025748"/>
            <a:ext cx="112541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মূলের মাধ্যমে উদ্ভিদের শারীরবৃত্তীয় কাজ হলেও বিশেষ বিশেষ ক্ষেত্রে শারীরবৃত্তীয় কাজের জন্য অস্থানিক মূলের পরিবর্তন হয়ে থাকে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700">
              <a:srgbClr val="00FFF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D139-53D7-422F-BF4D-716625C2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</a:t>
            </a:r>
            <a:endParaRPr lang="en-US" sz="48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A8271A-3E55-426D-8FD8-458B7CD4C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78" y="1252025"/>
            <a:ext cx="4899084" cy="46169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160D7-4DA2-4CE1-95F3-D740A400E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 প্রকারের মূল বাতাস 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 গ্রহণ করে বেঁচে থাকে,তাই এদের বায়বীয় মূল বলে 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উদাহরণ-রাস্না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CC00">
                <a:alpha val="64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2A65-B5BE-4A1D-AC10-6763B0F2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EA1D15-B0A7-4FD9-BD45-C3AEB63C92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555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29445-E75E-4B93-90CD-2EFFCAF9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আকবর আলী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ঝিনাইগাতী সরকারি মডেল পাইলট উচ্চ বিদ্যালয়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ঝিনাইগাতী,শেরপুর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6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700">
              <a:srgbClr val="00CC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2EED-E826-481A-AEA6-A1D851F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পরজীবী বা শোষক মূল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A58A3-2795-447E-9719-CE94FF39B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A2C97-1DA5-41A6-995D-647E4A7A0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পজীবী উদ্ভিদে ক্লোরোফিল থাকে না তাই খাদ্যের জন্য আশ্রয় দাতা উদ্ভিদের দেহে বিশেষ ধরণের মূল প্রবেশ করিয়ে খাদ্যরস গ্রহণ করে । যা শোষক মূল নামে পরিচিত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উদাহরণ-স্বর্ণলতা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9AAA1-4F44-466F-8BCD-9E30F072A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21" y="1257300"/>
            <a:ext cx="5820691" cy="47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35B6-B782-4CD6-9340-B0586DE9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00929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bn-IN" sz="8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</a:t>
            </a:r>
            <a:endParaRPr lang="en-US" sz="8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7EA55-77CD-46F9-A0A1-C72F853A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5363"/>
            <a:ext cx="6172200" cy="4873625"/>
          </a:xfrm>
        </p:spPr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C2F42-104A-4004-AF4E-41A3DE646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96446" cy="3811588"/>
          </a:xfrm>
        </p:spPr>
        <p:txBody>
          <a:bodyPr>
            <a:no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সমুদ্র উপকূলে লবণাক্ত কর্দমাক্ত মাটিতে উদ্ভিদের প্রধান মূল হতে ছিদ্রযুক্ত শাখা মূল খাড়াভাবে মাটির উপরে উঠে আসে । এই ধরনের রূপা- ন্তরিত মূলকে শ্বাসমূল বলে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উদাহরণ-সুন্দরী ,গরান ইত্যাদি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65D3F-D23B-4012-A594-12CF73C6F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55" y="998880"/>
            <a:ext cx="6020557" cy="4873625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FAB96D1F-521C-41C4-B204-41E20B7283ED}"/>
              </a:ext>
            </a:extLst>
          </p:cNvPr>
          <p:cNvSpPr/>
          <p:nvPr/>
        </p:nvSpPr>
        <p:spPr>
          <a:xfrm>
            <a:off x="8398412" y="3882683"/>
            <a:ext cx="492370" cy="886265"/>
          </a:xfrm>
          <a:prstGeom prst="up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9018E-04EB-4A1B-AEA6-815CEA0920BF}"/>
              </a:ext>
            </a:extLst>
          </p:cNvPr>
          <p:cNvSpPr txBox="1"/>
          <p:nvPr/>
        </p:nvSpPr>
        <p:spPr>
          <a:xfrm>
            <a:off x="7709095" y="3207434"/>
            <a:ext cx="203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</a:t>
            </a:r>
            <a:r>
              <a:rPr lang="bn-IN" sz="5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5400" b="1" u="sng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5400" b="1" u="sng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EE55-831F-41BA-A0F1-1430DB6A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  <a:endParaRPr lang="en-US" sz="72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7679CF-81BA-4BF1-BAE5-189911470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1153551"/>
            <a:ext cx="5526595" cy="447276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30FD4-2D6B-4A84-8D1A-7E2E27B6C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কিছু উদ্ভিদের মূল সরাসরি প্রজননে অংশ গ্রহণ করে ।</a:t>
            </a:r>
          </a:p>
          <a:p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উদাহরণ-পটল ও কাকরোলের মূল 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700">
              <a:srgbClr val="00CC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559D-72B4-463E-AA44-E42571BA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522E0-5C8D-41EF-B981-389BA85E2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985430" cy="823912"/>
          </a:xfrm>
        </p:spPr>
        <p:txBody>
          <a:bodyPr>
            <a:normAutofit/>
          </a:bodyPr>
          <a:lstStyle/>
          <a:p>
            <a:pPr algn="ctr"/>
            <a:r>
              <a:rPr lang="bn-IN" sz="48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আলু</a:t>
            </a:r>
            <a:endParaRPr lang="en-US" sz="48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6D2142-F589-4B0C-908E-7941B7A975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62855"/>
            <a:ext cx="3988606" cy="362680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7066F-F08E-41CF-B389-83363C108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bn-IN" sz="54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পটল</a:t>
            </a:r>
            <a:endParaRPr lang="en-US" sz="54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4C1463-65AF-41A0-8DBC-0AE78851211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08" y="3573193"/>
            <a:ext cx="5526952" cy="261646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B0A2BD-7C66-46AD-9727-E28E48989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08" y="2505075"/>
            <a:ext cx="5526952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700">
              <a:srgbClr val="00CC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4EA6-AFF9-4882-A787-312254F95DE2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157D77-8D23-400B-A226-F650A395C44A}"/>
              </a:ext>
            </a:extLst>
          </p:cNvPr>
          <p:cNvCxnSpPr>
            <a:cxnSpLocks/>
          </p:cNvCxnSpPr>
          <p:nvPr/>
        </p:nvCxnSpPr>
        <p:spPr>
          <a:xfrm>
            <a:off x="838200" y="1561514"/>
            <a:ext cx="10515600" cy="0"/>
          </a:xfrm>
          <a:prstGeom prst="straightConnector1">
            <a:avLst/>
          </a:prstGeom>
          <a:ln w="762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048BC4-B250-484A-AB6A-118B4555580C}"/>
              </a:ext>
            </a:extLst>
          </p:cNvPr>
          <p:cNvSpPr txBox="1"/>
          <p:nvPr/>
        </p:nvSpPr>
        <p:spPr>
          <a:xfrm>
            <a:off x="783102" y="2602524"/>
            <a:ext cx="1135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কি কি কাজ করার জন্য রূপান্তরিত হয়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গুচ্ছিত মূলের প্রধান কাজ কি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অঞ্চলে উদ্ভিদের শ্বাসমূল দেখা যায়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শোষক মূল কাকে বলে ?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57A6-B7E6-4ACC-BCD6-DCC4F15D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72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FDB21-895F-41C9-8E34-BDE7A07614E0}"/>
              </a:ext>
            </a:extLst>
          </p:cNvPr>
          <p:cNvSpPr txBox="1"/>
          <p:nvPr/>
        </p:nvSpPr>
        <p:spPr>
          <a:xfrm>
            <a:off x="633046" y="2419643"/>
            <a:ext cx="10720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আরোহী মূল নেই কিন্তু অন্য কোন মাধ্যম কে অবলম্বন করে উপরে উঠে এমন দুটি উদ্ভিদের নাম লিখ ।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B80056-D011-4D53-A442-347CCA1D6D4C}"/>
              </a:ext>
            </a:extLst>
          </p:cNvPr>
          <p:cNvCxnSpPr/>
          <p:nvPr/>
        </p:nvCxnSpPr>
        <p:spPr>
          <a:xfrm>
            <a:off x="1111348" y="1634417"/>
            <a:ext cx="10452295" cy="0"/>
          </a:xfrm>
          <a:prstGeom prst="straightConnector1">
            <a:avLst/>
          </a:prstGeom>
          <a:ln w="762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3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BC3E-31E2-4AE9-BFA2-CD1A8DA3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781"/>
            <a:ext cx="12191998" cy="1841720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4FCEB5-8FB2-47D0-9F63-059552115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2" y="2369288"/>
            <a:ext cx="5635484" cy="3750158"/>
          </a:xfrm>
        </p:spPr>
      </p:pic>
    </p:spTree>
    <p:extLst>
      <p:ext uri="{BB962C8B-B14F-4D97-AF65-F5344CB8AC3E}">
        <p14:creationId xmlns:p14="http://schemas.microsoft.com/office/powerpoint/2010/main" val="293741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00"/>
            </a:gs>
            <a:gs pos="0">
              <a:srgbClr val="00CC00">
                <a:alpha val="64000"/>
              </a:srgbClr>
            </a:gs>
            <a:gs pos="74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100000">
              <a:srgbClr val="00CC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B518-F5EC-495C-8B45-996B1E14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4C14976-D881-40E8-9B61-6CF96261B2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2" b="1384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BFAF4-E9A1-49A5-AF4B-C7EF7B9B7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শ্রেণিঃ-৭ম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বিষয়ঃ-বিজ্ঞান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অধ্যায়ঃ-৩য়(উদ্ভিদের বাহ্যিক বৈশিষ্ট্য)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পাঠঃ-রূপান্তরিত অস্থানিক মূল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0">
              <a:srgbClr val="00CC00">
                <a:alpha val="64000"/>
              </a:srgbClr>
            </a:gs>
            <a:gs pos="74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100000">
              <a:srgbClr val="00CC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7BFC-8AD3-4164-8349-0C8EFBBCAEC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কি 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B6507-EF84-41F5-AF0F-0C6547A4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864043"/>
            <a:ext cx="5180010" cy="823912"/>
          </a:xfrm>
        </p:spPr>
        <p:txBody>
          <a:bodyPr>
            <a:noAutofit/>
          </a:bodyPr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আলু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239DA5-F5C2-4C92-8A69-1817DE529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" y="3113881"/>
            <a:ext cx="5183187" cy="307578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01882-52C1-432E-A6D1-C268FA106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64043"/>
            <a:ext cx="4885006" cy="823912"/>
          </a:xfrm>
        </p:spPr>
        <p:txBody>
          <a:bodyPr>
            <a:noAutofit/>
          </a:bodyPr>
          <a:lstStyle/>
          <a:p>
            <a:pPr algn="ctr"/>
            <a:r>
              <a:rPr lang="bn-IN" sz="60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 মূল</a:t>
            </a:r>
            <a:endParaRPr lang="en-US" sz="60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9B165B-990F-4F5D-AF35-EE3FC6335A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13881"/>
            <a:ext cx="4885006" cy="3075782"/>
          </a:xfrm>
        </p:spPr>
      </p:pic>
    </p:spTree>
    <p:extLst>
      <p:ext uri="{BB962C8B-B14F-4D97-AF65-F5344CB8AC3E}">
        <p14:creationId xmlns:p14="http://schemas.microsoft.com/office/powerpoint/2010/main" val="348476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100000">
              <a:srgbClr val="00CC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EE29-81D8-4452-A42D-2EEC0C65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 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E7DE3-B88E-4F2C-A1C8-C63C71002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bn-IN" sz="54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</a:t>
            </a:r>
            <a:endParaRPr lang="en-US" sz="54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72E4FB-3C0E-4E05-908A-DB5D26729D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2505075"/>
            <a:ext cx="5157786" cy="368458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C70F7-F23F-4ABD-97E8-2A4955A98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bn-IN" sz="54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শতমূল</a:t>
            </a:r>
            <a:endParaRPr lang="en-US" sz="54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3328999-5C70-4AF5-8D71-1DEE664EFF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3" y="2505076"/>
            <a:ext cx="5157784" cy="3684586"/>
          </a:xfrm>
        </p:spPr>
      </p:pic>
    </p:spTree>
    <p:extLst>
      <p:ext uri="{BB962C8B-B14F-4D97-AF65-F5344CB8AC3E}">
        <p14:creationId xmlns:p14="http://schemas.microsoft.com/office/powerpoint/2010/main" val="2695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E942-84D1-4023-B389-A3D4AC26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8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s-IN" sz="72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</a:t>
            </a:r>
            <a:endParaRPr lang="en-US" sz="72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CAACE9-D19D-44A7-BC80-D48C313BE7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67" y="1825624"/>
            <a:ext cx="5046633" cy="4110941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27962F8-2A60-4F3B-A3BD-3A0171F499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341012" y="1825624"/>
            <a:ext cx="5181600" cy="419462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555631-E8EE-447F-BE55-2227389E1B2B}"/>
              </a:ext>
            </a:extLst>
          </p:cNvPr>
          <p:cNvCxnSpPr/>
          <p:nvPr/>
        </p:nvCxnSpPr>
        <p:spPr>
          <a:xfrm>
            <a:off x="1049367" y="1350498"/>
            <a:ext cx="10304432" cy="0"/>
          </a:xfrm>
          <a:prstGeom prst="straightConnector1">
            <a:avLst/>
          </a:prstGeom>
          <a:ln w="76200">
            <a:solidFill>
              <a:srgbClr val="00FF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BB17-E22F-490B-99BE-86FD55A8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462CE-9EFE-45DB-BA7F-D7500E92C5F0}"/>
              </a:ext>
            </a:extLst>
          </p:cNvPr>
          <p:cNvSpPr txBox="1"/>
          <p:nvPr/>
        </p:nvSpPr>
        <p:spPr>
          <a:xfrm>
            <a:off x="1069145" y="2025748"/>
            <a:ext cx="1051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মূলের কাজ বর্ণনা করতে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মূলের কাজের ধরন গুলোর নাম লিখতে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অস্থানিক মূল চিহ্নিত করতে পারবে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07D510-C7CB-4E34-A77C-4392E8EF5958}"/>
              </a:ext>
            </a:extLst>
          </p:cNvPr>
          <p:cNvCxnSpPr/>
          <p:nvPr/>
        </p:nvCxnSpPr>
        <p:spPr>
          <a:xfrm>
            <a:off x="970671" y="1364566"/>
            <a:ext cx="10614074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2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98BD-92B4-403D-BFD4-2DD41098C39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CF4B3A-E0A9-4418-845A-A532FDB48E28}"/>
              </a:ext>
            </a:extLst>
          </p:cNvPr>
          <p:cNvSpPr txBox="1"/>
          <p:nvPr/>
        </p:nvSpPr>
        <p:spPr>
          <a:xfrm>
            <a:off x="407963" y="2433711"/>
            <a:ext cx="11394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গুলো সাধারনত খাদ্য সঞ্চয়,যান্ত্রিক ভারসম্য রক্ষা ও শারীরবৃত্তীয় এই তিন ধরনের বিশেষ কাজ সম্পাদন করে ।</a:t>
            </a:r>
            <a:endParaRPr lang="en-US" sz="48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FF"/>
            </a:gs>
            <a:gs pos="2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100000">
              <a:srgbClr val="00CC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AAA0-6638-487E-85F8-A247DF487EA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রূপান্তর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D0AC0-DACA-4EB3-AC89-492B2DDD33FB}"/>
              </a:ext>
            </a:extLst>
          </p:cNvPr>
          <p:cNvSpPr txBox="1"/>
          <p:nvPr/>
        </p:nvSpPr>
        <p:spPr>
          <a:xfrm>
            <a:off x="838200" y="2222695"/>
            <a:ext cx="103034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মূলগুলো ভবিষ্যতের জন্য খাদ্য সঞ্চয় করে এবং মোটা হয়ে থাকে,তাই এগুলো বিভিন্ন আকার ধারন করে । যেমন মিশটি আলুর কন্দাল মূল,শতমূলী ও ডালিয়ার গুচ্ছিত কন্দ মূল ও করলার মালাকৃতি মূল ইত্যাদি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2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561</Words>
  <Application>Microsoft Office PowerPoint</Application>
  <PresentationFormat>Widescreen</PresentationFormat>
  <Paragraphs>82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স্বাগতম</vt:lpstr>
      <vt:lpstr>পরিচিতি</vt:lpstr>
      <vt:lpstr>পাঠ পরিচিতি</vt:lpstr>
      <vt:lpstr>এগুলো কি ?</vt:lpstr>
      <vt:lpstr>এগুলো কি ?</vt:lpstr>
      <vt:lpstr>রূপান্তরিত অস্থানিক মূল</vt:lpstr>
      <vt:lpstr>শিখন ফল</vt:lpstr>
      <vt:lpstr>রূপান্তরিত অস্থানিক মূল</vt:lpstr>
      <vt:lpstr>খাদ্য সঞ্চয়ের জন্য রূপান্তর</vt:lpstr>
      <vt:lpstr>কন্দাল মূল</vt:lpstr>
      <vt:lpstr>গুচ্ছিত কন্দমূল</vt:lpstr>
      <vt:lpstr>নডুলুজ মূল</vt:lpstr>
      <vt:lpstr>মালাকৃতির মূল</vt:lpstr>
      <vt:lpstr>যান্ত্রিক ভারসাম্য রক্ষার্থে রুপান্তর</vt:lpstr>
      <vt:lpstr>স্তম্ভ মূল</vt:lpstr>
      <vt:lpstr>ঠেস মূল</vt:lpstr>
      <vt:lpstr>আরোহী মূল</vt:lpstr>
      <vt:lpstr>শারীরবৃত্তিয় কার্য সাধনের জন্য রূপান্তর</vt:lpstr>
      <vt:lpstr>পরাশ্রয়ী বায়বীয় মূল</vt:lpstr>
      <vt:lpstr>পরজীবী বা শোষক মূল</vt:lpstr>
      <vt:lpstr>শ্বাসমূল</vt:lpstr>
      <vt:lpstr>জনন মূল</vt:lpstr>
      <vt:lpstr>জনন মূল</vt:lpstr>
      <vt:lpstr>মুল্যায়ন</vt:lpstr>
      <vt:lpstr>বাড়ীর কাজ</vt:lpstr>
      <vt:lpstr> স্বাগতম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Akbar Ali</dc:creator>
  <cp:lastModifiedBy>Akbar Ali</cp:lastModifiedBy>
  <cp:revision>81</cp:revision>
  <dcterms:created xsi:type="dcterms:W3CDTF">2021-08-28T06:17:19Z</dcterms:created>
  <dcterms:modified xsi:type="dcterms:W3CDTF">2021-09-01T09:34:20Z</dcterms:modified>
</cp:coreProperties>
</file>