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333" r:id="rId2"/>
    <p:sldId id="334" r:id="rId3"/>
    <p:sldId id="336" r:id="rId4"/>
    <p:sldId id="363" r:id="rId5"/>
    <p:sldId id="337" r:id="rId6"/>
    <p:sldId id="335" r:id="rId7"/>
    <p:sldId id="354" r:id="rId8"/>
    <p:sldId id="364" r:id="rId9"/>
    <p:sldId id="365" r:id="rId10"/>
    <p:sldId id="366" r:id="rId11"/>
    <p:sldId id="367" r:id="rId12"/>
    <p:sldId id="368" r:id="rId13"/>
    <p:sldId id="369" r:id="rId14"/>
    <p:sldId id="370" r:id="rId15"/>
    <p:sldId id="371" r:id="rId16"/>
    <p:sldId id="372" r:id="rId17"/>
    <p:sldId id="373" r:id="rId18"/>
    <p:sldId id="376" r:id="rId19"/>
    <p:sldId id="374" r:id="rId20"/>
    <p:sldId id="375" r:id="rId21"/>
    <p:sldId id="378" r:id="rId22"/>
    <p:sldId id="379" r:id="rId23"/>
    <p:sldId id="34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d. Shohidul Islam" initials="MSI" lastIdx="1" clrIdx="0">
    <p:extLst>
      <p:ext uri="{19B8F6BF-5375-455C-9EA6-DF929625EA0E}">
        <p15:presenceInfo xmlns:p15="http://schemas.microsoft.com/office/powerpoint/2012/main" userId="463fda06c360b03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7" autoAdjust="0"/>
    <p:restoredTop sz="94660"/>
  </p:normalViewPr>
  <p:slideViewPr>
    <p:cSldViewPr>
      <p:cViewPr>
        <p:scale>
          <a:sx n="60" d="100"/>
          <a:sy n="60" d="100"/>
        </p:scale>
        <p:origin x="1680" y="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8-31T20:21:36.110" idx="1">
    <p:pos x="7178" y="1631"/>
    <p:text/>
    <p:extLst>
      <p:ext uri="{C676402C-5697-4E1C-873F-D02D1690AC5C}">
        <p15:threadingInfo xmlns:p15="http://schemas.microsoft.com/office/powerpoint/2012/main" timeZoneBias="-3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155F3D-5AB2-4A5D-B360-B4B95548E55A}" type="datetimeFigureOut">
              <a:rPr lang="en-US" smtClean="0"/>
              <a:t>8/31/2021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785ED5-C996-439C-A91B-2CDB0A6DD6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933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258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540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564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086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943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268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46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694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330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323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659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925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DEECA2C-73DE-462E-B6A2-CD1E8D9AD5F0}"/>
              </a:ext>
            </a:extLst>
          </p:cNvPr>
          <p:cNvGrpSpPr/>
          <p:nvPr/>
        </p:nvGrpSpPr>
        <p:grpSpPr>
          <a:xfrm>
            <a:off x="-152400" y="533400"/>
            <a:ext cx="8996652" cy="6172197"/>
            <a:chOff x="-99970" y="533400"/>
            <a:chExt cx="8996652" cy="617219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CA6359C-0D96-47A2-A194-A9649E274C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8000" l="10000" r="97000">
                          <a14:foregroundMark x1="97333" y1="57500" x2="97333" y2="57500"/>
                          <a14:foregroundMark x1="57333" y1="98000" x2="57333" y2="9800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86000">
              <a:off x="5898109" y="1571436"/>
              <a:ext cx="2998573" cy="5105571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96FCC30-B28A-4CAC-8D58-D036D6563274}"/>
                </a:ext>
              </a:extLst>
            </p:cNvPr>
            <p:cNvSpPr txBox="1"/>
            <p:nvPr/>
          </p:nvSpPr>
          <p:spPr>
            <a:xfrm>
              <a:off x="2286000" y="533400"/>
              <a:ext cx="4572000" cy="36933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আজকের পাঠে সবাইকে  </a:t>
              </a:r>
              <a:r>
                <a: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স্বা</a:t>
              </a:r>
              <a:r>
                <a: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গ</a:t>
              </a:r>
              <a:r>
                <a: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ত</a:t>
              </a:r>
              <a:r>
                <a: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ম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2E795DB-1B64-4034-B237-234FF58B66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8000" l="10000" r="97000">
                          <a14:foregroundMark x1="97333" y1="57500" x2="97333" y2="57500"/>
                          <a14:foregroundMark x1="57333" y1="98000" x2="57333" y2="9800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387899">
              <a:off x="-99970" y="1544417"/>
              <a:ext cx="2998573" cy="51611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29122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1F07253-DA26-4AA8-96D0-040B5E12627A}"/>
              </a:ext>
            </a:extLst>
          </p:cNvPr>
          <p:cNvSpPr txBox="1"/>
          <p:nvPr/>
        </p:nvSpPr>
        <p:spPr>
          <a:xfrm>
            <a:off x="1532020" y="5143287"/>
            <a:ext cx="703045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s-IN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Historic" panose="020B0502040204020203" pitchFamily="34" charset="0"/>
                <a:ea typeface="+mn-ea"/>
                <a:cs typeface="Vrinda" panose="020B0502040204020203" pitchFamily="34" charset="0"/>
              </a:rPr>
              <a:t>এই বন নানা ধরনের হাজার রকমের পশু ও পাখিতে পূর্ণ।</a:t>
            </a:r>
            <a:endParaRPr lang="en-US" sz="4000" dirty="0">
              <a:solidFill>
                <a:srgbClr val="00206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54A765-C686-4671-8FA3-AABAACD1DC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89110"/>
            <a:ext cx="2185567" cy="1323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33F1C8-F487-4254-8B40-CB2B85CDBF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8849" y="165093"/>
            <a:ext cx="1881673" cy="1257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AF355B-A84C-4BC3-9215-013AB89797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5396" y="189110"/>
            <a:ext cx="1776833" cy="13579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40B141-27A5-4897-BB72-23549D6BA8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3256" y="2418352"/>
            <a:ext cx="2466975" cy="14678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AD98AC-FC00-4B18-B91E-3621C2D164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2824" y="2414447"/>
            <a:ext cx="2407722" cy="14717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D5FE14B-B750-4D01-BACD-A38B88A43A0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23744" y="2418352"/>
            <a:ext cx="2185567" cy="14678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7709CF1-0C3E-4257-A223-778E34949DAE}"/>
              </a:ext>
            </a:extLst>
          </p:cNvPr>
          <p:cNvSpPr txBox="1"/>
          <p:nvPr/>
        </p:nvSpPr>
        <p:spPr>
          <a:xfrm>
            <a:off x="2036093" y="1605143"/>
            <a:ext cx="830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হরিণ</a:t>
            </a:r>
            <a:r>
              <a:rPr lang="en-US" dirty="0"/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EDF874-1366-4FE9-8295-60C89D985BAA}"/>
              </a:ext>
            </a:extLst>
          </p:cNvPr>
          <p:cNvSpPr txBox="1"/>
          <p:nvPr/>
        </p:nvSpPr>
        <p:spPr>
          <a:xfrm>
            <a:off x="4267200" y="1605143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হাতি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DE0B9F-8626-4265-BEF7-160685B83D63}"/>
              </a:ext>
            </a:extLst>
          </p:cNvPr>
          <p:cNvSpPr txBox="1"/>
          <p:nvPr/>
        </p:nvSpPr>
        <p:spPr>
          <a:xfrm>
            <a:off x="6705600" y="1605143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বাঘ</a:t>
            </a:r>
            <a:r>
              <a:rPr lang="en-US" dirty="0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02E647-63DA-4B69-BA77-5D6904EF33EE}"/>
              </a:ext>
            </a:extLst>
          </p:cNvPr>
          <p:cNvSpPr txBox="1"/>
          <p:nvPr/>
        </p:nvSpPr>
        <p:spPr>
          <a:xfrm>
            <a:off x="1066800" y="41910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কুমির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71A623D-33FA-429B-A9EB-16FCC86A8777}"/>
              </a:ext>
            </a:extLst>
          </p:cNvPr>
          <p:cNvSpPr txBox="1"/>
          <p:nvPr/>
        </p:nvSpPr>
        <p:spPr>
          <a:xfrm>
            <a:off x="3835396" y="4191000"/>
            <a:ext cx="1498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ময়না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B37845F-C02B-45B6-866D-869BA98B9765}"/>
              </a:ext>
            </a:extLst>
          </p:cNvPr>
          <p:cNvSpPr txBox="1"/>
          <p:nvPr/>
        </p:nvSpPr>
        <p:spPr>
          <a:xfrm>
            <a:off x="6678859" y="4145412"/>
            <a:ext cx="1498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টিয়া</a:t>
            </a:r>
          </a:p>
        </p:txBody>
      </p:sp>
    </p:spTree>
    <p:extLst>
      <p:ext uri="{BB962C8B-B14F-4D97-AF65-F5344CB8AC3E}">
        <p14:creationId xmlns:p14="http://schemas.microsoft.com/office/powerpoint/2010/main" val="11373186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3976930-A457-422C-A95B-FFABFDB7166F}"/>
              </a:ext>
            </a:extLst>
          </p:cNvPr>
          <p:cNvSpPr txBox="1"/>
          <p:nvPr/>
        </p:nvSpPr>
        <p:spPr>
          <a:xfrm>
            <a:off x="152400" y="4417118"/>
            <a:ext cx="893144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s-IN" sz="2800" b="0" i="0" u="none" strike="noStrike" kern="1200" cap="none" spc="0" normalizeH="0" baseline="0" noProof="0" dirty="0">
                <a:ln>
                  <a:noFill/>
                </a:ln>
                <a:solidFill>
                  <a:srgbClr val="050505"/>
                </a:solidFill>
                <a:effectLst/>
                <a:uLnTx/>
                <a:uFillTx/>
                <a:latin typeface="Segoe UI Historic" panose="020B0502040204020203" pitchFamily="34" charset="0"/>
                <a:ea typeface="+mn-ea"/>
                <a:cs typeface="Vrinda" panose="020B0502040204020203" pitchFamily="34" charset="0"/>
              </a:rPr>
              <a:t>সুন্দরবনের কোনো কোনো জায়গায় গাছপালা এত ঘন যে, সূর্যের আলো মাটিতে পৌঁছায় না।</a:t>
            </a: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68B1C9-0D3B-4B66-BF27-F0FBA27671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502" y="67677"/>
            <a:ext cx="4014537" cy="354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10B7A3-CF50-4F37-862F-A0D009E19B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5379" y="0"/>
            <a:ext cx="3709737" cy="36104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97C2F42-EADE-4965-9339-96D8C586A981}"/>
              </a:ext>
            </a:extLst>
          </p:cNvPr>
          <p:cNvSpPr txBox="1"/>
          <p:nvPr/>
        </p:nvSpPr>
        <p:spPr>
          <a:xfrm>
            <a:off x="990600" y="39624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গভীর বন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E66FFD-04F4-4AE0-B387-47E1BCCE6643}"/>
              </a:ext>
            </a:extLst>
          </p:cNvPr>
          <p:cNvSpPr txBox="1"/>
          <p:nvPr/>
        </p:nvSpPr>
        <p:spPr>
          <a:xfrm>
            <a:off x="6629400" y="386297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গভীর বন</a:t>
            </a:r>
          </a:p>
        </p:txBody>
      </p:sp>
    </p:spTree>
    <p:extLst>
      <p:ext uri="{BB962C8B-B14F-4D97-AF65-F5344CB8AC3E}">
        <p14:creationId xmlns:p14="http://schemas.microsoft.com/office/powerpoint/2010/main" val="33998280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547B1FC-6F3E-449E-B5B0-9BF0CED9E5E6}"/>
              </a:ext>
            </a:extLst>
          </p:cNvPr>
          <p:cNvSpPr txBox="1"/>
          <p:nvPr/>
        </p:nvSpPr>
        <p:spPr>
          <a:xfrm>
            <a:off x="228600" y="4039391"/>
            <a:ext cx="885123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s-IN" sz="3600" b="0" i="0" u="none" strike="noStrike" kern="1200" cap="none" spc="0" normalizeH="0" baseline="0" noProof="0" dirty="0">
                <a:ln>
                  <a:noFill/>
                </a:ln>
                <a:solidFill>
                  <a:srgbClr val="050505"/>
                </a:solidFill>
                <a:effectLst/>
                <a:uLnTx/>
                <a:uFillTx/>
                <a:latin typeface="Segoe UI Historic" panose="020B0502040204020203" pitchFamily="34" charset="0"/>
                <a:ea typeface="+mn-ea"/>
                <a:cs typeface="Vrinda" panose="020B0502040204020203" pitchFamily="34" charset="0"/>
              </a:rPr>
              <a:t>সুন্দরবনের তিনপাশে ছড়িয়ে আছে অনেক গ্রাম। গ্রামের মানুষ কৃষিকাজ করেন </a:t>
            </a:r>
            <a:r>
              <a:rPr kumimoji="0" lang="as-IN" sz="1800" b="0" i="0" u="none" strike="noStrike" kern="1200" cap="none" spc="0" normalizeH="0" baseline="0" noProof="0" dirty="0">
                <a:ln>
                  <a:noFill/>
                </a:ln>
                <a:solidFill>
                  <a:srgbClr val="050505"/>
                </a:solidFill>
                <a:effectLst/>
                <a:uLnTx/>
                <a:uFillTx/>
                <a:latin typeface="Segoe UI Historic" panose="020B0502040204020203" pitchFamily="34" charset="0"/>
                <a:ea typeface="+mn-ea"/>
                <a:cs typeface="Vrinda" panose="020B0502040204020203" pitchFamily="34" charset="0"/>
              </a:rPr>
              <a:t>।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2ACAE3-12CA-4EFB-92F8-410F74B074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81414"/>
            <a:ext cx="4298132" cy="32194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993573-2E84-4322-99D8-384D014215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298533"/>
            <a:ext cx="3653589" cy="30725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A223BF-9B17-43DA-8F79-FE945C376829}"/>
              </a:ext>
            </a:extLst>
          </p:cNvPr>
          <p:cNvSpPr txBox="1"/>
          <p:nvPr/>
        </p:nvSpPr>
        <p:spPr>
          <a:xfrm>
            <a:off x="1447800" y="3486883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গ্রাম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236A41-B94C-4C20-AA6D-1BF8A1674261}"/>
              </a:ext>
            </a:extLst>
          </p:cNvPr>
          <p:cNvSpPr txBox="1"/>
          <p:nvPr/>
        </p:nvSpPr>
        <p:spPr>
          <a:xfrm>
            <a:off x="6172200" y="3428999"/>
            <a:ext cx="1524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s-IN" sz="2000" b="1" i="0" u="none" strike="noStrike" kern="1200" cap="none" spc="0" normalizeH="0" baseline="0" noProof="0" dirty="0">
                <a:ln>
                  <a:noFill/>
                </a:ln>
                <a:solidFill>
                  <a:srgbClr val="050505"/>
                </a:solidFill>
                <a:effectLst/>
                <a:uLnTx/>
                <a:uFillTx/>
                <a:latin typeface="Segoe UI Historic" panose="020B0502040204020203" pitchFamily="34" charset="0"/>
                <a:ea typeface="+mn-ea"/>
                <a:cs typeface="Vrinda" panose="020B0502040204020203" pitchFamily="34" charset="0"/>
              </a:rPr>
              <a:t>কৃষিকাজ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048136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44A0C7E-DA9D-4469-BC65-65AF45058066}"/>
              </a:ext>
            </a:extLst>
          </p:cNvPr>
          <p:cNvSpPr txBox="1"/>
          <p:nvPr/>
        </p:nvSpPr>
        <p:spPr>
          <a:xfrm>
            <a:off x="381000" y="4495800"/>
            <a:ext cx="8763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s-IN" sz="4000" b="0" i="0" u="none" strike="noStrike" kern="1200" cap="none" spc="0" normalizeH="0" baseline="0" noProof="0" dirty="0">
                <a:ln>
                  <a:noFill/>
                </a:ln>
                <a:solidFill>
                  <a:srgbClr val="050505"/>
                </a:solidFill>
                <a:effectLst/>
                <a:uLnTx/>
                <a:uFillTx/>
                <a:latin typeface="Segoe UI Historic" panose="020B0502040204020203" pitchFamily="34" charset="0"/>
                <a:ea typeface="+mn-ea"/>
                <a:cs typeface="Vrinda" panose="020B0502040204020203" pitchFamily="34" charset="0"/>
              </a:rPr>
              <a:t>গ্রামের অনেক মানুষ বন থেকে গোলপাতা ও মধু সংগ্রহ করে।</a:t>
            </a:r>
            <a:endParaRPr lang="en-US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E20B52-1590-4E7E-AD80-A04F6A767B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904" y="69105"/>
            <a:ext cx="4038600" cy="36295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3CC710-D0D4-4A41-A523-57A6BE85FD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0898" y="152032"/>
            <a:ext cx="4467539" cy="35465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6FEFAAC-68C8-4A01-BB09-FE9AEE902CFF}"/>
              </a:ext>
            </a:extLst>
          </p:cNvPr>
          <p:cNvSpPr txBox="1"/>
          <p:nvPr/>
        </p:nvSpPr>
        <p:spPr>
          <a:xfrm>
            <a:off x="914400" y="3657600"/>
            <a:ext cx="46522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s-IN" sz="3200" b="0" i="0" u="none" strike="noStrike" kern="1200" cap="none" spc="0" normalizeH="0" baseline="0" noProof="0" dirty="0">
                <a:ln>
                  <a:noFill/>
                </a:ln>
                <a:solidFill>
                  <a:srgbClr val="050505"/>
                </a:solidFill>
                <a:effectLst/>
                <a:uLnTx/>
                <a:uFillTx/>
                <a:latin typeface="Segoe UI Historic" panose="020B0502040204020203" pitchFamily="34" charset="0"/>
                <a:ea typeface="+mn-ea"/>
                <a:cs typeface="Vrinda" panose="020B0502040204020203" pitchFamily="34" charset="0"/>
              </a:rPr>
              <a:t>গোলপাতা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50505"/>
                </a:solidFill>
                <a:effectLst/>
                <a:uLnTx/>
                <a:uFillTx/>
                <a:latin typeface="Segoe UI Historic" panose="020B0502040204020203" pitchFamily="34" charset="0"/>
                <a:ea typeface="+mn-ea"/>
                <a:cs typeface="Vrinda" panose="020B0502040204020203" pitchFamily="34" charset="0"/>
              </a:rPr>
              <a:t> </a:t>
            </a:r>
            <a:r>
              <a:rPr kumimoji="0" lang="as-IN" sz="3200" b="0" i="0" u="none" strike="noStrike" kern="1200" cap="none" spc="0" normalizeH="0" baseline="0" noProof="0" dirty="0">
                <a:ln>
                  <a:noFill/>
                </a:ln>
                <a:solidFill>
                  <a:srgbClr val="050505"/>
                </a:solidFill>
                <a:effectLst/>
                <a:uLnTx/>
                <a:uFillTx/>
                <a:latin typeface="Segoe UI Historic" panose="020B0502040204020203" pitchFamily="34" charset="0"/>
                <a:ea typeface="+mn-ea"/>
                <a:cs typeface="Vrinda" panose="020B0502040204020203" pitchFamily="34" charset="0"/>
              </a:rPr>
              <a:t>সংগ্রহ</a:t>
            </a:r>
            <a:endParaRPr lang="en-US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7756BD-3737-4891-B8AA-0719DDD02C67}"/>
              </a:ext>
            </a:extLst>
          </p:cNvPr>
          <p:cNvSpPr txBox="1"/>
          <p:nvPr/>
        </p:nvSpPr>
        <p:spPr>
          <a:xfrm>
            <a:off x="5542547" y="3618637"/>
            <a:ext cx="26309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s-IN" sz="3600" b="0" i="0" u="none" strike="noStrike" kern="1200" cap="none" spc="0" normalizeH="0" baseline="0" noProof="0" dirty="0">
                <a:ln>
                  <a:noFill/>
                </a:ln>
                <a:solidFill>
                  <a:srgbClr val="050505"/>
                </a:solidFill>
                <a:effectLst/>
                <a:uLnTx/>
                <a:uFillTx/>
                <a:latin typeface="Segoe UI Historic" panose="020B0502040204020203" pitchFamily="34" charset="0"/>
                <a:ea typeface="+mn-ea"/>
                <a:cs typeface="Vrinda" panose="020B0502040204020203" pitchFamily="34" charset="0"/>
              </a:rPr>
              <a:t>মধু সংগ্রহ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733609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BE12AD9-B65B-43A8-AD06-0465D8991AB0}"/>
              </a:ext>
            </a:extLst>
          </p:cNvPr>
          <p:cNvSpPr txBox="1"/>
          <p:nvPr/>
        </p:nvSpPr>
        <p:spPr>
          <a:xfrm>
            <a:off x="563980" y="4800600"/>
            <a:ext cx="8458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s-IN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/>
                <a:cs typeface="Vrinda" panose="020B0502040204020203" pitchFamily="34" charset="0"/>
              </a:rPr>
              <a:t>মৌমাছিরা গাছে গাছে তাদের মৌচাক বানায়।</a:t>
            </a:r>
            <a:endParaRPr lang="en-US" sz="3600" dirty="0">
              <a:solidFill>
                <a:srgbClr val="002060"/>
              </a:solidFill>
              <a:latin typeface="NikoshBAN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5F788F-3C6B-402B-994D-E4B7848A2A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5" y="97966"/>
            <a:ext cx="4572000" cy="3382879"/>
          </a:xfrm>
          <a:prstGeom prst="roundRect">
            <a:avLst>
              <a:gd name="adj" fmla="val 1275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F19D8B-ACC8-4A26-BD51-45A64D7C40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9175" y="0"/>
            <a:ext cx="4229100" cy="33828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A094656-69A5-4AF1-AC2C-491F7178200B}"/>
              </a:ext>
            </a:extLst>
          </p:cNvPr>
          <p:cNvSpPr txBox="1"/>
          <p:nvPr/>
        </p:nvSpPr>
        <p:spPr>
          <a:xfrm>
            <a:off x="1319964" y="3480845"/>
            <a:ext cx="168041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s-IN" sz="4400" b="0" i="0" u="none" strike="noStrike" kern="1200" cap="none" spc="0" normalizeH="0" baseline="0" noProof="0" dirty="0">
                <a:ln>
                  <a:noFill/>
                </a:ln>
                <a:solidFill>
                  <a:srgbClr val="050505"/>
                </a:solidFill>
                <a:effectLst/>
                <a:uLnTx/>
                <a:uFillTx/>
                <a:latin typeface="Segoe UI Historic" panose="020B0502040204020203" pitchFamily="34" charset="0"/>
                <a:ea typeface="+mn-ea"/>
                <a:cs typeface="Vrinda" panose="020B0502040204020203" pitchFamily="34" charset="0"/>
              </a:rPr>
              <a:t>মৌচাক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3941AE-125B-4AB2-B806-1BC03D69AC32}"/>
              </a:ext>
            </a:extLst>
          </p:cNvPr>
          <p:cNvSpPr txBox="1"/>
          <p:nvPr/>
        </p:nvSpPr>
        <p:spPr>
          <a:xfrm>
            <a:off x="5867400" y="3460792"/>
            <a:ext cx="195663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s-IN" sz="4400" b="0" i="0" u="none" strike="noStrike" kern="1200" cap="none" spc="0" normalizeH="0" baseline="0" noProof="0" dirty="0">
                <a:ln>
                  <a:noFill/>
                </a:ln>
                <a:solidFill>
                  <a:srgbClr val="050505"/>
                </a:solidFill>
                <a:effectLst/>
                <a:uLnTx/>
                <a:uFillTx/>
                <a:latin typeface="Segoe UI Historic" panose="020B0502040204020203" pitchFamily="34" charset="0"/>
                <a:ea typeface="+mn-ea"/>
                <a:cs typeface="Vrinda" panose="020B0502040204020203" pitchFamily="34" charset="0"/>
              </a:rPr>
              <a:t>মৌচাক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720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E7E7C47-734F-40A1-AEFC-D8B31CAF781E}"/>
              </a:ext>
            </a:extLst>
          </p:cNvPr>
          <p:cNvSpPr txBox="1"/>
          <p:nvPr/>
        </p:nvSpPr>
        <p:spPr>
          <a:xfrm>
            <a:off x="304800" y="4724400"/>
            <a:ext cx="8839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s-IN" sz="2800" b="0" i="0" u="none" strike="noStrike" kern="1200" cap="none" spc="0" normalizeH="0" baseline="0" noProof="0" dirty="0">
                <a:ln>
                  <a:noFill/>
                </a:ln>
                <a:solidFill>
                  <a:srgbClr val="050505"/>
                </a:solidFill>
                <a:effectLst/>
                <a:uLnTx/>
                <a:uFillTx/>
                <a:latin typeface="Segoe UI Historic" panose="020B0502040204020203" pitchFamily="34" charset="0"/>
                <a:ea typeface="+mn-ea"/>
                <a:cs typeface="Vrinda" panose="020B0502040204020203" pitchFamily="34" charset="0"/>
              </a:rPr>
              <a:t>যারা মৌচাক থেকে মধু সংগ্রহ করেন, তাদের বলে মৌয়াল।</a:t>
            </a: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09804D-AD33-4B95-8381-60208E38C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03" y="94859"/>
            <a:ext cx="5562600" cy="31839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0C592D3-C82B-45F1-8E22-AE318F84F0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1" y="57839"/>
            <a:ext cx="2819400" cy="30520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48953D3-185A-4D1A-9DC7-7D108F44A33C}"/>
              </a:ext>
            </a:extLst>
          </p:cNvPr>
          <p:cNvSpPr txBox="1"/>
          <p:nvPr/>
        </p:nvSpPr>
        <p:spPr>
          <a:xfrm>
            <a:off x="1866900" y="3278839"/>
            <a:ext cx="1828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s-IN" sz="2800" b="0" i="0" u="none" strike="noStrike" kern="1200" cap="none" spc="0" normalizeH="0" baseline="0" noProof="0" dirty="0">
                <a:ln>
                  <a:noFill/>
                </a:ln>
                <a:solidFill>
                  <a:srgbClr val="050505"/>
                </a:solidFill>
                <a:effectLst/>
                <a:uLnTx/>
                <a:uFillTx/>
                <a:latin typeface="Segoe UI Historic" panose="020B0502040204020203" pitchFamily="34" charset="0"/>
                <a:ea typeface="+mn-ea"/>
                <a:cs typeface="Vrinda" panose="020B0502040204020203" pitchFamily="34" charset="0"/>
              </a:rPr>
              <a:t>মধু সংগ্রহ 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B1FCC0-4661-43DF-966D-F191075810BE}"/>
              </a:ext>
            </a:extLst>
          </p:cNvPr>
          <p:cNvSpPr txBox="1"/>
          <p:nvPr/>
        </p:nvSpPr>
        <p:spPr>
          <a:xfrm>
            <a:off x="7162800" y="3226354"/>
            <a:ext cx="685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s-IN" sz="2800" b="0" i="0" u="none" strike="noStrike" kern="1200" cap="none" spc="0" normalizeH="0" baseline="0" noProof="0" dirty="0">
                <a:ln>
                  <a:noFill/>
                </a:ln>
                <a:solidFill>
                  <a:srgbClr val="050505"/>
                </a:solidFill>
                <a:effectLst/>
                <a:uLnTx/>
                <a:uFillTx/>
                <a:latin typeface="Segoe UI Historic" panose="020B0502040204020203" pitchFamily="34" charset="0"/>
                <a:ea typeface="+mn-ea"/>
                <a:cs typeface="Vrinda" panose="020B0502040204020203" pitchFamily="34" charset="0"/>
              </a:rPr>
              <a:t>মধু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924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7E73151-1C01-4CB8-B38E-0213A7E89627}"/>
              </a:ext>
            </a:extLst>
          </p:cNvPr>
          <p:cNvSpPr txBox="1"/>
          <p:nvPr/>
        </p:nvSpPr>
        <p:spPr>
          <a:xfrm>
            <a:off x="0" y="228600"/>
            <a:ext cx="9144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bn-IN" sz="5400" b="1" i="0" u="none" strike="noStrike" kern="1200" normalizeH="0" baseline="0" noProof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শিক্ষকের আদর্শ পাঠ </a:t>
            </a:r>
            <a:endParaRPr lang="en-US" sz="1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799958-5A22-4C2A-ABF9-4254B8E036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26" y="1295400"/>
            <a:ext cx="9067800" cy="5105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2940301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F05A5D9-4FB4-433F-844C-811F6EF44E24}"/>
              </a:ext>
            </a:extLst>
          </p:cNvPr>
          <p:cNvSpPr txBox="1"/>
          <p:nvPr/>
        </p:nvSpPr>
        <p:spPr>
          <a:xfrm>
            <a:off x="-20053" y="304800"/>
            <a:ext cx="90678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5400" b="1" i="0" u="none" strike="noStrike" kern="1200" normalizeH="0" baseline="0" noProof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শিক্ষার্থীদের সরব পাঠ</a:t>
            </a:r>
            <a:endParaRPr kumimoji="0" lang="en-US" sz="5400" b="1" i="0" u="none" strike="noStrike" kern="1200" normalizeH="0" baseline="0" noProof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522203-C0E6-4593-9565-57FD5AF324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524000"/>
            <a:ext cx="8153400" cy="4800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35883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05E66A5-E21B-4D77-B2A1-6F0F80B9491A}"/>
              </a:ext>
            </a:extLst>
          </p:cNvPr>
          <p:cNvSpPr txBox="1"/>
          <p:nvPr/>
        </p:nvSpPr>
        <p:spPr>
          <a:xfrm>
            <a:off x="76200" y="1143000"/>
            <a:ext cx="9067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1" i="0" u="none" strike="noStrike" kern="1200" spc="50" normalizeH="0" baseline="0" noProof="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এসো যুক্তবর্ণগুলো ভেঙ্গে</a:t>
            </a:r>
            <a:r>
              <a:rPr kumimoji="0" lang="en-US" sz="4800" b="1" i="0" u="none" strike="noStrike" kern="1200" spc="50" normalizeH="0" baseline="0" noProof="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লিখি</a:t>
            </a:r>
            <a:r>
              <a:rPr kumimoji="0" lang="bn-BD" sz="4800" b="1" i="0" u="none" strike="noStrike" kern="1200" spc="50" normalizeH="0" baseline="0" noProof="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E734C9-BD7D-47AE-A2DF-883397275B2E}"/>
              </a:ext>
            </a:extLst>
          </p:cNvPr>
          <p:cNvSpPr txBox="1"/>
          <p:nvPr/>
        </p:nvSpPr>
        <p:spPr>
          <a:xfrm>
            <a:off x="304800" y="4950544"/>
            <a:ext cx="17526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as-IN" sz="2400" dirty="0"/>
              <a:t>সুন্দরবন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AA730B-B9AE-4455-AAF7-5B69B7716914}"/>
              </a:ext>
            </a:extLst>
          </p:cNvPr>
          <p:cNvSpPr txBox="1"/>
          <p:nvPr/>
        </p:nvSpPr>
        <p:spPr>
          <a:xfrm>
            <a:off x="304800" y="2175528"/>
            <a:ext cx="175260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as-IN" sz="2400" dirty="0"/>
              <a:t>জন্মভূমি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BE1E02-A514-450C-85BC-BDB53908EA7B}"/>
              </a:ext>
            </a:extLst>
          </p:cNvPr>
          <p:cNvSpPr txBox="1"/>
          <p:nvPr/>
        </p:nvSpPr>
        <p:spPr>
          <a:xfrm>
            <a:off x="304800" y="3527898"/>
            <a:ext cx="17526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Vrinda" panose="020B0502040204020203" pitchFamily="34" charset="0"/>
              </a:rPr>
              <a:t>দক্ষিণ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E6C150-A054-4A1B-83CC-BCC5C989AB37}"/>
              </a:ext>
            </a:extLst>
          </p:cNvPr>
          <p:cNvSpPr txBox="1"/>
          <p:nvPr/>
        </p:nvSpPr>
        <p:spPr>
          <a:xfrm>
            <a:off x="304800" y="2816575"/>
            <a:ext cx="17526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kumimoji="0" lang="as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Vrinda" panose="020B0502040204020203" pitchFamily="34" charset="0"/>
              </a:rPr>
              <a:t>পশ্চিম</a:t>
            </a:r>
            <a:endParaRPr lang="en-US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BB4A88-0AA3-4358-9129-A410FEC9D585}"/>
              </a:ext>
            </a:extLst>
          </p:cNvPr>
          <p:cNvSpPr txBox="1"/>
          <p:nvPr/>
        </p:nvSpPr>
        <p:spPr>
          <a:xfrm>
            <a:off x="304800" y="4239221"/>
            <a:ext cx="17526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Vrinda" panose="020B0502040204020203" pitchFamily="34" charset="0"/>
              </a:rPr>
              <a:t>বঙ্গোপসাগর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002F0291-B834-4F4A-A07E-AAB8AA46D445}"/>
              </a:ext>
            </a:extLst>
          </p:cNvPr>
          <p:cNvSpPr/>
          <p:nvPr/>
        </p:nvSpPr>
        <p:spPr>
          <a:xfrm>
            <a:off x="2404310" y="2811927"/>
            <a:ext cx="1752600" cy="4616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E2744CF0-3B10-41F1-AE98-88378B5425A6}"/>
              </a:ext>
            </a:extLst>
          </p:cNvPr>
          <p:cNvSpPr/>
          <p:nvPr/>
        </p:nvSpPr>
        <p:spPr>
          <a:xfrm>
            <a:off x="2438400" y="3557612"/>
            <a:ext cx="1752600" cy="4616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A9C9A399-A929-4383-8B56-B949F1BAF182}"/>
              </a:ext>
            </a:extLst>
          </p:cNvPr>
          <p:cNvSpPr/>
          <p:nvPr/>
        </p:nvSpPr>
        <p:spPr>
          <a:xfrm>
            <a:off x="2424363" y="4220808"/>
            <a:ext cx="1752600" cy="4616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9FA2779B-9DDA-45D9-BA4A-C2F870982BDE}"/>
              </a:ext>
            </a:extLst>
          </p:cNvPr>
          <p:cNvSpPr/>
          <p:nvPr/>
        </p:nvSpPr>
        <p:spPr>
          <a:xfrm>
            <a:off x="2420352" y="4938100"/>
            <a:ext cx="1752600" cy="4616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84A9060D-FBB5-43AA-82C3-D19308E1A5F5}"/>
              </a:ext>
            </a:extLst>
          </p:cNvPr>
          <p:cNvSpPr/>
          <p:nvPr/>
        </p:nvSpPr>
        <p:spPr>
          <a:xfrm>
            <a:off x="2404310" y="2177124"/>
            <a:ext cx="1752600" cy="4600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0B737D0-E71D-4C80-A487-56C3083B113E}"/>
              </a:ext>
            </a:extLst>
          </p:cNvPr>
          <p:cNvSpPr txBox="1"/>
          <p:nvPr/>
        </p:nvSpPr>
        <p:spPr>
          <a:xfrm>
            <a:off x="4503820" y="2175528"/>
            <a:ext cx="677780" cy="461665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r>
              <a:rPr kumimoji="0" lang="as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Vrinda" panose="020B0502040204020203" pitchFamily="34" charset="0"/>
              </a:rPr>
              <a:t>ন্ম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5951F1D-04C7-42E1-99C5-7AA90F97366B}"/>
              </a:ext>
            </a:extLst>
          </p:cNvPr>
          <p:cNvSpPr txBox="1"/>
          <p:nvPr/>
        </p:nvSpPr>
        <p:spPr>
          <a:xfrm>
            <a:off x="4503820" y="2813523"/>
            <a:ext cx="677780" cy="460069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r>
              <a:rPr kumimoji="0" lang="as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Vrinda" panose="020B0502040204020203" pitchFamily="34" charset="0"/>
              </a:rPr>
              <a:t>শ্চ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04B8FE1-08A4-4F1D-B974-760784A0C77D}"/>
              </a:ext>
            </a:extLst>
          </p:cNvPr>
          <p:cNvSpPr txBox="1"/>
          <p:nvPr/>
        </p:nvSpPr>
        <p:spPr>
          <a:xfrm>
            <a:off x="4503819" y="3557612"/>
            <a:ext cx="677779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ক্ষ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0CF1CFA-A046-4423-A35E-283A712149E2}"/>
              </a:ext>
            </a:extLst>
          </p:cNvPr>
          <p:cNvSpPr txBox="1"/>
          <p:nvPr/>
        </p:nvSpPr>
        <p:spPr>
          <a:xfrm>
            <a:off x="4527883" y="4210964"/>
            <a:ext cx="585537" cy="461665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r>
              <a:rPr kumimoji="0" lang="as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Vrinda" panose="020B0502040204020203" pitchFamily="34" charset="0"/>
              </a:rPr>
              <a:t>ঙ্গ</a:t>
            </a: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6D3B1B1-905C-4E8A-992A-1EB7582E6720}"/>
              </a:ext>
            </a:extLst>
          </p:cNvPr>
          <p:cNvSpPr txBox="1"/>
          <p:nvPr/>
        </p:nvSpPr>
        <p:spPr>
          <a:xfrm>
            <a:off x="4503820" y="5086654"/>
            <a:ext cx="677780" cy="40011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ন্দ</a:t>
            </a:r>
            <a:r>
              <a:rPr lang="en-US" dirty="0"/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D3708F-CBE7-4E25-AE83-7EC2344FF7BB}"/>
              </a:ext>
            </a:extLst>
          </p:cNvPr>
          <p:cNvSpPr txBox="1"/>
          <p:nvPr/>
        </p:nvSpPr>
        <p:spPr>
          <a:xfrm>
            <a:off x="5418592" y="2175528"/>
            <a:ext cx="1116930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ন+ম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A5B23F-A6F5-45FE-8A93-AA9FA6AC8A44}"/>
              </a:ext>
            </a:extLst>
          </p:cNvPr>
          <p:cNvSpPr txBox="1"/>
          <p:nvPr/>
        </p:nvSpPr>
        <p:spPr>
          <a:xfrm>
            <a:off x="5418592" y="2811927"/>
            <a:ext cx="1116930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শ+চ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0950FE-8057-40C7-83E0-D6F45A0E011E}"/>
              </a:ext>
            </a:extLst>
          </p:cNvPr>
          <p:cNvSpPr txBox="1"/>
          <p:nvPr/>
        </p:nvSpPr>
        <p:spPr>
          <a:xfrm>
            <a:off x="5418592" y="3542754"/>
            <a:ext cx="1116930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ক+ষ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8238B3-460D-442A-A680-1ECBE26FED81}"/>
              </a:ext>
            </a:extLst>
          </p:cNvPr>
          <p:cNvSpPr txBox="1"/>
          <p:nvPr/>
        </p:nvSpPr>
        <p:spPr>
          <a:xfrm>
            <a:off x="5418592" y="4210964"/>
            <a:ext cx="1116930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ঙ+গ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6CEDED-D195-4EEE-B064-214EDC2FD25C}"/>
              </a:ext>
            </a:extLst>
          </p:cNvPr>
          <p:cNvSpPr txBox="1"/>
          <p:nvPr/>
        </p:nvSpPr>
        <p:spPr>
          <a:xfrm>
            <a:off x="5418592" y="5086654"/>
            <a:ext cx="1200780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ন+দ</a:t>
            </a:r>
          </a:p>
        </p:txBody>
      </p:sp>
    </p:spTree>
    <p:extLst>
      <p:ext uri="{BB962C8B-B14F-4D97-AF65-F5344CB8AC3E}">
        <p14:creationId xmlns:p14="http://schemas.microsoft.com/office/powerpoint/2010/main" val="34760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7" grpId="0" animBg="1"/>
      <p:bldP spid="9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2" grpId="0" animBg="1"/>
      <p:bldP spid="23" grpId="0" animBg="1"/>
      <p:bldP spid="25" grpId="0" animBg="1"/>
      <p:bldP spid="26" grpId="0" animBg="1"/>
      <p:bldP spid="2" grpId="0" animBg="1"/>
      <p:bldP spid="6" grpId="0" animBg="1"/>
      <p:bldP spid="8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FFE8544-77C0-438F-862C-A1B1A5E8AC53}"/>
              </a:ext>
            </a:extLst>
          </p:cNvPr>
          <p:cNvSpPr txBox="1"/>
          <p:nvPr/>
        </p:nvSpPr>
        <p:spPr>
          <a:xfrm>
            <a:off x="28135" y="1249698"/>
            <a:ext cx="89916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এসো শব্দগুলো পাঠ থেকে খুজে বের করি এবং অর্থ লিখি।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21C2CE-0E7D-4CFB-896E-3EE989322702}"/>
              </a:ext>
            </a:extLst>
          </p:cNvPr>
          <p:cNvSpPr txBox="1"/>
          <p:nvPr/>
        </p:nvSpPr>
        <p:spPr>
          <a:xfrm>
            <a:off x="1143000" y="2528480"/>
            <a:ext cx="2057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NikoshBAN"/>
            </a:endParaRPr>
          </a:p>
          <a:p>
            <a:r>
              <a:rPr lang="en-US" sz="2800" dirty="0">
                <a:latin typeface="NikoshBAN"/>
              </a:rPr>
              <a:t>সমতলভূমি</a:t>
            </a:r>
          </a:p>
          <a:p>
            <a:endParaRPr lang="en-US" sz="2800" dirty="0">
              <a:latin typeface="NikoshBAN"/>
            </a:endParaRPr>
          </a:p>
          <a:p>
            <a:r>
              <a:rPr kumimoji="0" lang="as-IN" sz="3200" b="0" i="0" u="none" strike="noStrike" kern="1200" cap="none" spc="0" normalizeH="0" baseline="0" noProof="0" dirty="0">
                <a:ln>
                  <a:noFill/>
                </a:ln>
                <a:solidFill>
                  <a:srgbClr val="050505"/>
                </a:solidFill>
                <a:effectLst/>
                <a:uLnTx/>
                <a:uFillTx/>
                <a:latin typeface="Segoe UI Historic" panose="020B0502040204020203" pitchFamily="34" charset="0"/>
                <a:ea typeface="+mn-ea"/>
                <a:cs typeface="Vrinda" panose="020B0502040204020203" pitchFamily="34" charset="0"/>
              </a:rPr>
              <a:t>কৃষিকাজ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50505"/>
              </a:solidFill>
              <a:effectLst/>
              <a:uLnTx/>
              <a:uFillTx/>
              <a:latin typeface="Segoe UI Historic" panose="020B0502040204020203" pitchFamily="34" charset="0"/>
              <a:ea typeface="+mn-ea"/>
              <a:cs typeface="Vrinda" panose="020B0502040204020203" pitchFamily="34" charset="0"/>
            </a:endParaRPr>
          </a:p>
          <a:p>
            <a:endParaRPr lang="en-US" sz="3200" dirty="0">
              <a:solidFill>
                <a:srgbClr val="050505"/>
              </a:solidFill>
              <a:latin typeface="Segoe UI Historic" panose="020B0502040204020203" pitchFamily="34" charset="0"/>
              <a:cs typeface="Vrinda" panose="020B0502040204020203" pitchFamily="34" charset="0"/>
            </a:endParaRPr>
          </a:p>
          <a:p>
            <a:r>
              <a:rPr kumimoji="0" lang="as-IN" sz="3600" b="0" i="0" u="none" strike="noStrike" kern="1200" cap="none" spc="0" normalizeH="0" baseline="0" noProof="0" dirty="0">
                <a:ln>
                  <a:noFill/>
                </a:ln>
                <a:solidFill>
                  <a:srgbClr val="050505"/>
                </a:solidFill>
                <a:effectLst/>
                <a:uLnTx/>
                <a:uFillTx/>
                <a:latin typeface="Segoe UI Historic" panose="020B0502040204020203" pitchFamily="34" charset="0"/>
                <a:ea typeface="+mn-ea"/>
                <a:cs typeface="Vrinda" panose="020B0502040204020203" pitchFamily="34" charset="0"/>
              </a:rPr>
              <a:t>সংগ্রহ</a:t>
            </a:r>
            <a:endParaRPr lang="en-US" sz="3200" dirty="0">
              <a:solidFill>
                <a:srgbClr val="050505"/>
              </a:solidFill>
              <a:latin typeface="Segoe UI Historic" panose="020B0502040204020203" pitchFamily="34" charset="0"/>
              <a:cs typeface="Vrinda" panose="020B0502040204020203" pitchFamily="34" charset="0"/>
            </a:endParaRPr>
          </a:p>
          <a:p>
            <a:endParaRPr lang="en-US" sz="1600" dirty="0">
              <a:latin typeface="NikoshBAN"/>
            </a:endParaRPr>
          </a:p>
          <a:p>
            <a:endParaRPr lang="en-US" sz="1600" dirty="0">
              <a:latin typeface="NikoshBAN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5A1CF5-764A-4F57-A0B3-E422B1361527}"/>
              </a:ext>
            </a:extLst>
          </p:cNvPr>
          <p:cNvSpPr txBox="1"/>
          <p:nvPr/>
        </p:nvSpPr>
        <p:spPr>
          <a:xfrm>
            <a:off x="4634132" y="2376648"/>
            <a:ext cx="448173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 </a:t>
            </a:r>
          </a:p>
          <a:p>
            <a:r>
              <a:rPr lang="en-US" sz="3200" dirty="0"/>
              <a:t>তল সমান যে ভূমির</a:t>
            </a:r>
          </a:p>
          <a:p>
            <a:endParaRPr lang="en-US" dirty="0"/>
          </a:p>
          <a:p>
            <a:r>
              <a:rPr lang="en-US" sz="3200" dirty="0"/>
              <a:t>চাষাবাদ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3200" dirty="0"/>
              <a:t>আহরণ</a:t>
            </a:r>
          </a:p>
          <a:p>
            <a:endParaRPr lang="en-US" dirty="0"/>
          </a:p>
        </p:txBody>
      </p:sp>
      <p:sp>
        <p:nvSpPr>
          <p:cNvPr id="6" name="Arrow: Notched Right 5">
            <a:extLst>
              <a:ext uri="{FF2B5EF4-FFF2-40B4-BE49-F238E27FC236}">
                <a16:creationId xmlns:a16="http://schemas.microsoft.com/office/drawing/2014/main" id="{8DC96C89-F190-454F-98BD-0640FF1A95FE}"/>
              </a:ext>
            </a:extLst>
          </p:cNvPr>
          <p:cNvSpPr/>
          <p:nvPr/>
        </p:nvSpPr>
        <p:spPr>
          <a:xfrm>
            <a:off x="3048000" y="2971800"/>
            <a:ext cx="1267265" cy="4572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Notched Right 6">
            <a:extLst>
              <a:ext uri="{FF2B5EF4-FFF2-40B4-BE49-F238E27FC236}">
                <a16:creationId xmlns:a16="http://schemas.microsoft.com/office/drawing/2014/main" id="{C862B678-F45E-46BF-8138-A6B0171123E9}"/>
              </a:ext>
            </a:extLst>
          </p:cNvPr>
          <p:cNvSpPr/>
          <p:nvPr/>
        </p:nvSpPr>
        <p:spPr>
          <a:xfrm>
            <a:off x="3047999" y="3848583"/>
            <a:ext cx="1267265" cy="4572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Notched Right 7">
            <a:extLst>
              <a:ext uri="{FF2B5EF4-FFF2-40B4-BE49-F238E27FC236}">
                <a16:creationId xmlns:a16="http://schemas.microsoft.com/office/drawing/2014/main" id="{9071ED9C-E72C-473D-A3A8-965338CA4EAA}"/>
              </a:ext>
            </a:extLst>
          </p:cNvPr>
          <p:cNvSpPr/>
          <p:nvPr/>
        </p:nvSpPr>
        <p:spPr>
          <a:xfrm>
            <a:off x="3048000" y="4772259"/>
            <a:ext cx="1267265" cy="4572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481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0689F24-162A-4742-B2BB-90BDF8188D12}"/>
              </a:ext>
            </a:extLst>
          </p:cNvPr>
          <p:cNvSpPr txBox="1"/>
          <p:nvPr/>
        </p:nvSpPr>
        <p:spPr>
          <a:xfrm>
            <a:off x="228600" y="2667000"/>
            <a:ext cx="40386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মোঃ শহিদুল ইসলাম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সহকারি শিক্ষক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বালেন্দা সরকারি প্রাথমিক বিদ্যালয়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শেরপুর,বগুড়া </a:t>
            </a:r>
            <a:r>
              <a:rPr kumimoji="0" lang="bn-BD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।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Email:shohidulastgpss@gmail.com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C47DCC-8428-4DB1-A600-F4E07435E7A7}"/>
              </a:ext>
            </a:extLst>
          </p:cNvPr>
          <p:cNvSpPr txBox="1"/>
          <p:nvPr/>
        </p:nvSpPr>
        <p:spPr>
          <a:xfrm>
            <a:off x="-228600" y="1425884"/>
            <a:ext cx="457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1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শিক্ষক পরিচিত</a:t>
            </a:r>
            <a:endParaRPr kumimoji="0" lang="en-US" sz="4000" b="1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A796C5-1953-42EC-A792-255540172ED7}"/>
              </a:ext>
            </a:extLst>
          </p:cNvPr>
          <p:cNvSpPr txBox="1"/>
          <p:nvPr/>
        </p:nvSpPr>
        <p:spPr>
          <a:xfrm>
            <a:off x="5029200" y="867727"/>
            <a:ext cx="38862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54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 পরিচিতি</a:t>
            </a:r>
            <a:r>
              <a:rPr kumimoji="0" lang="bn-BD" sz="54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Vrinda" panose="020B0502040204020203" pitchFamily="34" charset="0"/>
              </a:rPr>
              <a:t> </a:t>
            </a:r>
            <a:endParaRPr kumimoji="0" lang="en-US" sz="5400" b="1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6EF74A-9890-4F83-B1AC-20A90590AB17}"/>
              </a:ext>
            </a:extLst>
          </p:cNvPr>
          <p:cNvSpPr txBox="1"/>
          <p:nvPr/>
        </p:nvSpPr>
        <p:spPr>
          <a:xfrm>
            <a:off x="5638800" y="2667000"/>
            <a:ext cx="32766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bn-BD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বিষয়ঃ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বাংলা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শ্রেণিঃ </a:t>
            </a:r>
            <a:r>
              <a:rPr lang="en-US" sz="2400" noProof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চতুর্থ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</a:t>
            </a:r>
            <a:r>
              <a:rPr kumimoji="0" lang="bn-BD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বাওয়ালিদের গল্প</a:t>
            </a:r>
            <a:endParaRPr kumimoji="0" lang="bn-BD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bn-BD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পাঠ্যাংশঃ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জন্মভুমি বাংলাদেশ  …………মাছ,কুমির ও হাঙর।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bn-BD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তারিখঃ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60675E9-76D3-4F40-ADA2-375951ED08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50" b="98167" l="10000" r="90000">
                        <a14:foregroundMark x1="43917" y1="1750" x2="43917" y2="1750"/>
                        <a14:foregroundMark x1="48000" y1="98167" x2="48000" y2="98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09900" y="1066800"/>
            <a:ext cx="3276600" cy="4876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F9080C-7F24-4826-A22C-6284D9B5FF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997" y="3962400"/>
            <a:ext cx="2372602" cy="249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005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62F591A-5C59-4558-ACC3-CD8C1090CD0F}"/>
              </a:ext>
            </a:extLst>
          </p:cNvPr>
          <p:cNvSpPr txBox="1"/>
          <p:nvPr/>
        </p:nvSpPr>
        <p:spPr>
          <a:xfrm>
            <a:off x="2057400" y="152400"/>
            <a:ext cx="54102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6600" b="1" i="0" u="none" strike="noStrike" kern="1200" normalizeH="0" baseline="0" noProof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একক কাজ</a:t>
            </a:r>
            <a:endParaRPr kumimoji="0" lang="en-US" sz="6600" b="1" i="0" u="none" strike="noStrike" kern="1200" normalizeH="0" baseline="0" noProof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DDC592-1E3B-4944-AE0A-DD66FEE2EBE2}"/>
              </a:ext>
            </a:extLst>
          </p:cNvPr>
          <p:cNvSpPr txBox="1"/>
          <p:nvPr/>
        </p:nvSpPr>
        <p:spPr>
          <a:xfrm>
            <a:off x="762000" y="22098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১।মৌয়াল কাকে বলে?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DC67FD-0BA3-40E0-98A3-88FFA050B61C}"/>
              </a:ext>
            </a:extLst>
          </p:cNvPr>
          <p:cNvSpPr txBox="1"/>
          <p:nvPr/>
        </p:nvSpPr>
        <p:spPr>
          <a:xfrm>
            <a:off x="762000" y="3200400"/>
            <a:ext cx="85344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egoe UI Historic" panose="020B0502040204020203" pitchFamily="34" charset="0"/>
                <a:ea typeface="+mn-ea"/>
                <a:cs typeface="Vrinda" panose="020B0502040204020203" pitchFamily="34" charset="0"/>
              </a:rPr>
              <a:t>উত্তরঃ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egoe UI Historic" panose="020B0502040204020203" pitchFamily="34" charset="0"/>
                <a:ea typeface="+mn-ea"/>
                <a:cs typeface="Vrinda" panose="020B0502040204020203" pitchFamily="34" charset="0"/>
              </a:rPr>
              <a:t> </a:t>
            </a:r>
            <a:r>
              <a:rPr kumimoji="0" lang="as-IN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egoe UI Historic" panose="020B0502040204020203" pitchFamily="34" charset="0"/>
                <a:ea typeface="+mn-ea"/>
                <a:cs typeface="Vrinda" panose="020B0502040204020203" pitchFamily="34" charset="0"/>
              </a:rPr>
              <a:t>যারা মৌচাক থেকে মধু সংগ্রহ করেন, তাদের বলে মৌয়াল।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4535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0571DC2-EF10-42C9-8230-E4F20C6B0EEF}"/>
              </a:ext>
            </a:extLst>
          </p:cNvPr>
          <p:cNvSpPr txBox="1"/>
          <p:nvPr/>
        </p:nvSpPr>
        <p:spPr>
          <a:xfrm>
            <a:off x="2286000" y="28135"/>
            <a:ext cx="4572000" cy="11079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6600" b="1" i="0" u="none" strike="noStrike" kern="1200" normalizeH="0" baseline="0" noProof="0" dirty="0">
                <a:ln/>
                <a:solidFill>
                  <a:schemeClr val="accent3"/>
                </a:solidFill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মূল্যায়ন</a:t>
            </a:r>
            <a:endParaRPr kumimoji="0" lang="en-US" sz="6600" b="1" i="0" u="none" strike="noStrike" kern="1200" normalizeH="0" baseline="0" noProof="0" dirty="0">
              <a:ln/>
              <a:solidFill>
                <a:schemeClr val="accent3"/>
              </a:solidFill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482337-3D41-45EF-82BF-35EEBBE58AEF}"/>
              </a:ext>
            </a:extLst>
          </p:cNvPr>
          <p:cNvSpPr txBox="1"/>
          <p:nvPr/>
        </p:nvSpPr>
        <p:spPr>
          <a:xfrm>
            <a:off x="577948" y="1783329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১।সুন্দরবন বাংলাদেশের কোথায় অবস্থিত?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D42450-5EB6-4155-987D-81B347FB1F59}"/>
              </a:ext>
            </a:extLst>
          </p:cNvPr>
          <p:cNvSpPr txBox="1"/>
          <p:nvPr/>
        </p:nvSpPr>
        <p:spPr>
          <a:xfrm>
            <a:off x="627926" y="2321938"/>
            <a:ext cx="848399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egoe UI Historic" panose="020B0502040204020203" pitchFamily="34" charset="0"/>
                <a:ea typeface="+mn-ea"/>
                <a:cs typeface="Vrinda" panose="020B0502040204020203" pitchFamily="34" charset="0"/>
              </a:rPr>
              <a:t>উত্তরঃ </a:t>
            </a:r>
            <a:r>
              <a:rPr kumimoji="0" lang="as-IN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egoe UI Historic" panose="020B0502040204020203" pitchFamily="34" charset="0"/>
                <a:ea typeface="+mn-ea"/>
                <a:cs typeface="Vrinda" panose="020B0502040204020203" pitchFamily="34" charset="0"/>
              </a:rPr>
              <a:t>আমাদের দেশের দক্ষিণ-পশ্চিম কোণে, বঙ্গোপসাগরের তীরে সুন্দরবন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অবস্থিত।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9855E1-858B-46D9-AF95-CD49619765BA}"/>
              </a:ext>
            </a:extLst>
          </p:cNvPr>
          <p:cNvSpPr txBox="1"/>
          <p:nvPr/>
        </p:nvSpPr>
        <p:spPr>
          <a:xfrm>
            <a:off x="660010" y="3630669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২।মৌয়াল কি কাজ করে?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744FF6-A506-4339-AE07-ED6C81B1D4B7}"/>
              </a:ext>
            </a:extLst>
          </p:cNvPr>
          <p:cNvSpPr txBox="1"/>
          <p:nvPr/>
        </p:nvSpPr>
        <p:spPr>
          <a:xfrm>
            <a:off x="577948" y="4366786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</a:rPr>
              <a:t>উত্তরঃ সুন্দরবন থেকে মধু সংগ্রহ করে।</a:t>
            </a:r>
          </a:p>
        </p:txBody>
      </p:sp>
    </p:spTree>
    <p:extLst>
      <p:ext uri="{BB962C8B-B14F-4D97-AF65-F5344CB8AC3E}">
        <p14:creationId xmlns:p14="http://schemas.microsoft.com/office/powerpoint/2010/main" val="2225668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098B182-0CF4-4842-89F1-E40A599B3D41}"/>
              </a:ext>
            </a:extLst>
          </p:cNvPr>
          <p:cNvSpPr txBox="1"/>
          <p:nvPr/>
        </p:nvSpPr>
        <p:spPr>
          <a:xfrm>
            <a:off x="2057400" y="457200"/>
            <a:ext cx="54864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6600" b="1" i="0" u="none" strike="noStrike" kern="120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বাড়ির কাজ</a:t>
            </a:r>
            <a:endParaRPr kumimoji="0" lang="en-US" sz="6600" b="1" i="0" u="none" strike="noStrike" kern="120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48FD15-FD01-4266-ABF1-763DB5F0D7A2}"/>
              </a:ext>
            </a:extLst>
          </p:cNvPr>
          <p:cNvSpPr txBox="1"/>
          <p:nvPr/>
        </p:nvSpPr>
        <p:spPr>
          <a:xfrm>
            <a:off x="1447800" y="2551837"/>
            <a:ext cx="75438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5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সুন্দরবন </a:t>
            </a:r>
            <a:r>
              <a:rPr kumimoji="0" lang="bn-IN" sz="5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সম্পর্কিত ৫ টি বাক্য </a:t>
            </a:r>
            <a:r>
              <a:rPr lang="en-US" sz="5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kumimoji="0" lang="bn-IN" sz="5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IN" sz="5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                         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3" name="Arrow: Notched Right 2">
            <a:extLst>
              <a:ext uri="{FF2B5EF4-FFF2-40B4-BE49-F238E27FC236}">
                <a16:creationId xmlns:a16="http://schemas.microsoft.com/office/drawing/2014/main" id="{350808B9-2A15-43FE-AC4F-9B3C5111E2BF}"/>
              </a:ext>
            </a:extLst>
          </p:cNvPr>
          <p:cNvSpPr/>
          <p:nvPr/>
        </p:nvSpPr>
        <p:spPr>
          <a:xfrm>
            <a:off x="505265" y="2709203"/>
            <a:ext cx="914400" cy="71979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45100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565A6BD-5FFE-4EAC-877E-454837F8D8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28700" y="457200"/>
            <a:ext cx="11201400" cy="48772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52A7ADA-987C-4E9A-8E3E-819064EF7649}"/>
              </a:ext>
            </a:extLst>
          </p:cNvPr>
          <p:cNvSpPr txBox="1"/>
          <p:nvPr/>
        </p:nvSpPr>
        <p:spPr>
          <a:xfrm>
            <a:off x="3505200" y="5370336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সবাইকে ধন্যবাদ</a:t>
            </a:r>
          </a:p>
        </p:txBody>
      </p:sp>
    </p:spTree>
    <p:extLst>
      <p:ext uri="{BB962C8B-B14F-4D97-AF65-F5344CB8AC3E}">
        <p14:creationId xmlns:p14="http://schemas.microsoft.com/office/powerpoint/2010/main" val="21722335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D77CFE7-3518-4A37-9A79-877EBE4542A2}"/>
              </a:ext>
            </a:extLst>
          </p:cNvPr>
          <p:cNvSpPr txBox="1"/>
          <p:nvPr/>
        </p:nvSpPr>
        <p:spPr>
          <a:xfrm>
            <a:off x="1333500" y="533400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এসো ,আমরা কয়েকটি  ছবি দেখি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E7960BB-9302-4A43-8C07-07363D32F7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447800"/>
            <a:ext cx="8915400" cy="419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4971C34-EF2A-4860-8FEB-E5576828207F}"/>
              </a:ext>
            </a:extLst>
          </p:cNvPr>
          <p:cNvSpPr txBox="1"/>
          <p:nvPr/>
        </p:nvSpPr>
        <p:spPr>
          <a:xfrm>
            <a:off x="4343400" y="5939226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হরিণ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461693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8DD97E-A82C-4970-BD82-966F8D7EDB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914400"/>
            <a:ext cx="7543800" cy="3819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773252-3E32-4958-8B92-6F9DBA5C17D6}"/>
              </a:ext>
            </a:extLst>
          </p:cNvPr>
          <p:cNvSpPr txBox="1"/>
          <p:nvPr/>
        </p:nvSpPr>
        <p:spPr>
          <a:xfrm>
            <a:off x="0" y="5555159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as-IN" sz="3200" b="1" i="0" u="none" strike="noStrike" kern="1200" spc="50" normalizeH="0" baseline="0" noProof="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Segoe UI Historic" panose="020B0502040204020203" pitchFamily="34" charset="0"/>
                <a:ea typeface="+mn-ea"/>
                <a:cs typeface="Vrinda" panose="020B0502040204020203" pitchFamily="34" charset="0"/>
              </a:rPr>
              <a:t>বঙ্গোপসাগরের তীরে সুন্দরবন</a:t>
            </a:r>
            <a:endParaRPr lang="en-US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09436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1B7E99-4DE1-47BE-9AE9-1779AEA5FC47}"/>
              </a:ext>
            </a:extLst>
          </p:cNvPr>
          <p:cNvSpPr txBox="1"/>
          <p:nvPr/>
        </p:nvSpPr>
        <p:spPr>
          <a:xfrm>
            <a:off x="1905000" y="609600"/>
            <a:ext cx="60198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4000" b="1" u="sng" dirty="0">
                <a:solidFill>
                  <a:srgbClr val="0070C0"/>
                </a:solidFill>
                <a:latin typeface="Algerian" panose="04020705040A02060702" pitchFamily="82" charset="0"/>
              </a:rPr>
              <a:t>আমাদের আজকের পাঠ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FB9452-001A-4B48-B0EE-446E7BAB6578}"/>
              </a:ext>
            </a:extLst>
          </p:cNvPr>
          <p:cNvSpPr txBox="1"/>
          <p:nvPr/>
        </p:nvSpPr>
        <p:spPr>
          <a:xfrm>
            <a:off x="-3517" y="1996063"/>
            <a:ext cx="899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বাওয়ালিদের গল্প</a:t>
            </a:r>
            <a:endParaRPr lang="en-US" sz="6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AD3900-2DFE-48C0-81FB-ECD5ABE459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3300745"/>
            <a:ext cx="3429000" cy="27203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18044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384370-2BA8-4180-9BEE-9F1978AD51DC}"/>
              </a:ext>
            </a:extLst>
          </p:cNvPr>
          <p:cNvSpPr txBox="1"/>
          <p:nvPr/>
        </p:nvSpPr>
        <p:spPr>
          <a:xfrm>
            <a:off x="152400" y="990600"/>
            <a:ext cx="899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পাঠ শেষে শিক্ষার্থীরা যা যা শিখবে</a:t>
            </a:r>
            <a:endParaRPr lang="en-US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100511-6BB1-4C9E-98B0-578D16CF1AD0}"/>
              </a:ext>
            </a:extLst>
          </p:cNvPr>
          <p:cNvSpPr txBox="1"/>
          <p:nvPr/>
        </p:nvSpPr>
        <p:spPr>
          <a:xfrm>
            <a:off x="148389" y="4094978"/>
            <a:ext cx="8839200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as-IN" sz="2800" b="1" i="0" dirty="0">
                <a:ln/>
                <a:solidFill>
                  <a:schemeClr val="accent4"/>
                </a:solidFill>
                <a:latin typeface="Segoe UI Historic" panose="020B0502040204020203" pitchFamily="34" charset="0"/>
              </a:rPr>
              <a:t>১.১.১ যুক্তব্যঞ্জণ সহযোগে গঠিত শব্দ শুনে বুঝতে পারবে। </a:t>
            </a:r>
            <a:endParaRPr lang="en-US" sz="2800" b="1" dirty="0">
              <a:ln/>
              <a:solidFill>
                <a:schemeClr val="accent4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3296CE-08AA-4D39-BCD7-948961AB2DC2}"/>
              </a:ext>
            </a:extLst>
          </p:cNvPr>
          <p:cNvSpPr txBox="1"/>
          <p:nvPr/>
        </p:nvSpPr>
        <p:spPr>
          <a:xfrm>
            <a:off x="152400" y="3030538"/>
            <a:ext cx="88392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s-IN" sz="2800" b="0" i="0" dirty="0">
                <a:solidFill>
                  <a:srgbClr val="7030A0"/>
                </a:solidFill>
                <a:effectLst/>
                <a:latin typeface="Segoe UI Historic" panose="020B0502040204020203" pitchFamily="34" charset="0"/>
              </a:rPr>
              <a:t>১.২.১ </a:t>
            </a:r>
            <a:r>
              <a:rPr lang="as-IN" sz="2800" i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Historic" panose="020B0502040204020203" pitchFamily="34" charset="0"/>
              </a:rPr>
              <a:t>যুক্তব্যঞ্জন সহযোগে তৈরি শব্দ স্পষ্ট ও শুদ্ধভাবে বলতে পারবে।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E90F5E-F914-42B6-9B24-E4D24E3D6F4D}"/>
              </a:ext>
            </a:extLst>
          </p:cNvPr>
          <p:cNvSpPr txBox="1"/>
          <p:nvPr/>
        </p:nvSpPr>
        <p:spPr>
          <a:xfrm>
            <a:off x="152400" y="2433670"/>
            <a:ext cx="883920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s-IN" sz="3200" b="1" i="0" dirty="0">
                <a:ln/>
                <a:solidFill>
                  <a:schemeClr val="accent3"/>
                </a:solidFill>
                <a:latin typeface="Segoe UI Historic" panose="020B0502040204020203" pitchFamily="34" charset="0"/>
              </a:rPr>
              <a:t>১.৩.১ যুক্তব্যঞ্জন-সংবলিত শব্দ পড়তে পারবে।</a:t>
            </a:r>
            <a:endParaRPr lang="en-US" sz="3200" b="1" dirty="0">
              <a:ln/>
              <a:solidFill>
                <a:schemeClr val="accent3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C514C7-C291-41D1-8E3D-DD15C80B1862}"/>
              </a:ext>
            </a:extLst>
          </p:cNvPr>
          <p:cNvSpPr txBox="1"/>
          <p:nvPr/>
        </p:nvSpPr>
        <p:spPr>
          <a:xfrm>
            <a:off x="148389" y="4782720"/>
            <a:ext cx="88392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3200" b="0" i="0" dirty="0">
                <a:solidFill>
                  <a:srgbClr val="C00000"/>
                </a:solidFill>
                <a:effectLst/>
                <a:latin typeface="Segoe UI Historic" panose="020B0502040204020203" pitchFamily="34" charset="0"/>
              </a:rPr>
              <a:t>১.৪.১ </a:t>
            </a:r>
            <a:r>
              <a:rPr lang="as-IN" sz="3200" i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Historic" panose="020B0502040204020203" pitchFamily="34" charset="0"/>
              </a:rPr>
              <a:t>যুক্তব্যঞ্জন ভেঙে লিখতে পারবে। </a:t>
            </a:r>
            <a:br>
              <a:rPr lang="as-IN" sz="3200" dirty="0">
                <a:solidFill>
                  <a:srgbClr val="C00000"/>
                </a:solidFill>
              </a:rPr>
            </a:b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5688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479C8B-65D3-4731-AC58-B22FEA2EB507}"/>
              </a:ext>
            </a:extLst>
          </p:cNvPr>
          <p:cNvSpPr txBox="1"/>
          <p:nvPr/>
        </p:nvSpPr>
        <p:spPr>
          <a:xfrm>
            <a:off x="1295400" y="57897"/>
            <a:ext cx="65532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6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উপস্থাপন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8E2625-D6EE-4538-B776-1DC1AF1FC1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0" y="1165893"/>
            <a:ext cx="2667000" cy="35585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C049081-FF37-4452-A2D3-766E0CBC3143}"/>
              </a:ext>
            </a:extLst>
          </p:cNvPr>
          <p:cNvSpPr txBox="1"/>
          <p:nvPr/>
        </p:nvSpPr>
        <p:spPr>
          <a:xfrm>
            <a:off x="2362200" y="5029200"/>
            <a:ext cx="51816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s-IN" sz="2800" b="0" i="0" dirty="0">
                <a:effectLst/>
                <a:latin typeface="Segoe UI Historic" panose="020B0502040204020203" pitchFamily="34" charset="0"/>
              </a:rPr>
              <a:t>আমাদের জন্মভূমি বাংলাদেশ। এর প্রায় পুরোটাই সমতলভূমি।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345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A32AA5F-1C7E-45EE-999D-1A652C1854F1}"/>
              </a:ext>
            </a:extLst>
          </p:cNvPr>
          <p:cNvSpPr txBox="1"/>
          <p:nvPr/>
        </p:nvSpPr>
        <p:spPr>
          <a:xfrm>
            <a:off x="304800" y="5174195"/>
            <a:ext cx="9067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24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আমাদের দেশের দক্ষিণ-পশ্চিম কোণে, বঙ্গোপসাগরের তীরে সুন্দরবন।</a:t>
            </a:r>
            <a:endParaRPr lang="en-US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A45A86-978E-4294-91A8-0E38ACE20A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609600"/>
            <a:ext cx="7162800" cy="43005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66408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717244-D818-4F3B-AB4C-E868811AFBB7}"/>
              </a:ext>
            </a:extLst>
          </p:cNvPr>
          <p:cNvSpPr txBox="1"/>
          <p:nvPr/>
        </p:nvSpPr>
        <p:spPr>
          <a:xfrm>
            <a:off x="1219200" y="5334000"/>
            <a:ext cx="67818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28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এই বনের সব গাছই বঙ্গোপসাগরের নোনা পানিতে বেঁচে আছে</a:t>
            </a: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AEA538-6312-4815-83E7-4E68B6416C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100" y="152400"/>
            <a:ext cx="6781800" cy="4495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140226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1566</TotalTime>
  <Words>340</Words>
  <Application>Microsoft Office PowerPoint</Application>
  <PresentationFormat>On-screen Show (4:3)</PresentationFormat>
  <Paragraphs>93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Algerian</vt:lpstr>
      <vt:lpstr>Arial</vt:lpstr>
      <vt:lpstr>Calibri</vt:lpstr>
      <vt:lpstr>NikoshBAN</vt:lpstr>
      <vt:lpstr>Segoe UI Historic</vt:lpstr>
      <vt:lpstr>Times New Roman</vt:lpstr>
      <vt:lpstr>Tw Cen MT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iTpark</dc:creator>
  <cp:lastModifiedBy>Md. Shohidul Islam</cp:lastModifiedBy>
  <cp:revision>225</cp:revision>
  <dcterms:created xsi:type="dcterms:W3CDTF">2006-08-16T00:00:00Z</dcterms:created>
  <dcterms:modified xsi:type="dcterms:W3CDTF">2021-08-31T15:29:16Z</dcterms:modified>
</cp:coreProperties>
</file>