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27" r:id="rId2"/>
    <p:sldId id="328" r:id="rId3"/>
    <p:sldId id="444" r:id="rId4"/>
    <p:sldId id="445" r:id="rId5"/>
    <p:sldId id="425" r:id="rId6"/>
    <p:sldId id="380" r:id="rId7"/>
    <p:sldId id="433" r:id="rId8"/>
    <p:sldId id="454" r:id="rId9"/>
    <p:sldId id="447" r:id="rId10"/>
    <p:sldId id="448" r:id="rId11"/>
    <p:sldId id="449" r:id="rId12"/>
    <p:sldId id="455" r:id="rId13"/>
    <p:sldId id="456" r:id="rId14"/>
    <p:sldId id="457" r:id="rId15"/>
    <p:sldId id="430" r:id="rId16"/>
    <p:sldId id="428" r:id="rId17"/>
    <p:sldId id="42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660"/>
  </p:normalViewPr>
  <p:slideViewPr>
    <p:cSldViewPr snapToGrid="0">
      <p:cViewPr>
        <p:scale>
          <a:sx n="60" d="100"/>
          <a:sy n="60" d="100"/>
        </p:scale>
        <p:origin x="-1038" y="-27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D72BD-E2C8-4E7A-AC7F-F39026D89CF7}" type="datetimeFigureOut">
              <a:rPr lang="en-US" smtClean="0"/>
              <a:pPr/>
              <a:t>8/27/2021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74491C-1453-4865-8A60-F5D70C21DB51}" type="slidenum">
              <a:rPr lang="en-US" smtClean="0"/>
              <a:pPr/>
              <a:t>‹#›</a:t>
            </a:fld>
            <a:endParaRPr lang="en-US"/>
          </a:p>
        </p:txBody>
      </p:sp>
    </p:spTree>
    <p:extLst>
      <p:ext uri="{BB962C8B-B14F-4D97-AF65-F5344CB8AC3E}">
        <p14:creationId xmlns:p14="http://schemas.microsoft.com/office/powerpoint/2010/main" val="470506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4DC258-5602-4F65-9200-9ACB0113028B}" type="datetimeFigureOut">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1675507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4DC258-5602-4F65-9200-9ACB0113028B}" type="datetimeFigureOut">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3127557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4DC258-5602-4F65-9200-9ACB0113028B}" type="datetimeFigureOut">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1977927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4DC258-5602-4F65-9200-9ACB0113028B}" type="datetimeFigureOut">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1937812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4DC258-5602-4F65-9200-9ACB0113028B}" type="datetimeFigureOut">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1236458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4DC258-5602-4F65-9200-9ACB0113028B}" type="datetimeFigureOut">
              <a:rPr lang="en-US" smtClean="0"/>
              <a:pPr/>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3037196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4DC258-5602-4F65-9200-9ACB0113028B}" type="datetimeFigureOut">
              <a:rPr lang="en-US" smtClean="0"/>
              <a:pPr/>
              <a:t>8/27/2021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1793020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4DC258-5602-4F65-9200-9ACB0113028B}" type="datetimeFigureOut">
              <a:rPr lang="en-US" smtClean="0"/>
              <a:pPr/>
              <a:t>8/27/2021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2582369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4DC258-5602-4F65-9200-9ACB0113028B}" type="datetimeFigureOut">
              <a:rPr lang="en-US" smtClean="0"/>
              <a:pPr/>
              <a:t>8/27/2021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2176527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4DC258-5602-4F65-9200-9ACB0113028B}" type="datetimeFigureOut">
              <a:rPr lang="en-US" smtClean="0"/>
              <a:pPr/>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2407857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4DC258-5602-4F65-9200-9ACB0113028B}" type="datetimeFigureOut">
              <a:rPr lang="en-US" smtClean="0"/>
              <a:pPr/>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2382384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DC258-5602-4F65-9200-9ACB0113028B}" type="datetimeFigureOut">
              <a:rPr lang="en-US" smtClean="0"/>
              <a:pPr/>
              <a:t>8/27/2021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3E164-AFC0-4A8E-B818-01EB589AE724}" type="slidenum">
              <a:rPr lang="en-US" smtClean="0"/>
              <a:pPr/>
              <a:t>‹#›</a:t>
            </a:fld>
            <a:endParaRPr lang="en-US"/>
          </a:p>
        </p:txBody>
      </p:sp>
    </p:spTree>
    <p:extLst>
      <p:ext uri="{BB962C8B-B14F-4D97-AF65-F5344CB8AC3E}">
        <p14:creationId xmlns:p14="http://schemas.microsoft.com/office/powerpoint/2010/main" val="3828675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2.gif"/><Relationship Id="rId5" Type="http://schemas.openxmlformats.org/officeDocument/2006/relationships/image" Target="../media/image31.gif"/><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jpeg"/><Relationship Id="rId7" Type="http://schemas.microsoft.com/office/2007/relationships/hdphoto" Target="../media/hdphoto3.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jpeg"/><Relationship Id="rId5" Type="http://schemas.microsoft.com/office/2007/relationships/hdphoto" Target="../media/hdphoto2.wdp"/><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234779" y="142808"/>
            <a:ext cx="11813060" cy="65792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Slide Number Placeholder 1"/>
          <p:cNvSpPr>
            <a:spLocks noGrp="1"/>
          </p:cNvSpPr>
          <p:nvPr>
            <p:ph type="sldNum" sz="quarter" idx="12"/>
          </p:nvPr>
        </p:nvSpPr>
        <p:spPr>
          <a:xfrm>
            <a:off x="822960" y="5842000"/>
            <a:ext cx="2855535" cy="304800"/>
          </a:xfrm>
        </p:spPr>
        <p:txBody>
          <a:bodyPr/>
          <a:lstStyle/>
          <a:p>
            <a:fld id="{B6F15528-21DE-4FAA-801E-634DDDAF4B2B}" type="slidenum">
              <a:rPr lang="en-US" smtClean="0"/>
              <a:pPr/>
              <a:t>1</a:t>
            </a:fld>
            <a:endParaRPr lang="en-US" dirty="0"/>
          </a:p>
        </p:txBody>
      </p:sp>
      <p:sp>
        <p:nvSpPr>
          <p:cNvPr id="19" name="Rectangle 18"/>
          <p:cNvSpPr/>
          <p:nvPr/>
        </p:nvSpPr>
        <p:spPr>
          <a:xfrm>
            <a:off x="1638795" y="-809302"/>
            <a:ext cx="3070387" cy="4632037"/>
          </a:xfrm>
          <a:prstGeom prst="rect">
            <a:avLst/>
          </a:prstGeom>
        </p:spPr>
        <p:txBody>
          <a:bodyPr wrap="square">
            <a:spAutoFit/>
          </a:bodyPr>
          <a:lstStyle/>
          <a:p>
            <a:r>
              <a:rPr lang="bn-BD" sz="29500" dirty="0" smtClean="0">
                <a:solidFill>
                  <a:srgbClr val="92D050"/>
                </a:solidFill>
                <a:latin typeface="NikoshBAN" panose="02000000000000000000" pitchFamily="2" charset="0"/>
                <a:cs typeface="NikoshBAN" panose="02000000000000000000" pitchFamily="2" charset="0"/>
              </a:rPr>
              <a:t>স্বা</a:t>
            </a:r>
            <a:endParaRPr lang="en-US" sz="29500" dirty="0">
              <a:solidFill>
                <a:srgbClr val="92D050"/>
              </a:solidFill>
              <a:latin typeface="NikoshBAN" panose="02000000000000000000" pitchFamily="2" charset="0"/>
              <a:cs typeface="NikoshBAN" panose="02000000000000000000" pitchFamily="2" charset="0"/>
            </a:endParaRPr>
          </a:p>
        </p:txBody>
      </p:sp>
      <p:sp>
        <p:nvSpPr>
          <p:cNvPr id="20" name="Rectangle 19"/>
          <p:cNvSpPr/>
          <p:nvPr/>
        </p:nvSpPr>
        <p:spPr>
          <a:xfrm>
            <a:off x="4231342" y="-791415"/>
            <a:ext cx="2381698" cy="4632037"/>
          </a:xfrm>
          <a:prstGeom prst="rect">
            <a:avLst/>
          </a:prstGeom>
        </p:spPr>
        <p:txBody>
          <a:bodyPr wrap="square">
            <a:spAutoFit/>
          </a:bodyPr>
          <a:lstStyle/>
          <a:p>
            <a:r>
              <a:rPr lang="bn-BD" sz="29500" dirty="0" smtClean="0">
                <a:solidFill>
                  <a:schemeClr val="accent1">
                    <a:lumMod val="20000"/>
                    <a:lumOff val="80000"/>
                  </a:schemeClr>
                </a:solidFill>
                <a:latin typeface="NikoshBAN" panose="02000000000000000000" pitchFamily="2" charset="0"/>
                <a:cs typeface="NikoshBAN" panose="02000000000000000000" pitchFamily="2" charset="0"/>
              </a:rPr>
              <a:t>গ</a:t>
            </a:r>
            <a:endParaRPr lang="en-US" sz="29500" dirty="0">
              <a:solidFill>
                <a:schemeClr val="accent1">
                  <a:lumMod val="20000"/>
                  <a:lumOff val="80000"/>
                </a:schemeClr>
              </a:solidFill>
              <a:latin typeface="NikoshBAN" panose="02000000000000000000" pitchFamily="2" charset="0"/>
              <a:cs typeface="NikoshBAN" panose="02000000000000000000" pitchFamily="2" charset="0"/>
            </a:endParaRPr>
          </a:p>
        </p:txBody>
      </p:sp>
      <p:sp>
        <p:nvSpPr>
          <p:cNvPr id="21" name="Rectangle 20"/>
          <p:cNvSpPr/>
          <p:nvPr/>
        </p:nvSpPr>
        <p:spPr>
          <a:xfrm>
            <a:off x="5949985" y="-785946"/>
            <a:ext cx="1958684" cy="4632037"/>
          </a:xfrm>
          <a:prstGeom prst="rect">
            <a:avLst/>
          </a:prstGeom>
        </p:spPr>
        <p:txBody>
          <a:bodyPr wrap="square">
            <a:spAutoFit/>
          </a:bodyPr>
          <a:lstStyle/>
          <a:p>
            <a:r>
              <a:rPr lang="bn-BD" sz="29500" dirty="0">
                <a:solidFill>
                  <a:srgbClr val="00B0F0"/>
                </a:solidFill>
                <a:latin typeface="NikoshBAN" panose="02000000000000000000" pitchFamily="2" charset="0"/>
                <a:cs typeface="NikoshBAN" panose="02000000000000000000" pitchFamily="2" charset="0"/>
              </a:rPr>
              <a:t>ত</a:t>
            </a:r>
            <a:endParaRPr lang="en-US" sz="29500" dirty="0">
              <a:solidFill>
                <a:srgbClr val="00B0F0"/>
              </a:solidFill>
              <a:latin typeface="NikoshBAN" panose="02000000000000000000" pitchFamily="2" charset="0"/>
              <a:cs typeface="NikoshBAN" panose="02000000000000000000" pitchFamily="2" charset="0"/>
            </a:endParaRPr>
          </a:p>
        </p:txBody>
      </p:sp>
      <p:sp>
        <p:nvSpPr>
          <p:cNvPr id="28" name="Frame 27"/>
          <p:cNvSpPr/>
          <p:nvPr/>
        </p:nvSpPr>
        <p:spPr>
          <a:xfrm>
            <a:off x="-34548" y="-15765"/>
            <a:ext cx="12238006" cy="6899026"/>
          </a:xfrm>
          <a:prstGeom prst="frame">
            <a:avLst>
              <a:gd name="adj1" fmla="val 4072"/>
            </a:avLst>
          </a:prstGeom>
          <a:pattFill prst="wdUpDiag">
            <a:fgClr>
              <a:srgbClr val="7030A0"/>
            </a:fgClr>
            <a:bgClr>
              <a:srgbClr val="FF0000"/>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21"/>
          <p:cNvSpPr/>
          <p:nvPr/>
        </p:nvSpPr>
        <p:spPr>
          <a:xfrm>
            <a:off x="7977497" y="-746896"/>
            <a:ext cx="2544537" cy="4632037"/>
          </a:xfrm>
          <a:prstGeom prst="rect">
            <a:avLst/>
          </a:prstGeom>
        </p:spPr>
        <p:txBody>
          <a:bodyPr wrap="square">
            <a:spAutoFit/>
          </a:bodyPr>
          <a:lstStyle/>
          <a:p>
            <a:r>
              <a:rPr lang="bn-BD" sz="29500" dirty="0">
                <a:solidFill>
                  <a:srgbClr val="FFFF00"/>
                </a:solidFill>
                <a:latin typeface="NikoshBAN" panose="02000000000000000000" pitchFamily="2" charset="0"/>
                <a:cs typeface="NikoshBAN" panose="02000000000000000000" pitchFamily="2" charset="0"/>
              </a:rPr>
              <a:t>ম</a:t>
            </a:r>
            <a:endParaRPr lang="en-US" sz="29500" dirty="0">
              <a:solidFill>
                <a:srgbClr val="FFFF00"/>
              </a:solidFill>
              <a:latin typeface="NikoshBAN" panose="02000000000000000000" pitchFamily="2" charset="0"/>
              <a:cs typeface="NikoshBAN" panose="02000000000000000000" pitchFamily="2" charset="0"/>
            </a:endParaRPr>
          </a:p>
        </p:txBody>
      </p:sp>
      <p:sp>
        <p:nvSpPr>
          <p:cNvPr id="9" name="Date Placeholder 20"/>
          <p:cNvSpPr>
            <a:spLocks noGrp="1"/>
          </p:cNvSpPr>
          <p:nvPr/>
        </p:nvSpPr>
        <p:spPr>
          <a:xfrm>
            <a:off x="409373" y="6492875"/>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mtClean="0">
                <a:solidFill>
                  <a:srgbClr val="002060"/>
                </a:solidFill>
              </a:rPr>
              <a:pPr/>
              <a:t>8/27/2021</a:t>
            </a:fld>
            <a:endParaRPr lang="en-US" dirty="0">
              <a:solidFill>
                <a:srgbClr val="002060"/>
              </a:solidFill>
            </a:endParaRPr>
          </a:p>
        </p:txBody>
      </p:sp>
    </p:spTree>
    <p:extLst>
      <p:ext uri="{BB962C8B-B14F-4D97-AF65-F5344CB8AC3E}">
        <p14:creationId xmlns:p14="http://schemas.microsoft.com/office/powerpoint/2010/main" val="203158652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5000"/>
                                        <p:tgtEl>
                                          <p:spTgt spid="28"/>
                                        </p:tgtEl>
                                      </p:cBhvr>
                                    </p:animEffect>
                                    <p:set>
                                      <p:cBhvr>
                                        <p:cTn id="7" dur="1" fill="hold">
                                          <p:stCondLst>
                                            <p:cond delay="4999"/>
                                          </p:stCondLst>
                                        </p:cTn>
                                        <p:tgtEl>
                                          <p:spTgt spid="28"/>
                                        </p:tgtEl>
                                        <p:attrNameLst>
                                          <p:attrName>style.visibility</p:attrName>
                                        </p:attrNameLst>
                                      </p:cBhvr>
                                      <p:to>
                                        <p:strVal val="hidden"/>
                                      </p:to>
                                    </p:set>
                                  </p:childTnLst>
                                </p:cTn>
                              </p:par>
                              <p:par>
                                <p:cTn id="8" presetID="53"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p:cTn id="10" dur="5000" fill="hold"/>
                                        <p:tgtEl>
                                          <p:spTgt spid="19"/>
                                        </p:tgtEl>
                                        <p:attrNameLst>
                                          <p:attrName>ppt_w</p:attrName>
                                        </p:attrNameLst>
                                      </p:cBhvr>
                                      <p:tavLst>
                                        <p:tav tm="0">
                                          <p:val>
                                            <p:fltVal val="0"/>
                                          </p:val>
                                        </p:tav>
                                        <p:tav tm="100000">
                                          <p:val>
                                            <p:strVal val="#ppt_w"/>
                                          </p:val>
                                        </p:tav>
                                      </p:tavLst>
                                    </p:anim>
                                    <p:anim calcmode="lin" valueType="num">
                                      <p:cBhvr>
                                        <p:cTn id="11" dur="5000" fill="hold"/>
                                        <p:tgtEl>
                                          <p:spTgt spid="19"/>
                                        </p:tgtEl>
                                        <p:attrNameLst>
                                          <p:attrName>ppt_h</p:attrName>
                                        </p:attrNameLst>
                                      </p:cBhvr>
                                      <p:tavLst>
                                        <p:tav tm="0">
                                          <p:val>
                                            <p:fltVal val="0"/>
                                          </p:val>
                                        </p:tav>
                                        <p:tav tm="100000">
                                          <p:val>
                                            <p:strVal val="#ppt_h"/>
                                          </p:val>
                                        </p:tav>
                                      </p:tavLst>
                                    </p:anim>
                                    <p:animEffect transition="in" filter="fade">
                                      <p:cBhvr>
                                        <p:cTn id="12" dur="5000"/>
                                        <p:tgtEl>
                                          <p:spTgt spid="19"/>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0" fill="hold"/>
                                        <p:tgtEl>
                                          <p:spTgt spid="20"/>
                                        </p:tgtEl>
                                        <p:attrNameLst>
                                          <p:attrName>ppt_w</p:attrName>
                                        </p:attrNameLst>
                                      </p:cBhvr>
                                      <p:tavLst>
                                        <p:tav tm="0">
                                          <p:val>
                                            <p:fltVal val="0"/>
                                          </p:val>
                                        </p:tav>
                                        <p:tav tm="100000">
                                          <p:val>
                                            <p:strVal val="#ppt_w"/>
                                          </p:val>
                                        </p:tav>
                                      </p:tavLst>
                                    </p:anim>
                                    <p:anim calcmode="lin" valueType="num">
                                      <p:cBhvr>
                                        <p:cTn id="16" dur="5000" fill="hold"/>
                                        <p:tgtEl>
                                          <p:spTgt spid="20"/>
                                        </p:tgtEl>
                                        <p:attrNameLst>
                                          <p:attrName>ppt_h</p:attrName>
                                        </p:attrNameLst>
                                      </p:cBhvr>
                                      <p:tavLst>
                                        <p:tav tm="0">
                                          <p:val>
                                            <p:fltVal val="0"/>
                                          </p:val>
                                        </p:tav>
                                        <p:tav tm="100000">
                                          <p:val>
                                            <p:strVal val="#ppt_h"/>
                                          </p:val>
                                        </p:tav>
                                      </p:tavLst>
                                    </p:anim>
                                    <p:animEffect transition="in" filter="fade">
                                      <p:cBhvr>
                                        <p:cTn id="17" dur="5000"/>
                                        <p:tgtEl>
                                          <p:spTgt spid="2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0" fill="hold"/>
                                        <p:tgtEl>
                                          <p:spTgt spid="21"/>
                                        </p:tgtEl>
                                        <p:attrNameLst>
                                          <p:attrName>ppt_w</p:attrName>
                                        </p:attrNameLst>
                                      </p:cBhvr>
                                      <p:tavLst>
                                        <p:tav tm="0">
                                          <p:val>
                                            <p:fltVal val="0"/>
                                          </p:val>
                                        </p:tav>
                                        <p:tav tm="100000">
                                          <p:val>
                                            <p:strVal val="#ppt_w"/>
                                          </p:val>
                                        </p:tav>
                                      </p:tavLst>
                                    </p:anim>
                                    <p:anim calcmode="lin" valueType="num">
                                      <p:cBhvr>
                                        <p:cTn id="21" dur="5000" fill="hold"/>
                                        <p:tgtEl>
                                          <p:spTgt spid="21"/>
                                        </p:tgtEl>
                                        <p:attrNameLst>
                                          <p:attrName>ppt_h</p:attrName>
                                        </p:attrNameLst>
                                      </p:cBhvr>
                                      <p:tavLst>
                                        <p:tav tm="0">
                                          <p:val>
                                            <p:fltVal val="0"/>
                                          </p:val>
                                        </p:tav>
                                        <p:tav tm="100000">
                                          <p:val>
                                            <p:strVal val="#ppt_h"/>
                                          </p:val>
                                        </p:tav>
                                      </p:tavLst>
                                    </p:anim>
                                    <p:animEffect transition="in" filter="fade">
                                      <p:cBhvr>
                                        <p:cTn id="22" dur="5000"/>
                                        <p:tgtEl>
                                          <p:spTgt spid="2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0" fill="hold"/>
                                        <p:tgtEl>
                                          <p:spTgt spid="22"/>
                                        </p:tgtEl>
                                        <p:attrNameLst>
                                          <p:attrName>ppt_w</p:attrName>
                                        </p:attrNameLst>
                                      </p:cBhvr>
                                      <p:tavLst>
                                        <p:tav tm="0">
                                          <p:val>
                                            <p:fltVal val="0"/>
                                          </p:val>
                                        </p:tav>
                                        <p:tav tm="100000">
                                          <p:val>
                                            <p:strVal val="#ppt_w"/>
                                          </p:val>
                                        </p:tav>
                                      </p:tavLst>
                                    </p:anim>
                                    <p:anim calcmode="lin" valueType="num">
                                      <p:cBhvr>
                                        <p:cTn id="26" dur="5000" fill="hold"/>
                                        <p:tgtEl>
                                          <p:spTgt spid="22"/>
                                        </p:tgtEl>
                                        <p:attrNameLst>
                                          <p:attrName>ppt_h</p:attrName>
                                        </p:attrNameLst>
                                      </p:cBhvr>
                                      <p:tavLst>
                                        <p:tav tm="0">
                                          <p:val>
                                            <p:fltVal val="0"/>
                                          </p:val>
                                        </p:tav>
                                        <p:tav tm="100000">
                                          <p:val>
                                            <p:strVal val="#ppt_h"/>
                                          </p:val>
                                        </p:tav>
                                      </p:tavLst>
                                    </p:anim>
                                    <p:animEffect transition="in" filter="fade">
                                      <p:cBhvr>
                                        <p:cTn id="27" dur="5000"/>
                                        <p:tgtEl>
                                          <p:spTgt spid="22"/>
                                        </p:tgtEl>
                                      </p:cBhvr>
                                    </p:animEffect>
                                  </p:childTnLst>
                                </p:cTn>
                              </p:par>
                              <p:par>
                                <p:cTn id="28" presetID="23" presetClass="emph" presetSubtype="0" repeatCount="indefinite" fill="hold" grpId="1" nodeType="withEffect">
                                  <p:stCondLst>
                                    <p:cond delay="0"/>
                                  </p:stCondLst>
                                  <p:endCondLst>
                                    <p:cond evt="onNext" delay="0">
                                      <p:tgtEl>
                                        <p:sldTgt/>
                                      </p:tgtEl>
                                    </p:cond>
                                  </p:endCondLst>
                                  <p:childTnLst>
                                    <p:animClr clrSpc="hsl" dir="cw">
                                      <p:cBhvr override="childStyle">
                                        <p:cTn id="29" dur="5000" fill="hold"/>
                                        <p:tgtEl>
                                          <p:spTgt spid="19"/>
                                        </p:tgtEl>
                                        <p:attrNameLst>
                                          <p:attrName>style.color</p:attrName>
                                        </p:attrNameLst>
                                      </p:cBhvr>
                                      <p:by>
                                        <p:hsl h="10842353" s="0" l="0"/>
                                      </p:by>
                                    </p:animClr>
                                    <p:animClr clrSpc="hsl" dir="cw">
                                      <p:cBhvr>
                                        <p:cTn id="30" dur="5000" fill="hold"/>
                                        <p:tgtEl>
                                          <p:spTgt spid="19"/>
                                        </p:tgtEl>
                                        <p:attrNameLst>
                                          <p:attrName>fillcolor</p:attrName>
                                        </p:attrNameLst>
                                      </p:cBhvr>
                                      <p:by>
                                        <p:hsl h="10842353" s="0" l="0"/>
                                      </p:by>
                                    </p:animClr>
                                    <p:animClr clrSpc="hsl" dir="cw">
                                      <p:cBhvr>
                                        <p:cTn id="31" dur="5000" fill="hold"/>
                                        <p:tgtEl>
                                          <p:spTgt spid="19"/>
                                        </p:tgtEl>
                                        <p:attrNameLst>
                                          <p:attrName>stroke.color</p:attrName>
                                        </p:attrNameLst>
                                      </p:cBhvr>
                                      <p:by>
                                        <p:hsl h="10842353" s="0" l="0"/>
                                      </p:by>
                                    </p:animClr>
                                    <p:set>
                                      <p:cBhvr>
                                        <p:cTn id="32" dur="5000" fill="hold"/>
                                        <p:tgtEl>
                                          <p:spTgt spid="19"/>
                                        </p:tgtEl>
                                        <p:attrNameLst>
                                          <p:attrName>fill.type</p:attrName>
                                        </p:attrNameLst>
                                      </p:cBhvr>
                                      <p:to>
                                        <p:strVal val="solid"/>
                                      </p:to>
                                    </p:set>
                                  </p:childTnLst>
                                </p:cTn>
                              </p:par>
                              <p:par>
                                <p:cTn id="33" presetID="23" presetClass="emph" presetSubtype="0" repeatCount="indefinite" fill="hold" grpId="1" nodeType="withEffect">
                                  <p:stCondLst>
                                    <p:cond delay="0"/>
                                  </p:stCondLst>
                                  <p:endCondLst>
                                    <p:cond evt="onNext" delay="0">
                                      <p:tgtEl>
                                        <p:sldTgt/>
                                      </p:tgtEl>
                                    </p:cond>
                                  </p:endCondLst>
                                  <p:childTnLst>
                                    <p:animClr clrSpc="hsl" dir="cw">
                                      <p:cBhvr override="childStyle">
                                        <p:cTn id="34" dur="5000" fill="hold"/>
                                        <p:tgtEl>
                                          <p:spTgt spid="20"/>
                                        </p:tgtEl>
                                        <p:attrNameLst>
                                          <p:attrName>style.color</p:attrName>
                                        </p:attrNameLst>
                                      </p:cBhvr>
                                      <p:by>
                                        <p:hsl h="10842353" s="0" l="0"/>
                                      </p:by>
                                    </p:animClr>
                                    <p:animClr clrSpc="hsl" dir="cw">
                                      <p:cBhvr>
                                        <p:cTn id="35" dur="5000" fill="hold"/>
                                        <p:tgtEl>
                                          <p:spTgt spid="20"/>
                                        </p:tgtEl>
                                        <p:attrNameLst>
                                          <p:attrName>fillcolor</p:attrName>
                                        </p:attrNameLst>
                                      </p:cBhvr>
                                      <p:by>
                                        <p:hsl h="10842353" s="0" l="0"/>
                                      </p:by>
                                    </p:animClr>
                                    <p:animClr clrSpc="hsl" dir="cw">
                                      <p:cBhvr>
                                        <p:cTn id="36" dur="5000" fill="hold"/>
                                        <p:tgtEl>
                                          <p:spTgt spid="20"/>
                                        </p:tgtEl>
                                        <p:attrNameLst>
                                          <p:attrName>stroke.color</p:attrName>
                                        </p:attrNameLst>
                                      </p:cBhvr>
                                      <p:by>
                                        <p:hsl h="10842353" s="0" l="0"/>
                                      </p:by>
                                    </p:animClr>
                                    <p:set>
                                      <p:cBhvr>
                                        <p:cTn id="37" dur="5000" fill="hold"/>
                                        <p:tgtEl>
                                          <p:spTgt spid="20"/>
                                        </p:tgtEl>
                                        <p:attrNameLst>
                                          <p:attrName>fill.type</p:attrName>
                                        </p:attrNameLst>
                                      </p:cBhvr>
                                      <p:to>
                                        <p:strVal val="solid"/>
                                      </p:to>
                                    </p:set>
                                  </p:childTnLst>
                                </p:cTn>
                              </p:par>
                              <p:par>
                                <p:cTn id="38" presetID="23" presetClass="emph" presetSubtype="0" repeatCount="indefinite" fill="hold" grpId="1" nodeType="withEffect">
                                  <p:stCondLst>
                                    <p:cond delay="0"/>
                                  </p:stCondLst>
                                  <p:endCondLst>
                                    <p:cond evt="onNext" delay="0">
                                      <p:tgtEl>
                                        <p:sldTgt/>
                                      </p:tgtEl>
                                    </p:cond>
                                  </p:endCondLst>
                                  <p:childTnLst>
                                    <p:animClr clrSpc="hsl" dir="cw">
                                      <p:cBhvr override="childStyle">
                                        <p:cTn id="39" dur="5000" fill="hold"/>
                                        <p:tgtEl>
                                          <p:spTgt spid="21"/>
                                        </p:tgtEl>
                                        <p:attrNameLst>
                                          <p:attrName>style.color</p:attrName>
                                        </p:attrNameLst>
                                      </p:cBhvr>
                                      <p:by>
                                        <p:hsl h="10842353" s="0" l="0"/>
                                      </p:by>
                                    </p:animClr>
                                    <p:animClr clrSpc="hsl" dir="cw">
                                      <p:cBhvr>
                                        <p:cTn id="40" dur="5000" fill="hold"/>
                                        <p:tgtEl>
                                          <p:spTgt spid="21"/>
                                        </p:tgtEl>
                                        <p:attrNameLst>
                                          <p:attrName>fillcolor</p:attrName>
                                        </p:attrNameLst>
                                      </p:cBhvr>
                                      <p:by>
                                        <p:hsl h="10842353" s="0" l="0"/>
                                      </p:by>
                                    </p:animClr>
                                    <p:animClr clrSpc="hsl" dir="cw">
                                      <p:cBhvr>
                                        <p:cTn id="41" dur="5000" fill="hold"/>
                                        <p:tgtEl>
                                          <p:spTgt spid="21"/>
                                        </p:tgtEl>
                                        <p:attrNameLst>
                                          <p:attrName>stroke.color</p:attrName>
                                        </p:attrNameLst>
                                      </p:cBhvr>
                                      <p:by>
                                        <p:hsl h="10842353" s="0" l="0"/>
                                      </p:by>
                                    </p:animClr>
                                    <p:set>
                                      <p:cBhvr>
                                        <p:cTn id="42" dur="5000" fill="hold"/>
                                        <p:tgtEl>
                                          <p:spTgt spid="21"/>
                                        </p:tgtEl>
                                        <p:attrNameLst>
                                          <p:attrName>fill.type</p:attrName>
                                        </p:attrNameLst>
                                      </p:cBhvr>
                                      <p:to>
                                        <p:strVal val="solid"/>
                                      </p:to>
                                    </p:set>
                                  </p:childTnLst>
                                </p:cTn>
                              </p:par>
                              <p:par>
                                <p:cTn id="43" presetID="23" presetClass="emph" presetSubtype="0" repeatCount="indefinite" fill="hold" grpId="1" nodeType="withEffect">
                                  <p:stCondLst>
                                    <p:cond delay="0"/>
                                  </p:stCondLst>
                                  <p:endCondLst>
                                    <p:cond evt="onNext" delay="0">
                                      <p:tgtEl>
                                        <p:sldTgt/>
                                      </p:tgtEl>
                                    </p:cond>
                                  </p:endCondLst>
                                  <p:childTnLst>
                                    <p:animClr clrSpc="hsl" dir="cw">
                                      <p:cBhvr override="childStyle">
                                        <p:cTn id="44" dur="5000" fill="hold"/>
                                        <p:tgtEl>
                                          <p:spTgt spid="22"/>
                                        </p:tgtEl>
                                        <p:attrNameLst>
                                          <p:attrName>style.color</p:attrName>
                                        </p:attrNameLst>
                                      </p:cBhvr>
                                      <p:by>
                                        <p:hsl h="10842353" s="0" l="0"/>
                                      </p:by>
                                    </p:animClr>
                                    <p:animClr clrSpc="hsl" dir="cw">
                                      <p:cBhvr>
                                        <p:cTn id="45" dur="5000" fill="hold"/>
                                        <p:tgtEl>
                                          <p:spTgt spid="22"/>
                                        </p:tgtEl>
                                        <p:attrNameLst>
                                          <p:attrName>fillcolor</p:attrName>
                                        </p:attrNameLst>
                                      </p:cBhvr>
                                      <p:by>
                                        <p:hsl h="10842353" s="0" l="0"/>
                                      </p:by>
                                    </p:animClr>
                                    <p:animClr clrSpc="hsl" dir="cw">
                                      <p:cBhvr>
                                        <p:cTn id="46" dur="5000" fill="hold"/>
                                        <p:tgtEl>
                                          <p:spTgt spid="22"/>
                                        </p:tgtEl>
                                        <p:attrNameLst>
                                          <p:attrName>stroke.color</p:attrName>
                                        </p:attrNameLst>
                                      </p:cBhvr>
                                      <p:by>
                                        <p:hsl h="10842353" s="0" l="0"/>
                                      </p:by>
                                    </p:animClr>
                                    <p:set>
                                      <p:cBhvr>
                                        <p:cTn id="47" dur="50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p:bldP spid="20" grpId="1"/>
      <p:bldP spid="21" grpId="0"/>
      <p:bldP spid="21" grpId="1"/>
      <p:bldP spid="28" grpId="0" animBg="1"/>
      <p:bldP spid="22" grpId="0"/>
      <p:bldP spid="22"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7" name="TextBox 16"/>
              <p:cNvSpPr txBox="1"/>
              <p:nvPr/>
            </p:nvSpPr>
            <p:spPr>
              <a:xfrm>
                <a:off x="86850" y="1195858"/>
                <a:ext cx="12084147" cy="5667577"/>
              </a:xfrm>
              <a:prstGeom prst="rect">
                <a:avLst/>
              </a:prstGeom>
              <a:noFill/>
            </p:spPr>
            <p:txBody>
              <a:bodyPr wrap="square" rtlCol="0">
                <a:spAutoFit/>
              </a:bodyPr>
              <a:lstStyle/>
              <a:p>
                <a:pPr algn="just"/>
                <a:r>
                  <a:rPr lang="bn-IN" sz="1900" b="1" dirty="0" smtClean="0">
                    <a:ln w="10541" cmpd="sng">
                      <a:solidFill>
                        <a:schemeClr val="accent1">
                          <a:shade val="88000"/>
                          <a:satMod val="110000"/>
                        </a:schemeClr>
                      </a:solidFill>
                      <a:prstDash val="solid"/>
                    </a:ln>
                    <a:solidFill>
                      <a:srgbClr val="002060"/>
                    </a:solidFill>
                  </a:rPr>
                  <a:t>লিথিয়ামঃ  </a:t>
                </a:r>
              </a:p>
              <a:p>
                <a:pPr algn="just"/>
                <a:r>
                  <a:rPr lang="bn-IN" sz="1900" dirty="0"/>
                  <a:t>লিথিয়াম মৌলটির ইলেক্ট্রন বিন্যাসঃ </a:t>
                </a:r>
                <a14:m>
                  <m:oMath xmlns:m="http://schemas.openxmlformats.org/officeDocument/2006/math">
                    <m:r>
                      <a:rPr lang="en-US" sz="1900" i="1">
                        <a:latin typeface="Cambria Math"/>
                      </a:rPr>
                      <m:t>1</m:t>
                    </m:r>
                    <m:sSup>
                      <m:sSupPr>
                        <m:ctrlPr>
                          <a:rPr lang="en-US" sz="1900" i="1">
                            <a:latin typeface="Cambria Math"/>
                          </a:rPr>
                        </m:ctrlPr>
                      </m:sSupPr>
                      <m:e>
                        <m:r>
                          <a:rPr lang="en-US" sz="1900" i="1">
                            <a:latin typeface="Cambria Math"/>
                          </a:rPr>
                          <m:t>𝑆</m:t>
                        </m:r>
                      </m:e>
                      <m:sup>
                        <m:r>
                          <a:rPr lang="en-US" sz="1900" i="1">
                            <a:latin typeface="Cambria Math"/>
                          </a:rPr>
                          <m:t>2</m:t>
                        </m:r>
                      </m:sup>
                    </m:sSup>
                    <m:r>
                      <a:rPr lang="en-US" sz="1900" i="1">
                        <a:latin typeface="Cambria Math"/>
                      </a:rPr>
                      <m:t>2</m:t>
                    </m:r>
                    <m:sSup>
                      <m:sSupPr>
                        <m:ctrlPr>
                          <a:rPr lang="en-US" sz="1900" i="1">
                            <a:latin typeface="Cambria Math"/>
                          </a:rPr>
                        </m:ctrlPr>
                      </m:sSupPr>
                      <m:e>
                        <m:r>
                          <a:rPr lang="en-US" sz="1900" i="1">
                            <a:latin typeface="Cambria Math"/>
                          </a:rPr>
                          <m:t>𝑆</m:t>
                        </m:r>
                      </m:e>
                      <m:sup>
                        <m:r>
                          <a:rPr lang="en-US" sz="1900" i="1">
                            <a:latin typeface="Cambria Math"/>
                          </a:rPr>
                          <m:t>1</m:t>
                        </m:r>
                      </m:sup>
                    </m:sSup>
                  </m:oMath>
                </a14:m>
                <a:endParaRPr lang="bn-IN" sz="1900" dirty="0" smtClean="0"/>
              </a:p>
              <a:p>
                <a:pPr algn="just"/>
                <a:r>
                  <a:rPr lang="bn-IN" sz="1900" u="sng" dirty="0" smtClean="0"/>
                  <a:t>প্রোটন সংখ্যাঃ</a:t>
                </a:r>
                <a:r>
                  <a:rPr lang="bn-IN" sz="1900" dirty="0" smtClean="0"/>
                  <a:t> দেওয়া আছে, লিথিয়ামের </a:t>
                </a:r>
                <a:r>
                  <a:rPr lang="bn-IN" sz="1900" dirty="0"/>
                  <a:t>প্রোটোন সংখ্যাঃ </a:t>
                </a:r>
                <a:r>
                  <a:rPr lang="en-US" sz="1900" dirty="0" smtClean="0"/>
                  <a:t>3</a:t>
                </a:r>
                <a:endParaRPr lang="en-US" sz="1900" dirty="0"/>
              </a:p>
              <a:p>
                <a:pPr algn="just"/>
                <a:r>
                  <a:rPr lang="bn-IN" sz="1900" u="sng" dirty="0">
                    <a:solidFill>
                      <a:srgbClr val="002060"/>
                    </a:solidFill>
                  </a:rPr>
                  <a:t>ইলেকট্রন </a:t>
                </a:r>
                <a:r>
                  <a:rPr lang="bn-IN" sz="1900" u="sng" dirty="0" smtClean="0">
                    <a:solidFill>
                      <a:srgbClr val="002060"/>
                    </a:solidFill>
                  </a:rPr>
                  <a:t>সংখ্যাঃ </a:t>
                </a:r>
              </a:p>
              <a:p>
                <a:pPr algn="just"/>
                <a:r>
                  <a:rPr lang="bn-IN" sz="1900" dirty="0" smtClean="0"/>
                  <a:t>আমরা জানি, কোনো মৌলের ইলেকট্রন সংখ্যা এর প্রোটোন সংখ্যা সমান তাই মৌলটির ইলেকট্রন সংখ্যাঃ </a:t>
                </a:r>
                <a:r>
                  <a:rPr lang="en-US" sz="1900" dirty="0" smtClean="0"/>
                  <a:t>3</a:t>
                </a:r>
              </a:p>
              <a:p>
                <a:pPr algn="just"/>
                <a:r>
                  <a:rPr lang="bn-IN" sz="1900" u="sng" dirty="0" smtClean="0"/>
                  <a:t>ভরসংখ্যাঃ</a:t>
                </a:r>
                <a:r>
                  <a:rPr lang="bn-IN" sz="1900" dirty="0" smtClean="0"/>
                  <a:t> দেওয়া আছে, মৌলটির ভরসংখ্যাঃ </a:t>
                </a:r>
                <a:r>
                  <a:rPr lang="en-US" sz="1900" dirty="0" smtClean="0"/>
                  <a:t>7</a:t>
                </a:r>
                <a:endParaRPr lang="bn-IN" sz="1900" dirty="0" smtClean="0"/>
              </a:p>
              <a:p>
                <a:pPr algn="just"/>
                <a:r>
                  <a:rPr lang="bn-IN" sz="1900" u="sng" dirty="0" smtClean="0"/>
                  <a:t>নিউট্রন সংখ্যাঃ</a:t>
                </a:r>
              </a:p>
              <a:p>
                <a:pPr algn="just"/>
                <a:r>
                  <a:rPr lang="bn-IN" sz="1900" dirty="0" smtClean="0"/>
                  <a:t>আমরা জানি, কোনো মৌলের নিউট্রন সংখ্যা = ভরসংখ্যা – প্রোটন সংখ্যা = </a:t>
                </a:r>
                <a:r>
                  <a:rPr lang="en-US" sz="1900" dirty="0" smtClean="0"/>
                  <a:t>7- 3 =</a:t>
                </a:r>
                <a:r>
                  <a:rPr lang="bn-IN" sz="1900" dirty="0" smtClean="0"/>
                  <a:t> </a:t>
                </a:r>
                <a:r>
                  <a:rPr lang="en-US" sz="1900" dirty="0" smtClean="0"/>
                  <a:t>4 </a:t>
                </a:r>
                <a:r>
                  <a:rPr lang="bn-IN" sz="1900" dirty="0" smtClean="0"/>
                  <a:t> </a:t>
                </a:r>
              </a:p>
              <a:p>
                <a:pPr algn="just"/>
                <a:endParaRPr lang="bn-IN" sz="1900" dirty="0"/>
              </a:p>
              <a:p>
                <a:pPr algn="just"/>
                <a:endParaRPr lang="en-US" sz="1900" dirty="0" smtClean="0"/>
              </a:p>
              <a:p>
                <a:pPr algn="just"/>
                <a:r>
                  <a:rPr lang="bn-IN" sz="1900" b="1" dirty="0" smtClean="0">
                    <a:solidFill>
                      <a:srgbClr val="002060"/>
                    </a:solidFill>
                  </a:rPr>
                  <a:t>বেরিলিয়ামঃ</a:t>
                </a:r>
              </a:p>
              <a:p>
                <a:pPr algn="just"/>
                <a:r>
                  <a:rPr lang="bn-IN" sz="1900" dirty="0" smtClean="0">
                    <a:solidFill>
                      <a:srgbClr val="002060"/>
                    </a:solidFill>
                  </a:rPr>
                  <a:t>বেরিলিয়ামের ইলেকট্রন বিন্যাসঃ </a:t>
                </a:r>
                <a14:m>
                  <m:oMath xmlns:m="http://schemas.openxmlformats.org/officeDocument/2006/math">
                    <m:r>
                      <a:rPr lang="en-US" sz="1900" i="1">
                        <a:latin typeface="Cambria Math"/>
                      </a:rPr>
                      <m:t>1</m:t>
                    </m:r>
                    <m:sSup>
                      <m:sSupPr>
                        <m:ctrlPr>
                          <a:rPr lang="en-US" sz="1900" i="1">
                            <a:latin typeface="Cambria Math"/>
                          </a:rPr>
                        </m:ctrlPr>
                      </m:sSupPr>
                      <m:e>
                        <m:r>
                          <a:rPr lang="en-US" sz="1900" i="1">
                            <a:latin typeface="Cambria Math"/>
                          </a:rPr>
                          <m:t>𝑆</m:t>
                        </m:r>
                      </m:e>
                      <m:sup>
                        <m:r>
                          <a:rPr lang="en-US" sz="1900" i="1">
                            <a:latin typeface="Cambria Math"/>
                          </a:rPr>
                          <m:t>2</m:t>
                        </m:r>
                      </m:sup>
                    </m:sSup>
                    <m:r>
                      <a:rPr lang="en-US" sz="1900" i="1">
                        <a:latin typeface="Cambria Math"/>
                      </a:rPr>
                      <m:t>2</m:t>
                    </m:r>
                    <m:sSup>
                      <m:sSupPr>
                        <m:ctrlPr>
                          <a:rPr lang="en-US" sz="1900" i="1">
                            <a:latin typeface="Cambria Math"/>
                          </a:rPr>
                        </m:ctrlPr>
                      </m:sSupPr>
                      <m:e>
                        <m:r>
                          <a:rPr lang="en-US" sz="1900" i="1">
                            <a:latin typeface="Cambria Math"/>
                          </a:rPr>
                          <m:t>𝑆</m:t>
                        </m:r>
                      </m:e>
                      <m:sup>
                        <m:r>
                          <a:rPr lang="en-US" sz="1900" b="0" i="1" smtClean="0">
                            <a:latin typeface="Cambria Math"/>
                          </a:rPr>
                          <m:t>2</m:t>
                        </m:r>
                      </m:sup>
                    </m:sSup>
                  </m:oMath>
                </a14:m>
                <a:endParaRPr lang="en-US" sz="1900" dirty="0" smtClean="0">
                  <a:solidFill>
                    <a:srgbClr val="002060"/>
                  </a:solidFill>
                </a:endParaRPr>
              </a:p>
              <a:p>
                <a:pPr algn="just"/>
                <a:r>
                  <a:rPr lang="bn-IN" sz="1900" u="sng" dirty="0"/>
                  <a:t>প্রোটন </a:t>
                </a:r>
                <a:r>
                  <a:rPr lang="bn-IN" sz="1900" u="sng" dirty="0" smtClean="0"/>
                  <a:t>সংখ্যাঃ</a:t>
                </a:r>
                <a:r>
                  <a:rPr lang="bn-IN" sz="1900" dirty="0" smtClean="0"/>
                  <a:t> দেওয়া </a:t>
                </a:r>
                <a:r>
                  <a:rPr lang="bn-IN" sz="1900" dirty="0"/>
                  <a:t>আছে,</a:t>
                </a:r>
                <a:r>
                  <a:rPr lang="en-US" sz="1900" dirty="0">
                    <a:solidFill>
                      <a:srgbClr val="002060"/>
                    </a:solidFill>
                  </a:rPr>
                  <a:t> </a:t>
                </a:r>
                <a:r>
                  <a:rPr lang="bn-IN" sz="1900" dirty="0">
                    <a:solidFill>
                      <a:srgbClr val="002060"/>
                    </a:solidFill>
                  </a:rPr>
                  <a:t>বেরিলিয়ামের প্রোটন সংখ্যাঃ </a:t>
                </a:r>
                <a:r>
                  <a:rPr lang="en-US" sz="1900" dirty="0">
                    <a:solidFill>
                      <a:srgbClr val="002060"/>
                    </a:solidFill>
                  </a:rPr>
                  <a:t>8 </a:t>
                </a:r>
                <a:r>
                  <a:rPr lang="bn-IN" sz="1900" dirty="0">
                    <a:solidFill>
                      <a:srgbClr val="002060"/>
                    </a:solidFill>
                  </a:rPr>
                  <a:t> </a:t>
                </a:r>
              </a:p>
              <a:p>
                <a:pPr algn="just"/>
                <a:r>
                  <a:rPr lang="bn-IN" sz="1900" u="sng" dirty="0" smtClean="0">
                    <a:solidFill>
                      <a:srgbClr val="002060"/>
                    </a:solidFill>
                  </a:rPr>
                  <a:t>ইলেকট্রন সংখ্যাঃ</a:t>
                </a:r>
                <a:r>
                  <a:rPr lang="en-US" sz="1900" dirty="0" smtClean="0">
                    <a:solidFill>
                      <a:srgbClr val="002060"/>
                    </a:solidFill>
                  </a:rPr>
                  <a:t> </a:t>
                </a:r>
              </a:p>
              <a:p>
                <a:pPr algn="just"/>
                <a:r>
                  <a:rPr lang="bn-IN" sz="1900" dirty="0" smtClean="0"/>
                  <a:t>আমরা </a:t>
                </a:r>
                <a:r>
                  <a:rPr lang="bn-IN" sz="1900" dirty="0"/>
                  <a:t>জানি, কোনো মৌলের ইলেকট্রন সংখ্যা এর প্রোটোন সংখ্যা সমান তাই মৌলটির ইলেকট্রন সংখ্যাঃ </a:t>
                </a:r>
                <a:r>
                  <a:rPr lang="en-US" sz="1900" dirty="0" smtClean="0"/>
                  <a:t>8</a:t>
                </a:r>
                <a:r>
                  <a:rPr lang="en-US" sz="1900" dirty="0" smtClean="0">
                    <a:solidFill>
                      <a:srgbClr val="002060"/>
                    </a:solidFill>
                  </a:rPr>
                  <a:t> </a:t>
                </a:r>
                <a:endParaRPr lang="bn-IN" sz="1900" dirty="0" smtClean="0">
                  <a:solidFill>
                    <a:srgbClr val="002060"/>
                  </a:solidFill>
                </a:endParaRPr>
              </a:p>
              <a:p>
                <a:pPr algn="just"/>
                <a:r>
                  <a:rPr lang="bn-IN" sz="1900" u="sng" dirty="0"/>
                  <a:t>ভরসংখ্যাঃ</a:t>
                </a:r>
                <a:r>
                  <a:rPr lang="bn-IN" sz="1900" dirty="0"/>
                  <a:t> </a:t>
                </a:r>
                <a:r>
                  <a:rPr lang="bn-IN" sz="1900" dirty="0" smtClean="0">
                    <a:solidFill>
                      <a:srgbClr val="002060"/>
                    </a:solidFill>
                  </a:rPr>
                  <a:t>বেরিলিয়ামের ভরসংখ্যাঃ </a:t>
                </a:r>
                <a:r>
                  <a:rPr lang="en-US" sz="1900" dirty="0" smtClean="0">
                    <a:solidFill>
                      <a:srgbClr val="002060"/>
                    </a:solidFill>
                  </a:rPr>
                  <a:t>9 </a:t>
                </a:r>
                <a:r>
                  <a:rPr lang="bn-IN" sz="1900" dirty="0" smtClean="0">
                    <a:solidFill>
                      <a:srgbClr val="002060"/>
                    </a:solidFill>
                  </a:rPr>
                  <a:t> </a:t>
                </a:r>
                <a:endParaRPr lang="en-US" sz="1900" dirty="0" smtClean="0">
                  <a:solidFill>
                    <a:srgbClr val="002060"/>
                  </a:solidFill>
                </a:endParaRPr>
              </a:p>
              <a:p>
                <a:pPr algn="just"/>
                <a:r>
                  <a:rPr lang="bn-IN" sz="1900" u="sng" dirty="0"/>
                  <a:t>নিউট্রন সংখ্যাঃ</a:t>
                </a:r>
              </a:p>
              <a:p>
                <a:pPr algn="just"/>
                <a:r>
                  <a:rPr lang="bn-IN" sz="1900" dirty="0"/>
                  <a:t>আমরা জানি, কোনো মৌলের নিউট্রন সংখ্যা = ভরসংখ্যা – প্রোটন সংখ্যা = </a:t>
                </a:r>
                <a:r>
                  <a:rPr lang="en-US" sz="1900" dirty="0" smtClean="0"/>
                  <a:t>9 - 4 </a:t>
                </a:r>
                <a:r>
                  <a:rPr lang="en-US" sz="1900" dirty="0"/>
                  <a:t>=</a:t>
                </a:r>
                <a:r>
                  <a:rPr lang="bn-IN" sz="1900" dirty="0"/>
                  <a:t> </a:t>
                </a:r>
                <a:r>
                  <a:rPr lang="en-US" sz="1900" dirty="0" smtClean="0"/>
                  <a:t>5 </a:t>
                </a:r>
                <a:r>
                  <a:rPr lang="bn-IN" sz="1900" dirty="0" smtClean="0"/>
                  <a:t> </a:t>
                </a:r>
                <a:endParaRPr lang="en-US" sz="1900" dirty="0"/>
              </a:p>
              <a:p>
                <a:pPr algn="just"/>
                <a:endParaRPr lang="bn-IN" sz="1900" dirty="0">
                  <a:solidFill>
                    <a:srgbClr val="002060"/>
                  </a:solidFill>
                </a:endParaRPr>
              </a:p>
            </p:txBody>
          </p:sp>
        </mc:Choice>
        <mc:Fallback>
          <p:sp>
            <p:nvSpPr>
              <p:cNvPr id="17" name="TextBox 16"/>
              <p:cNvSpPr txBox="1">
                <a:spLocks noRot="1" noChangeAspect="1" noMove="1" noResize="1" noEditPoints="1" noAdjustHandles="1" noChangeArrowheads="1" noChangeShapeType="1" noTextEdit="1"/>
              </p:cNvSpPr>
              <p:nvPr/>
            </p:nvSpPr>
            <p:spPr>
              <a:xfrm>
                <a:off x="86850" y="1195858"/>
                <a:ext cx="12084147" cy="5667577"/>
              </a:xfrm>
              <a:prstGeom prst="rect">
                <a:avLst/>
              </a:prstGeom>
              <a:blipFill rotWithShape="1">
                <a:blip r:embed="rId2"/>
                <a:stretch>
                  <a:fillRect l="-454" t="-538" b="-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1719" y="15177"/>
                <a:ext cx="12191999" cy="612732"/>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800" b="1" dirty="0" smtClean="0">
                    <a:ln w="900" cmpd="sng">
                      <a:solidFill>
                        <a:schemeClr val="accent1">
                          <a:satMod val="190000"/>
                          <a:alpha val="55000"/>
                        </a:schemeClr>
                      </a:solidFill>
                      <a:prstDash val="solid"/>
                    </a:ln>
                    <a:solidFill>
                      <a:schemeClr val="bg1"/>
                    </a:solidFill>
                  </a:rPr>
                  <a:t>2. </a:t>
                </a:r>
                <a14:m>
                  <m:oMath xmlns:m="http://schemas.openxmlformats.org/officeDocument/2006/math">
                    <m:sPre>
                      <m:sPrePr>
                        <m:ctrlPr>
                          <a:rPr lang="bn-IN" sz="2800" b="1" i="1">
                            <a:ln w="900" cmpd="sng">
                              <a:solidFill>
                                <a:schemeClr val="accent1">
                                  <a:satMod val="190000"/>
                                  <a:alpha val="55000"/>
                                </a:schemeClr>
                              </a:solidFill>
                              <a:prstDash val="solid"/>
                            </a:ln>
                            <a:solidFill>
                              <a:schemeClr val="bg1"/>
                            </a:solidFill>
                            <a:latin typeface="Cambria Math"/>
                          </a:rPr>
                        </m:ctrlPr>
                      </m:sPrePr>
                      <m:sub>
                        <m:r>
                          <a:rPr lang="en-US" sz="2800" b="1">
                            <a:ln w="900" cmpd="sng">
                              <a:solidFill>
                                <a:schemeClr val="accent1">
                                  <a:satMod val="190000"/>
                                  <a:alpha val="55000"/>
                                </a:schemeClr>
                              </a:solidFill>
                              <a:prstDash val="solid"/>
                            </a:ln>
                            <a:solidFill>
                              <a:schemeClr val="bg1"/>
                            </a:solidFill>
                            <a:latin typeface="Cambria Math"/>
                          </a:rPr>
                          <m:t>𝟑</m:t>
                        </m:r>
                      </m:sub>
                      <m:sup>
                        <m:r>
                          <a:rPr lang="en-US" sz="2800" b="1">
                            <a:solidFill>
                              <a:schemeClr val="bg1"/>
                            </a:solidFill>
                            <a:latin typeface="Cambria Math"/>
                          </a:rPr>
                          <m:t>𝟕</m:t>
                        </m:r>
                      </m:sup>
                      <m:e>
                        <m:r>
                          <a:rPr lang="en-US" sz="2800" b="1">
                            <a:solidFill>
                              <a:schemeClr val="bg1"/>
                            </a:solidFill>
                            <a:latin typeface="Cambria Math"/>
                          </a:rPr>
                          <m:t>𝐋𝐢</m:t>
                        </m:r>
                      </m:e>
                    </m:sPre>
                  </m:oMath>
                </a14:m>
                <a:r>
                  <a:rPr lang="bn-IN" sz="2800" b="1" dirty="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rPr>
                  <a:t> </a:t>
                </a:r>
                <a14:m>
                  <m:oMath xmlns:m="http://schemas.openxmlformats.org/officeDocument/2006/math">
                    <m:r>
                      <a:rPr lang="bn-IN" sz="2800" b="1" i="1">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ও</m:t>
                    </m:r>
                    <m:r>
                      <a:rPr lang="en-US" sz="2800" b="1" i="1">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 </m:t>
                    </m:r>
                    <m:sPre>
                      <m:sPrePr>
                        <m:ctrlPr>
                          <a:rPr lang="en-US" sz="2800" b="1" i="1">
                            <a:ln w="900" cmpd="sng">
                              <a:solidFill>
                                <a:schemeClr val="accent1">
                                  <a:satMod val="190000"/>
                                  <a:alpha val="55000"/>
                                </a:schemeClr>
                              </a:solidFill>
                              <a:prstDash val="solid"/>
                            </a:ln>
                            <a:solidFill>
                              <a:schemeClr val="bg1"/>
                            </a:solidFill>
                            <a:effectLst>
                              <a:outerShdw blurRad="38100" dist="38100" dir="2700000" algn="tl">
                                <a:srgbClr val="000000">
                                  <a:alpha val="43137"/>
                                </a:srgbClr>
                              </a:outerShdw>
                            </a:effectLst>
                            <a:latin typeface="Cambria Math"/>
                          </a:rPr>
                        </m:ctrlPr>
                      </m:sPrePr>
                      <m:sub>
                        <m:r>
                          <a:rPr lang="en-US" sz="2800" i="1">
                            <a:ln w="900" cmpd="sng">
                              <a:solidFill>
                                <a:schemeClr val="accent1">
                                  <a:satMod val="190000"/>
                                  <a:alpha val="55000"/>
                                </a:schemeClr>
                              </a:solidFill>
                              <a:prstDash val="solid"/>
                            </a:ln>
                            <a:solidFill>
                              <a:schemeClr val="bg1"/>
                            </a:solidFill>
                            <a:effectLst>
                              <a:outerShdw blurRad="38100" dist="38100" dir="2700000" algn="tl">
                                <a:srgbClr val="000000">
                                  <a:alpha val="43137"/>
                                </a:srgbClr>
                              </a:outerShdw>
                            </a:effectLst>
                            <a:latin typeface="Cambria Math"/>
                          </a:rPr>
                          <m:t>4</m:t>
                        </m:r>
                      </m:sub>
                      <m:sup>
                        <m:r>
                          <a:rPr lang="en-US" sz="2800" i="1">
                            <a:solidFill>
                              <a:schemeClr val="bg1"/>
                            </a:solidFill>
                            <a:latin typeface="Cambria Math"/>
                          </a:rPr>
                          <m:t>9</m:t>
                        </m:r>
                      </m:sup>
                      <m:e>
                        <m:r>
                          <a:rPr lang="en-US" sz="2800" i="1">
                            <a:solidFill>
                              <a:schemeClr val="bg1"/>
                            </a:solidFill>
                            <a:latin typeface="Cambria Math"/>
                          </a:rPr>
                          <m:t>𝐵𝑒</m:t>
                        </m:r>
                      </m:e>
                    </m:sPre>
                    <m:r>
                      <a:rPr lang="bn-IN" sz="2800" b="1" i="1">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 </m:t>
                    </m:r>
                    <m:r>
                      <a:rPr lang="bn-IN" sz="2800" b="1" i="1">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এর</m:t>
                    </m:r>
                    <m:r>
                      <a:rPr lang="bn-IN" sz="2800" b="1" i="1">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 </m:t>
                    </m:r>
                    <m:r>
                      <a:rPr lang="bn-IN" sz="2800" b="1" i="1">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ইলেকট্রন</m:t>
                    </m:r>
                    <m:r>
                      <a:rPr lang="bn-IN" sz="2800" b="1" i="1">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 </m:t>
                    </m:r>
                    <m:r>
                      <a:rPr lang="bn-IN" sz="2800" b="1" i="1">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প্রোটন</m:t>
                    </m:r>
                    <m:r>
                      <a:rPr lang="bn-IN" sz="2800" b="1" i="1">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 </m:t>
                    </m:r>
                    <m:r>
                      <a:rPr lang="bn-IN" sz="2800" b="1" i="1">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ও</m:t>
                    </m:r>
                    <m:r>
                      <a:rPr lang="bn-IN" sz="2800" b="1" i="1">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 </m:t>
                    </m:r>
                    <m:r>
                      <a:rPr lang="bn-IN" sz="2800" b="1" i="1">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ভরসংখ্যা</m:t>
                    </m:r>
                    <m:r>
                      <a:rPr lang="bn-IN" sz="2800" b="1" i="1">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 </m:t>
                    </m:r>
                    <m:r>
                      <a:rPr lang="bn-IN" sz="2800" b="1" i="1">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নির্ণয়</m:t>
                    </m:r>
                  </m:oMath>
                </a14:m>
                <a:r>
                  <a:rPr lang="bn-IN" sz="2800" b="1" dirty="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rPr>
                  <a:t>। </a:t>
                </a:r>
                <a:endParaRPr lang="en-US" sz="2800" b="1" dirty="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1719" y="15177"/>
                <a:ext cx="12191999" cy="612732"/>
              </a:xfrm>
              <a:prstGeom prst="rect">
                <a:avLst/>
              </a:prstGeom>
              <a:blipFill rotWithShape="1">
                <a:blip r:embed="rId3"/>
                <a:stretch>
                  <a:fillRect l="-1000" b="-33333"/>
                </a:stretch>
              </a:blipFill>
            </p:spPr>
            <p:txBody>
              <a:bodyPr/>
              <a:lstStyle/>
              <a:p>
                <a:r>
                  <a:rPr lang="en-US">
                    <a:noFill/>
                  </a:rPr>
                  <a:t> </a:t>
                </a:r>
              </a:p>
            </p:txBody>
          </p:sp>
        </mc:Fallback>
      </mc:AlternateContent>
      <p:sp>
        <p:nvSpPr>
          <p:cNvPr id="15" name="Date Placeholder 20"/>
          <p:cNvSpPr>
            <a:spLocks noGrp="1"/>
          </p:cNvSpPr>
          <p:nvPr/>
        </p:nvSpPr>
        <p:spPr>
          <a:xfrm>
            <a:off x="5562600" y="6492873"/>
            <a:ext cx="1173478" cy="365127"/>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z="1100" b="1" smtClean="0">
                <a:solidFill>
                  <a:srgbClr val="002060"/>
                </a:solidFill>
              </a:rPr>
              <a:pPr/>
              <a:t>8/28/2021</a:t>
            </a:fld>
            <a:endParaRPr lang="en-US" b="1" dirty="0">
              <a:solidFill>
                <a:srgbClr val="002060"/>
              </a:solidFill>
            </a:endParaRPr>
          </a:p>
        </p:txBody>
      </p:sp>
      <p:sp>
        <p:nvSpPr>
          <p:cNvPr id="24" name="TextBox 23"/>
          <p:cNvSpPr txBox="1"/>
          <p:nvPr/>
        </p:nvSpPr>
        <p:spPr>
          <a:xfrm>
            <a:off x="3468426" y="558039"/>
            <a:ext cx="8702571"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bn-IN" sz="2000" b="1" dirty="0" smtClean="0">
                <a:ln w="10541" cmpd="sng">
                  <a:solidFill>
                    <a:schemeClr val="accent1">
                      <a:shade val="88000"/>
                      <a:satMod val="110000"/>
                    </a:schemeClr>
                  </a:solidFill>
                  <a:prstDash val="solid"/>
                </a:ln>
                <a:solidFill>
                  <a:srgbClr val="002060"/>
                </a:solidFill>
              </a:rPr>
              <a:t>নির্দেশিত মৌল দুটির ইলেকট্রন, প্রোটোন ও ভরসংখ্যা সঠিকভাবে লিখলে। </a:t>
            </a:r>
            <a:endParaRPr lang="en-US" sz="2000" b="1" dirty="0">
              <a:ln w="10541" cmpd="sng">
                <a:solidFill>
                  <a:schemeClr val="accent1">
                    <a:shade val="88000"/>
                    <a:satMod val="110000"/>
                  </a:schemeClr>
                </a:solidFill>
                <a:prstDash val="solid"/>
              </a:ln>
              <a:solidFill>
                <a:srgbClr val="002060"/>
              </a:solidFill>
            </a:endParaRPr>
          </a:p>
        </p:txBody>
      </p:sp>
      <p:sp>
        <p:nvSpPr>
          <p:cNvPr id="2" name="AutoShape 2" descr="Li Lithium Element Information: Facts, Properties, Trends, Uses and  comparison - Periodic Table of the Elements | SchoolMyKi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9"/>
          <p:cNvGrpSpPr/>
          <p:nvPr/>
        </p:nvGrpSpPr>
        <p:grpSpPr>
          <a:xfrm>
            <a:off x="10457933" y="1012103"/>
            <a:ext cx="1713062" cy="3629568"/>
            <a:chOff x="10457933" y="1012103"/>
            <a:chExt cx="1713062" cy="3629568"/>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 r="9173" b="10030"/>
            <a:stretch/>
          </p:blipFill>
          <p:spPr>
            <a:xfrm>
              <a:off x="10573674" y="1012103"/>
              <a:ext cx="1597321" cy="1352725"/>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r="10482" b="16061"/>
            <a:stretch/>
          </p:blipFill>
          <p:spPr>
            <a:xfrm>
              <a:off x="10457933" y="3263255"/>
              <a:ext cx="1592335" cy="1378416"/>
            </a:xfrm>
            <a:prstGeom prst="rect">
              <a:avLst/>
            </a:prstGeom>
          </p:spPr>
        </p:pic>
      </p:grpSp>
      <p:grpSp>
        <p:nvGrpSpPr>
          <p:cNvPr id="7" name="Group 6"/>
          <p:cNvGrpSpPr/>
          <p:nvPr/>
        </p:nvGrpSpPr>
        <p:grpSpPr>
          <a:xfrm>
            <a:off x="7819711" y="1281590"/>
            <a:ext cx="2475238" cy="3360914"/>
            <a:chOff x="7819711" y="1281590"/>
            <a:chExt cx="2475238" cy="3360914"/>
          </a:xfrm>
        </p:grpSpPr>
        <mc:AlternateContent xmlns:mc="http://schemas.openxmlformats.org/markup-compatibility/2006">
          <mc:Choice xmlns:a14="http://schemas.microsoft.com/office/drawing/2010/main" Requires="a14">
            <p:sp>
              <p:nvSpPr>
                <p:cNvPr id="6" name="Rectangle 5"/>
                <p:cNvSpPr/>
                <p:nvPr/>
              </p:nvSpPr>
              <p:spPr>
                <a:xfrm>
                  <a:off x="7993131" y="1281590"/>
                  <a:ext cx="2301818" cy="813749"/>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Pre>
                          <m:sPrePr>
                            <m:ctrlPr>
                              <a:rPr lang="bn-IN" sz="4400" b="1" smtClean="0">
                                <a:ln w="900" cmpd="sng">
                                  <a:solidFill>
                                    <a:schemeClr val="accent1">
                                      <a:satMod val="190000"/>
                                      <a:alpha val="55000"/>
                                    </a:schemeClr>
                                  </a:solidFill>
                                  <a:prstDash val="solid"/>
                                </a:ln>
                                <a:solidFill>
                                  <a:srgbClr val="002060"/>
                                </a:solidFill>
                                <a:effectLst>
                                  <a:outerShdw blurRad="38100" dist="38100" dir="2700000" algn="tl">
                                    <a:srgbClr val="000000">
                                      <a:alpha val="43137"/>
                                    </a:srgbClr>
                                  </a:outerShdw>
                                </a:effectLst>
                                <a:latin typeface="Cambria Math"/>
                              </a:rPr>
                            </m:ctrlPr>
                          </m:sPrePr>
                          <m:sub>
                            <m:r>
                              <a:rPr lang="en-US" sz="4400" b="1" i="0">
                                <a:ln w="900" cmpd="sng">
                                  <a:solidFill>
                                    <a:schemeClr val="accent1">
                                      <a:satMod val="190000"/>
                                      <a:alpha val="55000"/>
                                    </a:schemeClr>
                                  </a:solidFill>
                                  <a:prstDash val="solid"/>
                                </a:ln>
                                <a:solidFill>
                                  <a:srgbClr val="002060"/>
                                </a:solidFill>
                                <a:effectLst>
                                  <a:outerShdw blurRad="38100" dist="38100" dir="2700000" algn="tl">
                                    <a:srgbClr val="000000">
                                      <a:alpha val="43137"/>
                                    </a:srgbClr>
                                  </a:outerShdw>
                                </a:effectLst>
                                <a:latin typeface="Cambria Math"/>
                              </a:rPr>
                              <m:t>𝟑</m:t>
                            </m:r>
                          </m:sub>
                          <m:sup>
                            <m:r>
                              <a:rPr lang="en-US" sz="4400" b="1" i="0">
                                <a:solidFill>
                                  <a:srgbClr val="002060"/>
                                </a:solidFill>
                                <a:effectLst>
                                  <a:outerShdw blurRad="38100" dist="38100" dir="2700000" algn="tl">
                                    <a:srgbClr val="000000">
                                      <a:alpha val="43137"/>
                                    </a:srgbClr>
                                  </a:outerShdw>
                                </a:effectLst>
                                <a:latin typeface="Cambria Math"/>
                              </a:rPr>
                              <m:t>𝟕</m:t>
                            </m:r>
                          </m:sup>
                          <m:e>
                            <m:r>
                              <a:rPr lang="en-US" sz="4400" b="1" i="0">
                                <a:solidFill>
                                  <a:srgbClr val="002060"/>
                                </a:solidFill>
                                <a:effectLst>
                                  <a:outerShdw blurRad="38100" dist="38100" dir="2700000" algn="tl">
                                    <a:srgbClr val="000000">
                                      <a:alpha val="43137"/>
                                    </a:srgbClr>
                                  </a:outerShdw>
                                </a:effectLst>
                                <a:latin typeface="Cambria Math"/>
                              </a:rPr>
                              <m:t>𝐋𝐢</m:t>
                            </m:r>
                          </m:e>
                        </m:sPre>
                      </m:oMath>
                    </m:oMathPara>
                  </a14:m>
                  <a:endParaRPr lang="en-US" sz="4400" b="1" dirty="0">
                    <a:solidFill>
                      <a:srgbClr val="002060"/>
                    </a:solidFill>
                    <a:effectLst>
                      <a:outerShdw blurRad="38100" dist="38100" dir="2700000" algn="tl">
                        <a:srgbClr val="000000">
                          <a:alpha val="43137"/>
                        </a:srgbClr>
                      </a:outerShdw>
                    </a:effectLst>
                  </a:endParaRPr>
                </a:p>
              </p:txBody>
            </p:sp>
          </mc:Choice>
          <mc:Fallback>
            <p:sp>
              <p:nvSpPr>
                <p:cNvPr id="6" name="Rectangle 5"/>
                <p:cNvSpPr>
                  <a:spLocks noRot="1" noChangeAspect="1" noMove="1" noResize="1" noEditPoints="1" noAdjustHandles="1" noChangeArrowheads="1" noChangeShapeType="1" noTextEdit="1"/>
                </p:cNvSpPr>
                <p:nvPr/>
              </p:nvSpPr>
              <p:spPr>
                <a:xfrm>
                  <a:off x="7993131" y="1281590"/>
                  <a:ext cx="2301818" cy="813749"/>
                </a:xfrm>
                <a:prstGeom prst="rect">
                  <a:avLst/>
                </a:prstGeom>
                <a:blipFill rotWithShape="1">
                  <a:blip r:embed="rId6"/>
                  <a:stretch>
                    <a:fillRect t="-10448" b="-4029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ectangle 15"/>
                <p:cNvSpPr/>
                <p:nvPr/>
              </p:nvSpPr>
              <p:spPr>
                <a:xfrm>
                  <a:off x="7819711" y="3827922"/>
                  <a:ext cx="2301818" cy="814582"/>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Pre>
                          <m:sPrePr>
                            <m:ctrlPr>
                              <a:rPr lang="bn-IN" sz="4400" b="1" smtClean="0">
                                <a:ln w="900" cmpd="sng">
                                  <a:solidFill>
                                    <a:schemeClr val="accent1">
                                      <a:satMod val="190000"/>
                                      <a:alpha val="55000"/>
                                    </a:schemeClr>
                                  </a:solidFill>
                                  <a:prstDash val="solid"/>
                                </a:ln>
                                <a:solidFill>
                                  <a:srgbClr val="002060"/>
                                </a:solidFill>
                                <a:effectLst>
                                  <a:outerShdw blurRad="38100" dist="38100" dir="2700000" algn="tl">
                                    <a:srgbClr val="000000">
                                      <a:alpha val="43137"/>
                                    </a:srgbClr>
                                  </a:outerShdw>
                                </a:effectLst>
                                <a:latin typeface="Cambria Math"/>
                              </a:rPr>
                            </m:ctrlPr>
                          </m:sPrePr>
                          <m:sub>
                            <m:r>
                              <a:rPr lang="en-US" sz="4400" b="1" i="0" smtClean="0">
                                <a:ln w="900" cmpd="sng">
                                  <a:solidFill>
                                    <a:schemeClr val="accent1">
                                      <a:satMod val="190000"/>
                                      <a:alpha val="55000"/>
                                    </a:schemeClr>
                                  </a:solidFill>
                                  <a:prstDash val="solid"/>
                                </a:ln>
                                <a:solidFill>
                                  <a:srgbClr val="002060"/>
                                </a:solidFill>
                                <a:effectLst>
                                  <a:outerShdw blurRad="38100" dist="38100" dir="2700000" algn="tl">
                                    <a:srgbClr val="000000">
                                      <a:alpha val="43137"/>
                                    </a:srgbClr>
                                  </a:outerShdw>
                                </a:effectLst>
                                <a:latin typeface="Cambria Math"/>
                              </a:rPr>
                              <m:t>𝟒</m:t>
                            </m:r>
                          </m:sub>
                          <m:sup>
                            <m:r>
                              <a:rPr lang="en-US" sz="4400" b="1" i="0" smtClean="0">
                                <a:ln w="900" cmpd="sng">
                                  <a:solidFill>
                                    <a:schemeClr val="accent1">
                                      <a:satMod val="190000"/>
                                      <a:alpha val="55000"/>
                                    </a:schemeClr>
                                  </a:solidFill>
                                  <a:prstDash val="solid"/>
                                </a:ln>
                                <a:solidFill>
                                  <a:srgbClr val="002060"/>
                                </a:solidFill>
                                <a:effectLst>
                                  <a:outerShdw blurRad="38100" dist="38100" dir="2700000" algn="tl">
                                    <a:srgbClr val="000000">
                                      <a:alpha val="43137"/>
                                    </a:srgbClr>
                                  </a:outerShdw>
                                </a:effectLst>
                                <a:latin typeface="Cambria Math"/>
                              </a:rPr>
                              <m:t>𝟗</m:t>
                            </m:r>
                          </m:sup>
                          <m:e>
                            <m:r>
                              <a:rPr lang="en-US" sz="4400" b="1" i="0" smtClean="0">
                                <a:solidFill>
                                  <a:srgbClr val="002060"/>
                                </a:solidFill>
                                <a:effectLst>
                                  <a:outerShdw blurRad="38100" dist="38100" dir="2700000" algn="tl">
                                    <a:srgbClr val="000000">
                                      <a:alpha val="43137"/>
                                    </a:srgbClr>
                                  </a:outerShdw>
                                </a:effectLst>
                                <a:latin typeface="Cambria Math"/>
                              </a:rPr>
                              <m:t>𝐁𝐞</m:t>
                            </m:r>
                          </m:e>
                        </m:sPre>
                      </m:oMath>
                    </m:oMathPara>
                  </a14:m>
                  <a:endParaRPr lang="en-US" sz="4400" b="1" dirty="0">
                    <a:solidFill>
                      <a:srgbClr val="002060"/>
                    </a:solidFill>
                    <a:effectLst>
                      <a:outerShdw blurRad="38100" dist="38100" dir="2700000" algn="tl">
                        <a:srgbClr val="000000">
                          <a:alpha val="43137"/>
                        </a:srgbClr>
                      </a:outerShdw>
                    </a:effectLst>
                  </a:endParaRPr>
                </a:p>
              </p:txBody>
            </p:sp>
          </mc:Choice>
          <mc:Fallback>
            <p:sp>
              <p:nvSpPr>
                <p:cNvPr id="16" name="Rectangle 15"/>
                <p:cNvSpPr>
                  <a:spLocks noRot="1" noChangeAspect="1" noMove="1" noResize="1" noEditPoints="1" noAdjustHandles="1" noChangeArrowheads="1" noChangeShapeType="1" noTextEdit="1"/>
                </p:cNvSpPr>
                <p:nvPr/>
              </p:nvSpPr>
              <p:spPr>
                <a:xfrm>
                  <a:off x="7819711" y="3827922"/>
                  <a:ext cx="2301818" cy="814582"/>
                </a:xfrm>
                <a:prstGeom prst="rect">
                  <a:avLst/>
                </a:prstGeom>
                <a:blipFill rotWithShape="1">
                  <a:blip r:embed="rId7"/>
                  <a:stretch>
                    <a:fillRect t="-9701" b="-41045"/>
                  </a:stretch>
                </a:blipFill>
              </p:spPr>
              <p:txBody>
                <a:bodyPr/>
                <a:lstStyle/>
                <a:p>
                  <a:r>
                    <a:rPr lang="en-US">
                      <a:noFill/>
                    </a:rPr>
                    <a:t> </a:t>
                  </a:r>
                </a:p>
              </p:txBody>
            </p:sp>
          </mc:Fallback>
        </mc:AlternateContent>
      </p:grpSp>
    </p:spTree>
    <p:extLst>
      <p:ext uri="{BB962C8B-B14F-4D97-AF65-F5344CB8AC3E}">
        <p14:creationId xmlns:p14="http://schemas.microsoft.com/office/powerpoint/2010/main" val="19752407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17"/>
                                        </p:tgtEl>
                                        <p:attrNameLst>
                                          <p:attrName>style.visibility</p:attrName>
                                        </p:attrNameLst>
                                      </p:cBhvr>
                                      <p:to>
                                        <p:strVal val="visible"/>
                                      </p:to>
                                    </p:set>
                                    <p:anim by="(-#ppt_w*2)" calcmode="lin" valueType="num">
                                      <p:cBhvr rctx="PPT">
                                        <p:cTn id="29" dur="500" autoRev="1" fill="hold">
                                          <p:stCondLst>
                                            <p:cond delay="0"/>
                                          </p:stCondLst>
                                        </p:cTn>
                                        <p:tgtEl>
                                          <p:spTgt spid="17"/>
                                        </p:tgtEl>
                                        <p:attrNameLst>
                                          <p:attrName>ppt_w</p:attrName>
                                        </p:attrNameLst>
                                      </p:cBhvr>
                                    </p:anim>
                                    <p:anim by="(#ppt_w*0.50)" calcmode="lin" valueType="num">
                                      <p:cBhvr>
                                        <p:cTn id="30" dur="500" decel="50000" autoRev="1" fill="hold">
                                          <p:stCondLst>
                                            <p:cond delay="0"/>
                                          </p:stCondLst>
                                        </p:cTn>
                                        <p:tgtEl>
                                          <p:spTgt spid="17"/>
                                        </p:tgtEl>
                                        <p:attrNameLst>
                                          <p:attrName>ppt_x</p:attrName>
                                        </p:attrNameLst>
                                      </p:cBhvr>
                                    </p:anim>
                                    <p:anim from="(-#ppt_h/2)" to="(#ppt_y)" calcmode="lin" valueType="num">
                                      <p:cBhvr>
                                        <p:cTn id="31" dur="1000" fill="hold">
                                          <p:stCondLst>
                                            <p:cond delay="0"/>
                                          </p:stCondLst>
                                        </p:cTn>
                                        <p:tgtEl>
                                          <p:spTgt spid="17"/>
                                        </p:tgtEl>
                                        <p:attrNameLst>
                                          <p:attrName>ppt_y</p:attrName>
                                        </p:attrNameLst>
                                      </p:cBhvr>
                                    </p:anim>
                                    <p:animRot by="21600000">
                                      <p:cBhvr>
                                        <p:cTn id="32" dur="1000"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5767" y="26576"/>
            <a:ext cx="12207767"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bn-IN" sz="3600" b="1" dirty="0">
                <a:ln w="10541" cmpd="sng">
                  <a:solidFill>
                    <a:schemeClr val="accent1">
                      <a:shade val="88000"/>
                      <a:satMod val="110000"/>
                    </a:schemeClr>
                  </a:solidFill>
                  <a:prstDash val="solid"/>
                </a:ln>
                <a:solidFill>
                  <a:srgbClr val="002060"/>
                </a:solidFill>
              </a:rPr>
              <a:t>৩</a:t>
            </a:r>
            <a:r>
              <a:rPr lang="bn-IN" sz="3600" b="1" dirty="0" smtClean="0">
                <a:ln w="10541" cmpd="sng">
                  <a:solidFill>
                    <a:schemeClr val="accent1">
                      <a:shade val="88000"/>
                      <a:satMod val="110000"/>
                    </a:schemeClr>
                  </a:solidFill>
                  <a:prstDash val="solid"/>
                </a:ln>
                <a:solidFill>
                  <a:srgbClr val="002060"/>
                </a:solidFill>
              </a:rPr>
              <a:t>. আইসোটোপের </a:t>
            </a:r>
            <a:r>
              <a:rPr lang="bn-IN" sz="3600" b="1" dirty="0" smtClean="0">
                <a:ln w="10541" cmpd="sng">
                  <a:solidFill>
                    <a:schemeClr val="accent1">
                      <a:shade val="88000"/>
                      <a:satMod val="110000"/>
                    </a:schemeClr>
                  </a:solidFill>
                  <a:prstDash val="solid"/>
                </a:ln>
                <a:solidFill>
                  <a:srgbClr val="002060"/>
                </a:solidFill>
              </a:rPr>
              <a:t>ব্যবহার</a:t>
            </a:r>
            <a:r>
              <a:rPr lang="bn-IN" sz="3600" b="1" dirty="0" smtClean="0">
                <a:ln w="10541" cmpd="sng">
                  <a:solidFill>
                    <a:schemeClr val="accent1">
                      <a:shade val="88000"/>
                      <a:satMod val="110000"/>
                    </a:schemeClr>
                  </a:solidFill>
                  <a:prstDash val="solid"/>
                </a:ln>
                <a:solidFill>
                  <a:srgbClr val="002060"/>
                </a:solidFill>
              </a:rPr>
              <a:t>।[</a:t>
            </a:r>
            <a:r>
              <a:rPr lang="bn-IN" sz="3600" b="1" dirty="0" smtClean="0">
                <a:ln w="10541" cmpd="sng">
                  <a:solidFill>
                    <a:schemeClr val="accent1">
                      <a:shade val="88000"/>
                      <a:satMod val="110000"/>
                    </a:schemeClr>
                  </a:solidFill>
                  <a:prstDash val="solid"/>
                </a:ln>
                <a:solidFill>
                  <a:srgbClr val="002060"/>
                </a:solidFill>
              </a:rPr>
              <a:t>৪]</a:t>
            </a:r>
            <a:endParaRPr lang="en-US" sz="3600" b="1" dirty="0">
              <a:ln w="10541" cmpd="sng">
                <a:solidFill>
                  <a:schemeClr val="accent1">
                    <a:shade val="88000"/>
                    <a:satMod val="110000"/>
                  </a:schemeClr>
                </a:solidFill>
                <a:prstDash val="solid"/>
              </a:ln>
              <a:solidFill>
                <a:srgbClr val="002060"/>
              </a:solidFill>
            </a:endParaRPr>
          </a:p>
        </p:txBody>
      </p:sp>
      <p:sp>
        <p:nvSpPr>
          <p:cNvPr id="9" name="TextBox 8"/>
          <p:cNvSpPr txBox="1"/>
          <p:nvPr/>
        </p:nvSpPr>
        <p:spPr>
          <a:xfrm>
            <a:off x="6032935" y="669169"/>
            <a:ext cx="6117021"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IN" sz="2000" b="1" dirty="0" smtClean="0">
                <a:ln w="10541" cmpd="sng">
                  <a:solidFill>
                    <a:schemeClr val="accent1">
                      <a:shade val="88000"/>
                      <a:satMod val="110000"/>
                    </a:schemeClr>
                  </a:solidFill>
                  <a:prstDash val="solid"/>
                </a:ln>
                <a:solidFill>
                  <a:srgbClr val="002060"/>
                </a:solidFill>
              </a:rPr>
              <a:t>উদাহরণ সহ আইসোটোপের ৬টি ব্যবহার লিখলে। </a:t>
            </a:r>
            <a:endParaRPr lang="en-US" sz="2000" b="1" dirty="0">
              <a:ln w="10541" cmpd="sng">
                <a:solidFill>
                  <a:schemeClr val="accent1">
                    <a:shade val="88000"/>
                    <a:satMod val="110000"/>
                  </a:schemeClr>
                </a:solidFill>
                <a:prstDash val="solid"/>
              </a:ln>
              <a:solidFill>
                <a:srgbClr val="002060"/>
              </a:solidFill>
            </a:endParaRPr>
          </a:p>
        </p:txBody>
      </p:sp>
      <p:sp>
        <p:nvSpPr>
          <p:cNvPr id="3" name="TextBox 2"/>
          <p:cNvSpPr txBox="1"/>
          <p:nvPr/>
        </p:nvSpPr>
        <p:spPr>
          <a:xfrm>
            <a:off x="0" y="2092558"/>
            <a:ext cx="12192000" cy="2062103"/>
          </a:xfrm>
          <a:prstGeom prst="rect">
            <a:avLst/>
          </a:prstGeom>
          <a:noFill/>
        </p:spPr>
        <p:txBody>
          <a:bodyPr wrap="square" rtlCol="0">
            <a:spAutoFit/>
          </a:bodyPr>
          <a:lstStyle/>
          <a:p>
            <a:pPr algn="just"/>
            <a:r>
              <a:rPr lang="bn-IN" sz="3200" b="1" dirty="0" smtClean="0">
                <a:solidFill>
                  <a:srgbClr val="002060"/>
                </a:solidFill>
                <a:effectLst>
                  <a:outerShdw blurRad="38100" dist="38100" dir="2700000" algn="tl">
                    <a:srgbClr val="000000">
                      <a:alpha val="43137"/>
                    </a:srgbClr>
                  </a:outerShdw>
                </a:effectLst>
              </a:rPr>
              <a:t>তেজস্ক্রিয় আইসোটোপঃ </a:t>
            </a:r>
            <a:endParaRPr lang="bn-IN" sz="3200" b="1" dirty="0" smtClean="0">
              <a:solidFill>
                <a:srgbClr val="002060"/>
              </a:solidFill>
              <a:effectLst>
                <a:outerShdw blurRad="38100" dist="38100" dir="2700000" algn="tl">
                  <a:srgbClr val="000000">
                    <a:alpha val="43137"/>
                  </a:srgbClr>
                </a:outerShdw>
              </a:effectLst>
            </a:endParaRPr>
          </a:p>
          <a:p>
            <a:pPr algn="just"/>
            <a:r>
              <a:rPr lang="as-IN" sz="2400" dirty="0"/>
              <a:t>মৌলের যে সমস্ত </a:t>
            </a:r>
            <a:r>
              <a:rPr lang="as-IN" sz="2400" b="1" dirty="0"/>
              <a:t>আইসোটোপ</a:t>
            </a:r>
            <a:r>
              <a:rPr lang="as-IN" sz="2400" dirty="0"/>
              <a:t> বিভিন্ন ধরনের রশ্মি (</a:t>
            </a:r>
            <a:r>
              <a:rPr lang="el-GR" sz="2400" dirty="0"/>
              <a:t>α, β, γ) </a:t>
            </a:r>
            <a:r>
              <a:rPr lang="as-IN" sz="2400" dirty="0"/>
              <a:t>বিকিরণ করে অন্য মৌলের পরমাণুতে পরিণত হয় তাদেরকে </a:t>
            </a:r>
            <a:r>
              <a:rPr lang="as-IN" sz="2400" b="1" dirty="0"/>
              <a:t>তেজস্ক্রিয় আইসোটোপ</a:t>
            </a:r>
            <a:r>
              <a:rPr lang="as-IN" sz="2400" dirty="0"/>
              <a:t> বলে। যেমন - </a:t>
            </a:r>
            <a:r>
              <a:rPr lang="as-IN" sz="2400" baseline="30000" dirty="0"/>
              <a:t>99</a:t>
            </a:r>
            <a:r>
              <a:rPr lang="en-US" sz="2400" dirty="0" err="1"/>
              <a:t>Tc</a:t>
            </a:r>
            <a:r>
              <a:rPr lang="en-US" sz="2400" dirty="0"/>
              <a:t>, </a:t>
            </a:r>
            <a:r>
              <a:rPr lang="en-US" sz="2400" baseline="30000" dirty="0"/>
              <a:t>60</a:t>
            </a:r>
            <a:r>
              <a:rPr lang="en-US" sz="2400" dirty="0"/>
              <a:t>Co </a:t>
            </a:r>
            <a:r>
              <a:rPr lang="as-IN" sz="2400" dirty="0"/>
              <a:t>ইত্যাদি। এদের মধ্যে কিছু </a:t>
            </a:r>
            <a:r>
              <a:rPr lang="as-IN" sz="2400" b="1" dirty="0"/>
              <a:t>আইসোটোপ</a:t>
            </a:r>
            <a:r>
              <a:rPr lang="as-IN" sz="2400" dirty="0"/>
              <a:t> প্রকৃতিতে এবং কিছু আইসোটোপকে পরীক্ষাগারে বানানো হয়েছে।</a:t>
            </a:r>
            <a:endParaRPr lang="en-US" sz="2400" dirty="0"/>
          </a:p>
        </p:txBody>
      </p:sp>
    </p:spTree>
    <p:extLst>
      <p:ext uri="{BB962C8B-B14F-4D97-AF65-F5344CB8AC3E}">
        <p14:creationId xmlns:p14="http://schemas.microsoft.com/office/powerpoint/2010/main" val="353120481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7078717" cy="584775"/>
          </a:xfrm>
          <a:prstGeom prst="rect">
            <a:avLst/>
          </a:prstGeom>
        </p:spPr>
        <p:txBody>
          <a:bodyPr wrap="square">
            <a:spAutoFit/>
          </a:bodyPr>
          <a:lstStyle/>
          <a:p>
            <a:pPr algn="just"/>
            <a:r>
              <a:rPr lang="bn-IN" sz="3200" b="1" dirty="0">
                <a:solidFill>
                  <a:srgbClr val="002060"/>
                </a:solidFill>
                <a:effectLst>
                  <a:outerShdw blurRad="38100" dist="38100" dir="2700000" algn="tl">
                    <a:srgbClr val="000000">
                      <a:alpha val="43137"/>
                    </a:srgbClr>
                  </a:outerShdw>
                </a:effectLst>
              </a:rPr>
              <a:t>তেজস্ক্রিয় </a:t>
            </a:r>
            <a:r>
              <a:rPr lang="bn-IN" sz="3200" b="1" dirty="0" smtClean="0">
                <a:solidFill>
                  <a:srgbClr val="002060"/>
                </a:solidFill>
                <a:effectLst>
                  <a:outerShdw blurRad="38100" dist="38100" dir="2700000" algn="tl">
                    <a:srgbClr val="000000">
                      <a:alpha val="43137"/>
                    </a:srgbClr>
                  </a:outerShdw>
                </a:effectLst>
              </a:rPr>
              <a:t>আইসোটোপের  ব্যবহারঃ  </a:t>
            </a:r>
            <a:endParaRPr lang="bn-IN" sz="3200" b="1" dirty="0">
              <a:solidFill>
                <a:srgbClr val="002060"/>
              </a:solidFill>
              <a:effectLst>
                <a:outerShdw blurRad="38100" dist="38100" dir="2700000" algn="tl">
                  <a:srgbClr val="000000">
                    <a:alpha val="43137"/>
                  </a:srgbClr>
                </a:outerShdw>
              </a:effectLst>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756" r="1213" b="7160"/>
          <a:stretch/>
        </p:blipFill>
        <p:spPr>
          <a:xfrm>
            <a:off x="0" y="584775"/>
            <a:ext cx="12192000" cy="6273225"/>
          </a:xfrm>
          <a:prstGeom prst="rect">
            <a:avLst/>
          </a:prstGeom>
        </p:spPr>
      </p:pic>
    </p:spTree>
    <p:extLst>
      <p:ext uri="{BB962C8B-B14F-4D97-AF65-F5344CB8AC3E}">
        <p14:creationId xmlns:p14="http://schemas.microsoft.com/office/powerpoint/2010/main" val="351562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51540"/>
            <a:ext cx="12192000" cy="3200399"/>
          </a:xfrm>
          <a:prstGeom prst="rect">
            <a:avLst/>
          </a:prstGeom>
        </p:spPr>
      </p:pic>
      <p:sp>
        <p:nvSpPr>
          <p:cNvPr id="4" name="TextBox 3"/>
          <p:cNvSpPr txBox="1"/>
          <p:nvPr/>
        </p:nvSpPr>
        <p:spPr>
          <a:xfrm>
            <a:off x="157651" y="783021"/>
            <a:ext cx="11939753" cy="1477328"/>
          </a:xfrm>
          <a:prstGeom prst="rect">
            <a:avLst/>
          </a:prstGeom>
          <a:noFill/>
        </p:spPr>
        <p:txBody>
          <a:bodyPr wrap="square" rtlCol="0">
            <a:spAutoFit/>
          </a:bodyPr>
          <a:lstStyle/>
          <a:p>
            <a:pPr algn="just"/>
            <a:r>
              <a:rPr lang="bn-IN" b="1" dirty="0" smtClean="0"/>
              <a:t>রসায়নে ব্যবহারঃ </a:t>
            </a:r>
          </a:p>
          <a:p>
            <a:pPr algn="just"/>
            <a:endParaRPr lang="bn-IN" dirty="0" smtClean="0"/>
          </a:p>
          <a:p>
            <a:pPr algn="just"/>
            <a:r>
              <a:rPr lang="bn-IN" dirty="0" smtClean="0"/>
              <a:t>রসায়নে তেজস্ক্রিয় আইসোটোপের ব্যবহার বহু সম্বভাবনার জন্ম দিয়েছে। তেজস্ক্রিয় আইসোটোপ ব্যবহারে বহু সাংশ্লেষিক উপাদান প্রস্তুত করা সম্ভব হয়েছে। রাসায়নিক বিক্রিয়ার হার, পদার্থের অণুর গঠন, দ্রবণীয়তা, অনুঘটন বা প্রভাবক ইত্যাদি বিষয়ে গবেষণা এই আইসটোপের সাহায্যে সহজলভ্য হয়েছে। </a:t>
            </a:r>
            <a:endParaRPr lang="en-US" dirty="0"/>
          </a:p>
        </p:txBody>
      </p:sp>
    </p:spTree>
    <p:extLst>
      <p:ext uri="{BB962C8B-B14F-4D97-AF65-F5344CB8AC3E}">
        <p14:creationId xmlns:p14="http://schemas.microsoft.com/office/powerpoint/2010/main" val="35637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06" t="12155" r="1466" b="14365"/>
          <a:stretch/>
        </p:blipFill>
        <p:spPr>
          <a:xfrm>
            <a:off x="110358" y="4792710"/>
            <a:ext cx="11902965" cy="1828806"/>
          </a:xfrm>
          <a:prstGeom prst="rect">
            <a:avLst/>
          </a:prstGeom>
        </p:spPr>
      </p:pic>
      <p:sp>
        <p:nvSpPr>
          <p:cNvPr id="3" name="TextBox 2"/>
          <p:cNvSpPr txBox="1"/>
          <p:nvPr/>
        </p:nvSpPr>
        <p:spPr>
          <a:xfrm>
            <a:off x="110357" y="2711669"/>
            <a:ext cx="11902965" cy="1754326"/>
          </a:xfrm>
          <a:prstGeom prst="rect">
            <a:avLst/>
          </a:prstGeom>
          <a:noFill/>
        </p:spPr>
        <p:txBody>
          <a:bodyPr wrap="square" rtlCol="0">
            <a:spAutoFit/>
          </a:bodyPr>
          <a:lstStyle/>
          <a:p>
            <a:pPr algn="just"/>
            <a:r>
              <a:rPr lang="bn-IN" b="1" dirty="0" smtClean="0"/>
              <a:t>শিল্পজগতে ব্যবহারঃ </a:t>
            </a:r>
          </a:p>
          <a:p>
            <a:pPr algn="just"/>
            <a:endParaRPr lang="bn-IN" dirty="0" smtClean="0"/>
          </a:p>
          <a:p>
            <a:pPr algn="just"/>
            <a:r>
              <a:rPr lang="bn-IN" dirty="0" smtClean="0"/>
              <a:t>তেজস্ক্রিয় আইসোটোপের সাহায্যে ধাতু দিয়ে তৈরি দেয়াল বা প্লেটের বেধ অতি সহজেই মাপা যেতে পারে। মোটর গাড়ির টায়ার, ঘরবাড়ি রং করার রঙয়ে এই আইসোটোপ ব্যবহার করা হয়। গাঁথুনির কংক্রিট কতখানি মজবুত বা টেকসি তা নির্ধারনের সমস্ত কার্যে পর্যবেক্ষক আইসোটোপ ব্যবহার করা হয়। কারখানার কর্মরত শ্রমিকদের দূর্ঘটনার হাত থেকে বাঁচাতে রেডিও আইসোটাওপ ব্যবহার করা হয়।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889"/>
            <a:ext cx="12192000" cy="2853558"/>
          </a:xfrm>
          <a:prstGeom prst="rect">
            <a:avLst/>
          </a:prstGeom>
        </p:spPr>
      </p:pic>
    </p:spTree>
    <p:extLst>
      <p:ext uri="{BB962C8B-B14F-4D97-AF65-F5344CB8AC3E}">
        <p14:creationId xmlns:p14="http://schemas.microsoft.com/office/powerpoint/2010/main" val="310679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ounded Rectangle 2"/>
          <p:cNvSpPr/>
          <p:nvPr/>
        </p:nvSpPr>
        <p:spPr>
          <a:xfrm>
            <a:off x="2916620" y="568876"/>
            <a:ext cx="6574221" cy="664780"/>
          </a:xfrm>
          <a:prstGeom prst="roundRect">
            <a:avLst/>
          </a:prstGeom>
          <a:solidFill>
            <a:srgbClr val="0070C0"/>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chemeClr val="accent4">
                    <a:lumMod val="40000"/>
                    <a:lumOff val="60000"/>
                  </a:schemeClr>
                </a:solidFill>
                <a:effectLst>
                  <a:outerShdw blurRad="38100" dist="38100" dir="2700000" algn="tl">
                    <a:srgbClr val="000000">
                      <a:alpha val="43137"/>
                    </a:srgbClr>
                  </a:outerShdw>
                </a:effectLst>
                <a:latin typeface="NikoshBAN" pitchFamily="2" charset="0"/>
                <a:cs typeface="NikoshBAN" pitchFamily="2" charset="0"/>
              </a:rPr>
              <a:t>একক কাজ </a:t>
            </a:r>
            <a:endParaRPr lang="en-US" sz="5400" dirty="0">
              <a:solidFill>
                <a:schemeClr val="accent4">
                  <a:lumMod val="40000"/>
                  <a:lumOff val="60000"/>
                </a:schemeClr>
              </a:solidFill>
              <a:effectLst>
                <a:outerShdw blurRad="38100" dist="38100" dir="2700000" algn="tl">
                  <a:srgbClr val="000000">
                    <a:alpha val="43137"/>
                  </a:srgbClr>
                </a:outerShdw>
              </a:effectLst>
            </a:endParaRPr>
          </a:p>
        </p:txBody>
      </p:sp>
      <p:sp>
        <p:nvSpPr>
          <p:cNvPr id="4" name="Rounded Rectangle 3"/>
          <p:cNvSpPr/>
          <p:nvPr/>
        </p:nvSpPr>
        <p:spPr>
          <a:xfrm>
            <a:off x="141893" y="2588175"/>
            <a:ext cx="11887200" cy="664780"/>
          </a:xfrm>
          <a:prstGeom prst="roundRect">
            <a:avLst/>
          </a:prstGeom>
          <a:solidFill>
            <a:srgbClr val="0070C0"/>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chemeClr val="accent4">
                    <a:lumMod val="40000"/>
                    <a:lumOff val="60000"/>
                  </a:schemeClr>
                </a:solidFill>
                <a:effectLst>
                  <a:outerShdw blurRad="38100" dist="38100" dir="2700000" algn="tl">
                    <a:srgbClr val="000000">
                      <a:alpha val="43137"/>
                    </a:srgbClr>
                  </a:outerShdw>
                </a:effectLst>
                <a:latin typeface="NikoshBAN" pitchFamily="2" charset="0"/>
                <a:cs typeface="NikoshBAN" pitchFamily="2" charset="0"/>
              </a:rPr>
              <a:t>এসাইনমেন্টটি নিজে করবে </a:t>
            </a:r>
            <a:endParaRPr lang="en-US" sz="5400" dirty="0">
              <a:solidFill>
                <a:schemeClr val="accent4">
                  <a:lumMod val="40000"/>
                  <a:lumOff val="60000"/>
                </a:schemeClr>
              </a:solidFill>
              <a:effectLst>
                <a:outerShdw blurRad="38100" dist="38100" dir="2700000" algn="tl">
                  <a:srgbClr val="000000">
                    <a:alpha val="43137"/>
                  </a:srgbClr>
                </a:outerShdw>
              </a:effectLst>
            </a:endParaRPr>
          </a:p>
        </p:txBody>
      </p:sp>
      <p:sp>
        <p:nvSpPr>
          <p:cNvPr id="5" name="Date Placeholder 20"/>
          <p:cNvSpPr>
            <a:spLocks noGrp="1"/>
          </p:cNvSpPr>
          <p:nvPr/>
        </p:nvSpPr>
        <p:spPr>
          <a:xfrm>
            <a:off x="409373" y="6356350"/>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mtClean="0">
                <a:solidFill>
                  <a:srgbClr val="FFFF00"/>
                </a:solidFill>
              </a:rPr>
              <a:pPr/>
              <a:t>8/27/2021</a:t>
            </a:fld>
            <a:endParaRPr lang="en-US" dirty="0">
              <a:solidFill>
                <a:srgbClr val="FFFF00"/>
              </a:solidFill>
            </a:endParaRPr>
          </a:p>
        </p:txBody>
      </p:sp>
    </p:spTree>
    <p:extLst>
      <p:ext uri="{BB962C8B-B14F-4D97-AF65-F5344CB8AC3E}">
        <p14:creationId xmlns:p14="http://schemas.microsoft.com/office/powerpoint/2010/main" val="17537228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484" y="65268"/>
            <a:ext cx="11698014" cy="5736441"/>
          </a:xfrm>
          <a:prstGeom prst="rect">
            <a:avLst/>
          </a:prstGeom>
        </p:spPr>
      </p:pic>
      <p:sp>
        <p:nvSpPr>
          <p:cNvPr id="3" name="TextBox 2"/>
          <p:cNvSpPr txBox="1"/>
          <p:nvPr/>
        </p:nvSpPr>
        <p:spPr>
          <a:xfrm>
            <a:off x="3468416" y="283781"/>
            <a:ext cx="4635062" cy="1107996"/>
          </a:xfrm>
          <a:prstGeom prst="rect">
            <a:avLst/>
          </a:prstGeom>
          <a:solidFill>
            <a:schemeClr val="accent5">
              <a:lumMod val="75000"/>
            </a:schemeClr>
          </a:solidFill>
          <a:scene3d>
            <a:camera prst="orthographicFront"/>
            <a:lightRig rig="threePt" dir="t"/>
          </a:scene3d>
          <a:sp3d prstMaterial="flat"/>
        </p:spPr>
        <p:txBody>
          <a:bodyPr wrap="square" rtlCol="0">
            <a:spAutoFit/>
            <a:sp3d>
              <a:bevelB w="38100" h="38100"/>
            </a:sp3d>
          </a:bodyPr>
          <a:lstStyle/>
          <a:p>
            <a:r>
              <a:rPr lang="bn-IN" sz="6600" dirty="0" smtClean="0">
                <a:solidFill>
                  <a:schemeClr val="accent4">
                    <a:lumMod val="40000"/>
                    <a:lumOff val="60000"/>
                  </a:schemeClr>
                </a:solidFill>
              </a:rPr>
              <a:t>বাড়ির কাজ </a:t>
            </a:r>
            <a:endParaRPr lang="en-US" sz="6600" dirty="0">
              <a:solidFill>
                <a:schemeClr val="accent4">
                  <a:lumMod val="40000"/>
                  <a:lumOff val="60000"/>
                </a:schemeClr>
              </a:solidFill>
            </a:endParaRPr>
          </a:p>
        </p:txBody>
      </p:sp>
      <p:sp>
        <p:nvSpPr>
          <p:cNvPr id="19" name="Rounded Rectangle 18"/>
          <p:cNvSpPr/>
          <p:nvPr/>
        </p:nvSpPr>
        <p:spPr>
          <a:xfrm>
            <a:off x="141893" y="5217459"/>
            <a:ext cx="11933566" cy="1546411"/>
          </a:xfrm>
          <a:prstGeom prst="roundRect">
            <a:avLst/>
          </a:prstGeom>
          <a:solidFill>
            <a:schemeClr val="tx1">
              <a:lumMod val="95000"/>
              <a:lumOff val="5000"/>
            </a:schemeClr>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chemeClr val="accent4">
                    <a:lumMod val="40000"/>
                    <a:lumOff val="60000"/>
                  </a:schemeClr>
                </a:solidFill>
                <a:effectLst>
                  <a:outerShdw blurRad="38100" dist="38100" dir="2700000" algn="tl">
                    <a:srgbClr val="000000">
                      <a:alpha val="43137"/>
                    </a:srgbClr>
                  </a:outerShdw>
                </a:effectLst>
                <a:latin typeface="NikoshBAN" pitchFamily="2" charset="0"/>
                <a:cs typeface="NikoshBAN" pitchFamily="2" charset="0"/>
              </a:rPr>
              <a:t>এসাইনমেন্টের কাজ শেষ করে আগামীদিন জমা দিবে এবং নতুন আরেকটি এসাইনমেন্ট করবে। </a:t>
            </a:r>
            <a:endParaRPr lang="en-US" sz="5400" dirty="0">
              <a:solidFill>
                <a:schemeClr val="accent4">
                  <a:lumMod val="40000"/>
                  <a:lumOff val="60000"/>
                </a:schemeClr>
              </a:solidFill>
              <a:effectLst>
                <a:outerShdw blurRad="38100" dist="38100" dir="2700000" algn="tl">
                  <a:srgbClr val="000000">
                    <a:alpha val="43137"/>
                  </a:srgbClr>
                </a:outerShdw>
              </a:effectLst>
            </a:endParaRPr>
          </a:p>
        </p:txBody>
      </p:sp>
      <p:sp>
        <p:nvSpPr>
          <p:cNvPr id="5" name="Date Placeholder 20"/>
          <p:cNvSpPr>
            <a:spLocks noGrp="1"/>
          </p:cNvSpPr>
          <p:nvPr/>
        </p:nvSpPr>
        <p:spPr>
          <a:xfrm>
            <a:off x="409373" y="6356350"/>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mtClean="0">
                <a:solidFill>
                  <a:srgbClr val="FFFF00"/>
                </a:solidFill>
              </a:rPr>
              <a:pPr/>
              <a:t>8/27/2021</a:t>
            </a:fld>
            <a:endParaRPr lang="en-US" dirty="0">
              <a:solidFill>
                <a:srgbClr val="FFFF00"/>
              </a:solidFill>
            </a:endParaRPr>
          </a:p>
        </p:txBody>
      </p:sp>
    </p:spTree>
    <p:extLst>
      <p:ext uri="{BB962C8B-B14F-4D97-AF65-F5344CB8AC3E}">
        <p14:creationId xmlns:p14="http://schemas.microsoft.com/office/powerpoint/2010/main" val="305184715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09904" y="430100"/>
            <a:ext cx="11238158" cy="5998838"/>
          </a:xfrm>
          <a:prstGeom prst="rect">
            <a:avLst/>
          </a:prstGeom>
          <a:blipFill>
            <a:blip r:embed="rId3"/>
            <a:tile tx="0" ty="0" sx="100000" sy="100000" flip="none" algn="tl"/>
          </a:blipFill>
        </p:spPr>
      </p:pic>
      <p:sp>
        <p:nvSpPr>
          <p:cNvPr id="3" name="TextBox 2"/>
          <p:cNvSpPr txBox="1"/>
          <p:nvPr/>
        </p:nvSpPr>
        <p:spPr>
          <a:xfrm>
            <a:off x="2894255" y="1126957"/>
            <a:ext cx="3634881" cy="2065421"/>
          </a:xfrm>
          <a:prstGeom prst="rect">
            <a:avLst/>
          </a:prstGeom>
          <a:noFill/>
        </p:spPr>
        <p:txBody>
          <a:bodyPr wrap="square" rtlCol="0">
            <a:prstTxWarp prst="textCurveDow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36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ধন্যবাদ</a:t>
            </a:r>
            <a:endParaRPr lang="en-US" sz="36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906" y="1728536"/>
            <a:ext cx="2030892" cy="100299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8262" y="3777300"/>
            <a:ext cx="1119519" cy="1280489"/>
          </a:xfrm>
          <a:prstGeom prst="rect">
            <a:avLst/>
          </a:prstGeom>
          <a:effectLst>
            <a:outerShdw blurRad="76200" dir="18900000" sy="23000" kx="-1200000" algn="bl" rotWithShape="0">
              <a:prstClr val="black">
                <a:alpha val="20000"/>
              </a:prstClr>
            </a:outerShdw>
          </a:effec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10727" y="2330116"/>
            <a:ext cx="5153525" cy="3445041"/>
          </a:xfrm>
          <a:prstGeom prst="rect">
            <a:avLst/>
          </a:prstGeom>
          <a:effectLst>
            <a:outerShdw blurRad="76200" dir="18900000" sy="23000" kx="-1200000" algn="bl" rotWithShape="0">
              <a:schemeClr val="tx1">
                <a:alpha val="20000"/>
              </a:schemeClr>
            </a:outerShdw>
            <a:reflection blurRad="6350" stA="50000" endA="295" endPos="92000" dist="101600" dir="5400000" sy="-100000" algn="bl" rotWithShape="0"/>
          </a:effec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49574" y="2989862"/>
            <a:ext cx="1354023" cy="1183077"/>
          </a:xfrm>
          <a:prstGeom prst="rect">
            <a:avLst/>
          </a:prstGeom>
        </p:spPr>
      </p:pic>
      <p:pic>
        <p:nvPicPr>
          <p:cNvPr id="8" name="Picture 7"/>
          <p:cNvPicPr>
            <a:picLocks noChangeAspect="1"/>
          </p:cNvPicPr>
          <p:nvPr/>
        </p:nvPicPr>
        <p:blipFill>
          <a:blip r:embed="rId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9665352" y="2502564"/>
            <a:ext cx="1642884" cy="1664896"/>
          </a:xfrm>
          <a:prstGeom prst="rect">
            <a:avLst/>
          </a:prstGeom>
        </p:spPr>
      </p:pic>
      <p:sp>
        <p:nvSpPr>
          <p:cNvPr id="9" name="Footer Placeholder 8"/>
          <p:cNvSpPr txBox="1">
            <a:spLocks/>
          </p:cNvSpPr>
          <p:nvPr/>
        </p:nvSpPr>
        <p:spPr>
          <a:xfrm>
            <a:off x="8478142" y="6428938"/>
            <a:ext cx="3169920" cy="380999"/>
          </a:xfrm>
          <a:prstGeom prst="rect">
            <a:avLst/>
          </a:prstGeom>
        </p:spPr>
        <p:txBody>
          <a:bodyPr anchor="b"/>
          <a:lstStyle>
            <a:defPPr>
              <a:defRPr lang="en-US"/>
            </a:defPPr>
            <a:lvl1pPr marL="0" algn="l"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002060"/>
                </a:solidFill>
              </a:rPr>
              <a:t>sazzadhossen954</a:t>
            </a:r>
            <a:r>
              <a:rPr lang="en-AU" sz="1600" b="1" dirty="0" smtClean="0">
                <a:solidFill>
                  <a:srgbClr val="002060"/>
                </a:solidFill>
              </a:rPr>
              <a:t>@gmail.com</a:t>
            </a:r>
            <a:endParaRPr lang="en-AU" sz="1600" b="1" dirty="0">
              <a:solidFill>
                <a:srgbClr val="002060"/>
              </a:solidFill>
            </a:endParaRPr>
          </a:p>
        </p:txBody>
      </p:sp>
      <p:sp>
        <p:nvSpPr>
          <p:cNvPr id="10" name="Date Placeholder 20"/>
          <p:cNvSpPr>
            <a:spLocks noGrp="1"/>
          </p:cNvSpPr>
          <p:nvPr/>
        </p:nvSpPr>
        <p:spPr>
          <a:xfrm>
            <a:off x="409373" y="6356350"/>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mtClean="0">
                <a:solidFill>
                  <a:srgbClr val="002060"/>
                </a:solidFill>
              </a:rPr>
              <a:pPr/>
              <a:t>8/27/2021</a:t>
            </a:fld>
            <a:endParaRPr lang="en-US" dirty="0">
              <a:solidFill>
                <a:srgbClr val="002060"/>
              </a:solidFill>
            </a:endParaRPr>
          </a:p>
        </p:txBody>
      </p:sp>
    </p:spTree>
    <p:extLst>
      <p:ext uri="{BB962C8B-B14F-4D97-AF65-F5344CB8AC3E}">
        <p14:creationId xmlns:p14="http://schemas.microsoft.com/office/powerpoint/2010/main" val="353359949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04049 -8.67052E-7 C 0.28581 -8.67052E-7 0.48502 0.08116 0.48502 0.18104 C 0.48502 0.28069 0.28581 0.36231 0.04049 0.36231 C -0.2043 0.36231 -0.40365 0.28069 -0.40365 0.18104 C -0.40365 0.08116 -0.2043 -8.67052E-7 0.04049 -8.67052E-7 Z " pathEditMode="relative" rAng="0" ptsTypes="fffff">
                                      <p:cBhvr>
                                        <p:cTn id="6" dur="2000" fill="hold"/>
                                        <p:tgtEl>
                                          <p:spTgt spid="3"/>
                                        </p:tgtEl>
                                        <p:attrNameLst>
                                          <p:attrName>ppt_x</p:attrName>
                                          <p:attrName>ppt_y</p:attrName>
                                        </p:attrNameLst>
                                      </p:cBhvr>
                                      <p:rCtr x="0" y="181"/>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nodeType="clickEffect">
                                  <p:stCondLst>
                                    <p:cond delay="0"/>
                                  </p:stCondLst>
                                  <p:childTnLst>
                                    <p:animMotion origin="layout" path="M -2.5E-6 -2.13873E-6 L -0.67109 -0.41133 " pathEditMode="relative" rAng="0" ptsTypes="AA">
                                      <p:cBhvr>
                                        <p:cTn id="10" dur="2000" fill="hold"/>
                                        <p:tgtEl>
                                          <p:spTgt spid="4"/>
                                        </p:tgtEl>
                                        <p:attrNameLst>
                                          <p:attrName>ppt_x</p:attrName>
                                          <p:attrName>ppt_y</p:attrName>
                                        </p:attrNameLst>
                                      </p:cBhvr>
                                      <p:rCtr x="-336" y="-206"/>
                                    </p:animMotion>
                                  </p:childTnLst>
                                </p:cTn>
                              </p:par>
                            </p:childTnLst>
                          </p:cTn>
                        </p:par>
                      </p:childTnLst>
                    </p:cTn>
                  </p:par>
                  <p:par>
                    <p:cTn id="11" fill="hold">
                      <p:stCondLst>
                        <p:cond delay="indefinite"/>
                      </p:stCondLst>
                      <p:childTnLst>
                        <p:par>
                          <p:cTn id="12" fill="hold">
                            <p:stCondLst>
                              <p:cond delay="0"/>
                            </p:stCondLst>
                            <p:childTnLst>
                              <p:par>
                                <p:cTn id="13" presetID="38" presetClass="path" presetSubtype="0" accel="50000" decel="50000" fill="hold" nodeType="clickEffect">
                                  <p:stCondLst>
                                    <p:cond delay="0"/>
                                  </p:stCondLst>
                                  <p:childTnLst>
                                    <p:animMotion origin="layout" path="M 3.95833E-6 -0.12138 L -0.02214 0.15006 L -0.04297 -0.12138 L -0.06511 0.15006 L -0.08711 -0.12138 L -0.10769 0.15006 L -0.12982 -0.12138 L -0.15052 0.15006 L -0.17253 -0.12138 L -0.19467 0.15006 L -0.21524 -0.12138 L -0.23737 0.15006 L -0.25808 -0.12138 L -0.28008 0.15006 L -0.30222 -0.12138 L -0.32292 0.15006 L -0.3448 -0.12138 " pathEditMode="relative" rAng="0" ptsTypes="FFFFFFFFFFFFFFFFF">
                                      <p:cBhvr>
                                        <p:cTn id="14" dur="10000" fill="hold"/>
                                        <p:tgtEl>
                                          <p:spTgt spid="6"/>
                                        </p:tgtEl>
                                        <p:attrNameLst>
                                          <p:attrName>ppt_x</p:attrName>
                                          <p:attrName>ppt_y</p:attrName>
                                        </p:attrNameLst>
                                      </p:cBhvr>
                                      <p:rCtr x="-172" y="1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3" name="Round Diagonal Corner Rectangle 12"/>
          <p:cNvSpPr/>
          <p:nvPr/>
        </p:nvSpPr>
        <p:spPr>
          <a:xfrm>
            <a:off x="942773" y="4267200"/>
            <a:ext cx="9550400" cy="1981200"/>
          </a:xfrm>
          <a:prstGeom prst="round2DiagRect">
            <a:avLst>
              <a:gd name="adj1" fmla="val 0"/>
              <a:gd name="adj2" fmla="val 0"/>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4000" dirty="0">
              <a:latin typeface="NikoshBAN" pitchFamily="2" charset="0"/>
              <a:cs typeface="NikoshBAN" pitchFamily="2" charset="0"/>
            </a:endParaRPr>
          </a:p>
        </p:txBody>
      </p:sp>
      <p:sp>
        <p:nvSpPr>
          <p:cNvPr id="14" name="Round Diagonal Corner Rectangle 13"/>
          <p:cNvSpPr/>
          <p:nvPr/>
        </p:nvSpPr>
        <p:spPr>
          <a:xfrm>
            <a:off x="942773" y="4267200"/>
            <a:ext cx="9550400" cy="1981200"/>
          </a:xfrm>
          <a:prstGeom prst="round2DiagRect">
            <a:avLst>
              <a:gd name="adj1" fmla="val 0"/>
              <a:gd name="adj2" fmla="val 0"/>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4000" dirty="0">
              <a:latin typeface="NikoshBAN" pitchFamily="2" charset="0"/>
              <a:cs typeface="NikoshBAN" pitchFamily="2" charset="0"/>
            </a:endParaRPr>
          </a:p>
        </p:txBody>
      </p:sp>
      <p:grpSp>
        <p:nvGrpSpPr>
          <p:cNvPr id="15" name="Group 14"/>
          <p:cNvGrpSpPr/>
          <p:nvPr/>
        </p:nvGrpSpPr>
        <p:grpSpPr>
          <a:xfrm>
            <a:off x="349780" y="1814512"/>
            <a:ext cx="11582400" cy="4724400"/>
            <a:chOff x="705220" y="2337277"/>
            <a:chExt cx="7543800" cy="3429000"/>
          </a:xfrm>
          <a:blipFill>
            <a:blip r:embed="rId3"/>
            <a:tile tx="0" ty="0" sx="100000" sy="100000" flip="none" algn="tl"/>
          </a:blipFill>
          <a:effectLst>
            <a:outerShdw blurRad="50800" dist="38100" dir="16200000" rotWithShape="0">
              <a:prstClr val="black">
                <a:alpha val="40000"/>
              </a:prstClr>
            </a:outerShdw>
          </a:effectLst>
        </p:grpSpPr>
        <p:sp>
          <p:nvSpPr>
            <p:cNvPr id="16" name="Plaque 15"/>
            <p:cNvSpPr/>
            <p:nvPr/>
          </p:nvSpPr>
          <p:spPr>
            <a:xfrm>
              <a:off x="705220" y="2337277"/>
              <a:ext cx="7543800" cy="3429000"/>
            </a:xfrm>
            <a:prstGeom prst="plaque">
              <a:avLst/>
            </a:prstGeom>
            <a: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tile tx="0" ty="0" sx="100000" sy="100000" flip="none" algn="tl"/>
            </a:blipFill>
            <a:ln w="571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sp>
          <p:nvSpPr>
            <p:cNvPr id="17" name="TextBox 9"/>
            <p:cNvSpPr txBox="1">
              <a:spLocks noChangeArrowheads="1"/>
            </p:cNvSpPr>
            <p:nvPr/>
          </p:nvSpPr>
          <p:spPr bwMode="auto">
            <a:xfrm>
              <a:off x="804912" y="3251775"/>
              <a:ext cx="2924877" cy="1586042"/>
            </a:xfrm>
            <a:prstGeom prst="rect">
              <a:avLst/>
            </a:prstGeom>
            <a:noFill/>
            <a:ln w="9525">
              <a:noFill/>
              <a:miter lim="800000"/>
              <a:headEnd/>
              <a:tailEnd/>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4000" b="1" dirty="0" smtClean="0">
                  <a:ln w="11430"/>
                  <a:solidFill>
                    <a:schemeClr val="bg1"/>
                  </a:solidFill>
                  <a:effectLst>
                    <a:outerShdw blurRad="38100" dist="38100" dir="2700000" algn="tl">
                      <a:srgbClr val="000000">
                        <a:alpha val="43137"/>
                      </a:srgbClr>
                    </a:outerShdw>
                  </a:effectLst>
                  <a:latin typeface="NikoshBAN" pitchFamily="2" charset="0"/>
                  <a:cs typeface="NikoshBAN" pitchFamily="2" charset="0"/>
                </a:rPr>
                <a:t>বি</a:t>
              </a:r>
              <a:r>
                <a:rPr lang="bn-IN" sz="4000" b="1" dirty="0" smtClean="0">
                  <a:ln w="11430"/>
                  <a:solidFill>
                    <a:schemeClr val="bg1"/>
                  </a:solidFill>
                  <a:effectLst>
                    <a:outerShdw blurRad="38100" dist="38100" dir="2700000" algn="tl">
                      <a:srgbClr val="000000">
                        <a:alpha val="43137"/>
                      </a:srgbClr>
                    </a:outerShdw>
                  </a:effectLst>
                  <a:latin typeface="NikoshBAN" pitchFamily="2" charset="0"/>
                  <a:cs typeface="NikoshBAN" pitchFamily="2" charset="0"/>
                </a:rPr>
                <a:t>ষয়ঃ রসায়ন-১</a:t>
              </a:r>
              <a:endParaRPr lang="bn-BD" sz="4000" b="1" dirty="0" smtClean="0">
                <a:ln w="11430"/>
                <a:solidFill>
                  <a:schemeClr val="bg1"/>
                </a:solidFill>
                <a:effectLst>
                  <a:outerShdw blurRad="38100" dist="38100" dir="2700000" algn="tl">
                    <a:srgbClr val="000000">
                      <a:alpha val="43137"/>
                    </a:srgbClr>
                  </a:outerShdw>
                </a:effectLst>
                <a:latin typeface="NikoshBAN" pitchFamily="2" charset="0"/>
                <a:cs typeface="NikoshBAN" pitchFamily="2" charset="0"/>
              </a:endParaRPr>
            </a:p>
            <a:p>
              <a:pPr algn="ctr"/>
              <a:r>
                <a:rPr lang="bn-IN" sz="3200" b="1" dirty="0" smtClean="0">
                  <a:ln w="1143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bn-BD" sz="3200" b="1" dirty="0" smtClean="0">
                  <a:ln w="11430"/>
                  <a:solidFill>
                    <a:schemeClr val="bg1"/>
                  </a:solidFill>
                  <a:effectLst>
                    <a:outerShdw blurRad="38100" dist="38100" dir="2700000" algn="tl">
                      <a:srgbClr val="000000">
                        <a:alpha val="43137"/>
                      </a:srgbClr>
                    </a:outerShdw>
                  </a:effectLst>
                  <a:latin typeface="NikoshBAN" pitchFamily="2" charset="0"/>
                  <a:cs typeface="NikoshBAN" pitchFamily="2" charset="0"/>
                </a:rPr>
                <a:t>শ্রেণি</a:t>
              </a:r>
              <a:r>
                <a:rPr lang="bn-IN" sz="3200" b="1" dirty="0" smtClean="0">
                  <a:ln w="11430"/>
                  <a:solidFill>
                    <a:schemeClr val="bg1"/>
                  </a:solidFill>
                  <a:effectLst>
                    <a:outerShdw blurRad="38100" dist="38100" dir="2700000" algn="tl">
                      <a:srgbClr val="000000">
                        <a:alpha val="43137"/>
                      </a:srgbClr>
                    </a:outerShdw>
                  </a:effectLst>
                  <a:latin typeface="NikoshBAN" pitchFamily="2" charset="0"/>
                  <a:cs typeface="NikoshBAN" pitchFamily="2" charset="0"/>
                </a:rPr>
                <a:t>ঃ নবম ভোকেশনাল-২০২১ </a:t>
              </a:r>
            </a:p>
            <a:p>
              <a:pPr algn="ctr"/>
              <a:r>
                <a:rPr lang="bn-IN" sz="3200" b="1" dirty="0" smtClean="0">
                  <a:ln w="11430"/>
                  <a:solidFill>
                    <a:schemeClr val="bg1"/>
                  </a:solidFill>
                  <a:effectLst>
                    <a:outerShdw blurRad="38100" dist="38100" dir="2700000" algn="tl">
                      <a:srgbClr val="000000">
                        <a:alpha val="43137"/>
                      </a:srgbClr>
                    </a:outerShdw>
                  </a:effectLst>
                  <a:latin typeface="NikoshBAN" pitchFamily="2" charset="0"/>
                  <a:cs typeface="NikoshBAN" pitchFamily="2" charset="0"/>
                </a:rPr>
                <a:t>রসায়ন অ্যাসাইনমেন্ট-০২</a:t>
              </a:r>
            </a:p>
            <a:p>
              <a:pPr algn="ctr"/>
              <a:r>
                <a:rPr lang="bn-IN" sz="3200" b="1" dirty="0" smtClean="0">
                  <a:ln w="11430"/>
                  <a:solidFill>
                    <a:schemeClr val="bg1"/>
                  </a:solidFill>
                  <a:effectLst>
                    <a:outerShdw blurRad="38100" dist="38100" dir="2700000" algn="tl">
                      <a:srgbClr val="000000">
                        <a:alpha val="43137"/>
                      </a:srgbClr>
                    </a:outerShdw>
                  </a:effectLst>
                  <a:latin typeface="NikoshBAN" pitchFamily="2" charset="0"/>
                  <a:cs typeface="NikoshBAN" pitchFamily="2" charset="0"/>
                </a:rPr>
                <a:t>ষষ্ঠ সপ্তাহ</a:t>
              </a:r>
            </a:p>
          </p:txBody>
        </p:sp>
        <p:cxnSp>
          <p:nvCxnSpPr>
            <p:cNvPr id="18" name="Straight Connector 17"/>
            <p:cNvCxnSpPr/>
            <p:nvPr/>
          </p:nvCxnSpPr>
          <p:spPr>
            <a:xfrm>
              <a:off x="3729789" y="3080130"/>
              <a:ext cx="0" cy="1992086"/>
            </a:xfrm>
            <a:prstGeom prst="line">
              <a:avLst/>
            </a:prstGeom>
            <a:grpFill/>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62137" y="3461657"/>
              <a:ext cx="0" cy="1295400"/>
            </a:xfrm>
            <a:prstGeom prst="line">
              <a:avLst/>
            </a:prstGeom>
            <a:grpFill/>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97442" y="3578942"/>
              <a:ext cx="0" cy="1143000"/>
            </a:xfrm>
            <a:prstGeom prst="line">
              <a:avLst/>
            </a:prstGeom>
            <a:grpFill/>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1" name="TextBox 13"/>
            <p:cNvSpPr txBox="1"/>
            <p:nvPr/>
          </p:nvSpPr>
          <p:spPr>
            <a:xfrm>
              <a:off x="3957773" y="3251775"/>
              <a:ext cx="4024292" cy="2030780"/>
            </a:xfrm>
            <a:prstGeom prst="rect">
              <a:avLst/>
            </a:prstGeom>
            <a:noFill/>
          </p:spPr>
          <p:txBody>
            <a:bodyPr wrap="square" numCol="1" rtlCol="0">
              <a:prstTxWarp prst="textPlain">
                <a:avLst>
                  <a:gd name="adj" fmla="val 49558"/>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মোঃ</a:t>
              </a:r>
              <a:r>
                <a:rPr lang="en-US" sz="2000"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2000"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সাজ্জাদ</a:t>
              </a:r>
              <a:r>
                <a:rPr lang="en-US" sz="2000"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2000"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হোসেন</a:t>
              </a:r>
              <a:endParaRPr lang="bn-BD" sz="2000"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endParaRPr>
            </a:p>
            <a:p>
              <a:r>
                <a:rPr lang="bn-BD"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সহ</a:t>
              </a:r>
              <a:r>
                <a:rPr lang="en-US"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কারী</a:t>
              </a:r>
              <a:r>
                <a:rPr lang="bn-BD"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শিক্ষক</a:t>
              </a:r>
              <a:r>
                <a:rPr lang="bn-IN"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(পদার্থ </a:t>
              </a:r>
              <a:r>
                <a:rPr lang="en-US"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বিজ্ঞান</a:t>
              </a:r>
              <a:r>
                <a:rPr lang="bn-IN"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a:t>
              </a:r>
              <a:endParaRPr lang="bn-BD"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endParaRPr>
            </a:p>
            <a:p>
              <a:r>
                <a:rPr lang="en-US"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সোনারগাঁ</a:t>
              </a:r>
              <a:r>
                <a:rPr lang="en-US"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পাইলট</a:t>
              </a:r>
              <a:r>
                <a:rPr lang="en-US"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বালিকা</a:t>
              </a:r>
              <a:r>
                <a:rPr lang="en-US"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উচ্চ</a:t>
              </a:r>
              <a:r>
                <a:rPr lang="en-US"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a:t>
              </a:r>
              <a:r>
                <a:rPr lang="en-US"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বিদ্যালয়</a:t>
              </a:r>
              <a:r>
                <a:rPr lang="en-US"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 </a:t>
              </a:r>
              <a:r>
                <a:rPr lang="en-US"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সোনারগাঁ</a:t>
              </a:r>
              <a:r>
                <a:rPr lang="en-US"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 </a:t>
              </a:r>
              <a:r>
                <a:rPr lang="en-US"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নারায়ণগঞ্জ</a:t>
              </a:r>
              <a:endParaRPr lang="en-US"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endParaRPr>
            </a:p>
            <a:p>
              <a:r>
                <a:rPr lang="en-US" b="1" dirty="0" err="1"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মুঠোফোনঃ</a:t>
              </a:r>
              <a:r>
                <a:rPr lang="en-US"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 ০১৯</a:t>
              </a:r>
              <a:r>
                <a:rPr lang="bn-IN"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rPr>
                <a:t>২৭-৪৭৩৩০৬</a:t>
              </a:r>
              <a:endParaRPr lang="en-US"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endParaRPr>
            </a:p>
            <a:p>
              <a:endParaRPr lang="en-US" b="1" dirty="0" smtClean="0">
                <a:ln w="11430"/>
                <a:solidFill>
                  <a:schemeClr val="bg1">
                    <a:lumMod val="95000"/>
                  </a:schemeClr>
                </a:solidFill>
                <a:effectLst>
                  <a:outerShdw blurRad="38100" dist="38100" dir="2700000" algn="tl">
                    <a:srgbClr val="000000">
                      <a:alpha val="43137"/>
                    </a:srgbClr>
                  </a:outerShdw>
                </a:effectLst>
                <a:latin typeface="NikoshBAN" pitchFamily="2" charset="0"/>
                <a:cs typeface="NikoshBAN" pitchFamily="2" charset="0"/>
              </a:endParaRPr>
            </a:p>
          </p:txBody>
        </p:sp>
      </p:grpSp>
      <p:grpSp>
        <p:nvGrpSpPr>
          <p:cNvPr id="23" name="Group 22"/>
          <p:cNvGrpSpPr/>
          <p:nvPr/>
        </p:nvGrpSpPr>
        <p:grpSpPr>
          <a:xfrm>
            <a:off x="-47827" y="0"/>
            <a:ext cx="12192000" cy="6858000"/>
            <a:chOff x="0" y="0"/>
            <a:chExt cx="9144000" cy="6858000"/>
          </a:xfrm>
        </p:grpSpPr>
        <p:sp>
          <p:nvSpPr>
            <p:cNvPr id="24" name="Frame 23"/>
            <p:cNvSpPr/>
            <p:nvPr/>
          </p:nvSpPr>
          <p:spPr>
            <a:xfrm>
              <a:off x="0" y="0"/>
              <a:ext cx="9144000" cy="6858000"/>
            </a:xfrm>
            <a:prstGeom prst="frame">
              <a:avLst>
                <a:gd name="adj1" fmla="val 1833"/>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5" name="Half Frame 24"/>
            <p:cNvSpPr/>
            <p:nvPr/>
          </p:nvSpPr>
          <p:spPr>
            <a:xfrm>
              <a:off x="228600" y="228600"/>
              <a:ext cx="304800" cy="304800"/>
            </a:xfrm>
            <a:prstGeom prst="halfFram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6" name="Half Frame 25"/>
            <p:cNvSpPr/>
            <p:nvPr/>
          </p:nvSpPr>
          <p:spPr>
            <a:xfrm flipV="1">
              <a:off x="228600" y="6324600"/>
              <a:ext cx="281940" cy="289560"/>
            </a:xfrm>
            <a:prstGeom prst="halfFram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7" name="Half Frame 26"/>
            <p:cNvSpPr/>
            <p:nvPr/>
          </p:nvSpPr>
          <p:spPr>
            <a:xfrm flipH="1" flipV="1">
              <a:off x="8610600" y="6228278"/>
              <a:ext cx="304800" cy="401122"/>
            </a:xfrm>
            <a:prstGeom prst="halfFram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8" name="Half Frame 27"/>
            <p:cNvSpPr/>
            <p:nvPr/>
          </p:nvSpPr>
          <p:spPr>
            <a:xfrm flipH="1">
              <a:off x="8610600" y="228600"/>
              <a:ext cx="304800" cy="358140"/>
            </a:xfrm>
            <a:prstGeom prst="halfFram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9" name="Half Frame 28"/>
            <p:cNvSpPr/>
            <p:nvPr/>
          </p:nvSpPr>
          <p:spPr>
            <a:xfrm>
              <a:off x="76200" y="76200"/>
              <a:ext cx="762000" cy="685800"/>
            </a:xfrm>
            <a:prstGeom prst="halfFrame">
              <a:avLst>
                <a:gd name="adj1" fmla="val 24444"/>
                <a:gd name="adj2" fmla="val 24444"/>
              </a:avLst>
            </a:prstGeom>
            <a:gradFill>
              <a:gsLst>
                <a:gs pos="26000">
                  <a:srgbClr val="000082"/>
                </a:gs>
                <a:gs pos="53000">
                  <a:srgbClr val="66008F"/>
                </a:gs>
                <a:gs pos="64999">
                  <a:srgbClr val="BA0066"/>
                </a:gs>
                <a:gs pos="82000">
                  <a:srgbClr val="FF0000"/>
                </a:gs>
                <a:gs pos="100000">
                  <a:srgbClr val="FF82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0" name="Half Frame 29"/>
            <p:cNvSpPr/>
            <p:nvPr/>
          </p:nvSpPr>
          <p:spPr>
            <a:xfrm rot="16200000">
              <a:off x="38100" y="6057900"/>
              <a:ext cx="762000" cy="685800"/>
            </a:xfrm>
            <a:prstGeom prst="halfFrame">
              <a:avLst>
                <a:gd name="adj1" fmla="val 24444"/>
                <a:gd name="adj2" fmla="val 24444"/>
              </a:avLst>
            </a:prstGeom>
            <a:gradFill>
              <a:gsLst>
                <a:gs pos="26000">
                  <a:srgbClr val="000082"/>
                </a:gs>
                <a:gs pos="53000">
                  <a:srgbClr val="66008F"/>
                </a:gs>
                <a:gs pos="64999">
                  <a:srgbClr val="BA0066"/>
                </a:gs>
                <a:gs pos="82000">
                  <a:srgbClr val="FF0000"/>
                </a:gs>
                <a:gs pos="100000">
                  <a:srgbClr val="FF82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1" name="Half Frame 30"/>
            <p:cNvSpPr/>
            <p:nvPr/>
          </p:nvSpPr>
          <p:spPr>
            <a:xfrm rot="10800000">
              <a:off x="8305800" y="6095999"/>
              <a:ext cx="762000" cy="685800"/>
            </a:xfrm>
            <a:prstGeom prst="halfFrame">
              <a:avLst>
                <a:gd name="adj1" fmla="val 24444"/>
                <a:gd name="adj2" fmla="val 24444"/>
              </a:avLst>
            </a:prstGeom>
            <a:gradFill>
              <a:gsLst>
                <a:gs pos="26000">
                  <a:srgbClr val="000082"/>
                </a:gs>
                <a:gs pos="53000">
                  <a:srgbClr val="66008F"/>
                </a:gs>
                <a:gs pos="64999">
                  <a:srgbClr val="BA0066"/>
                </a:gs>
                <a:gs pos="82000">
                  <a:srgbClr val="FF0000"/>
                </a:gs>
                <a:gs pos="100000">
                  <a:srgbClr val="FF82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2" name="Half Frame 31"/>
            <p:cNvSpPr/>
            <p:nvPr/>
          </p:nvSpPr>
          <p:spPr>
            <a:xfrm rot="5400000">
              <a:off x="8343900" y="114300"/>
              <a:ext cx="762000" cy="685800"/>
            </a:xfrm>
            <a:prstGeom prst="halfFrame">
              <a:avLst>
                <a:gd name="adj1" fmla="val 24444"/>
                <a:gd name="adj2" fmla="val 24444"/>
              </a:avLst>
            </a:prstGeom>
            <a:gradFill>
              <a:gsLst>
                <a:gs pos="26000">
                  <a:srgbClr val="000082"/>
                </a:gs>
                <a:gs pos="53000">
                  <a:srgbClr val="66008F"/>
                </a:gs>
                <a:gs pos="64999">
                  <a:srgbClr val="BA0066"/>
                </a:gs>
                <a:gs pos="82000">
                  <a:srgbClr val="FF0000"/>
                </a:gs>
                <a:gs pos="100000">
                  <a:srgbClr val="FF82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sp>
        <p:nvSpPr>
          <p:cNvPr id="33" name="Date Placeholder 20"/>
          <p:cNvSpPr>
            <a:spLocks noGrp="1"/>
          </p:cNvSpPr>
          <p:nvPr/>
        </p:nvSpPr>
        <p:spPr>
          <a:xfrm>
            <a:off x="409373" y="6356350"/>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mtClean="0">
                <a:solidFill>
                  <a:srgbClr val="002060"/>
                </a:solidFill>
              </a:rPr>
              <a:pPr/>
              <a:t>8/27/2021</a:t>
            </a:fld>
            <a:endParaRPr lang="en-US" dirty="0">
              <a:solidFill>
                <a:srgbClr val="002060"/>
              </a:solidFill>
            </a:endParaRPr>
          </a:p>
        </p:txBody>
      </p:sp>
      <p:sp>
        <p:nvSpPr>
          <p:cNvPr id="34" name="Footer Placeholder 21"/>
          <p:cNvSpPr>
            <a:spLocks noGrp="1"/>
          </p:cNvSpPr>
          <p:nvPr/>
        </p:nvSpPr>
        <p:spPr>
          <a:xfrm>
            <a:off x="4783520" y="6270942"/>
            <a:ext cx="2714918" cy="396875"/>
          </a:xfrm>
          <a:prstGeom prst="rect">
            <a:avLst/>
          </a:prstGeom>
        </p:spPr>
        <p:txBody>
          <a:bodyPr vert="horz" anchor="b"/>
          <a:lstStyle>
            <a:defPPr>
              <a:defRPr lang="en-US"/>
            </a:defPPr>
            <a:lvl1pPr marL="0" algn="l"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002060"/>
                </a:solidFill>
              </a:rPr>
              <a:t>sazzadhossen954@gmail.com</a:t>
            </a:r>
          </a:p>
        </p:txBody>
      </p:sp>
      <p:sp>
        <p:nvSpPr>
          <p:cNvPr id="35" name="Slide Number Placeholder 22"/>
          <p:cNvSpPr>
            <a:spLocks noGrp="1"/>
          </p:cNvSpPr>
          <p:nvPr/>
        </p:nvSpPr>
        <p:spPr>
          <a:xfrm>
            <a:off x="6505373" y="6356350"/>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a:t>
            </a:fld>
            <a:endParaRPr lang="en-US"/>
          </a:p>
        </p:txBody>
      </p:sp>
      <p:pic>
        <p:nvPicPr>
          <p:cNvPr id="36" name="Picture 35"/>
          <p:cNvPicPr>
            <a:picLocks noChangeAspect="1"/>
          </p:cNvPicPr>
          <p:nvPr/>
        </p:nvPicPr>
        <p:blipFill>
          <a:blip r:embed="rId6">
            <a:extLst>
              <a:ext uri="{BEBA8EAE-BF5A-486C-A8C5-ECC9F3942E4B}">
                <a14:imgProps xmlns:a14="http://schemas.microsoft.com/office/drawing/2010/main">
                  <a14:imgLayer r:embed="rId7">
                    <a14:imgEffect>
                      <a14:brightnessContrast bright="-8000" contrast="7000"/>
                    </a14:imgEffect>
                  </a14:imgLayer>
                </a14:imgProps>
              </a:ext>
              <a:ext uri="{28A0092B-C50C-407E-A947-70E740481C1C}">
                <a14:useLocalDpi xmlns:a14="http://schemas.microsoft.com/office/drawing/2010/main" val="0"/>
              </a:ext>
            </a:extLst>
          </a:blip>
          <a:stretch>
            <a:fillRect/>
          </a:stretch>
        </p:blipFill>
        <p:spPr>
          <a:xfrm>
            <a:off x="8748273" y="122963"/>
            <a:ext cx="3205655" cy="2695903"/>
          </a:xfrm>
          <a:prstGeom prst="rect">
            <a:avLst/>
          </a:prstGeom>
          <a:ln>
            <a:noFill/>
          </a:ln>
          <a:effectLst>
            <a:softEdge rad="112500"/>
          </a:effectLst>
          <a:scene3d>
            <a:camera prst="orthographicFront">
              <a:rot lat="439393" lon="1528195" rev="21560628"/>
            </a:camera>
            <a:lightRig rig="threePt" dir="t"/>
          </a:scene3d>
          <a:sp3d>
            <a:bevelT w="69850" h="323850"/>
            <a:bevelB w="114300" h="215900"/>
          </a:sp3d>
        </p:spPr>
      </p:pic>
      <p:pic>
        <p:nvPicPr>
          <p:cNvPr id="37" name="Picture Placeholder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440729">
            <a:off x="709642" y="146112"/>
            <a:ext cx="2518161" cy="20020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rot lat="20881469" lon="20372232" rev="1085289"/>
            </a:camera>
            <a:lightRig rig="contrasting" dir="t">
              <a:rot lat="0" lon="0" rev="3000000"/>
            </a:lightRig>
          </a:scene3d>
          <a:sp3d contourW="7620">
            <a:bevelT w="552450" h="222250"/>
            <a:bevelB w="209550" h="355600"/>
            <a:contourClr>
              <a:srgbClr val="333333"/>
            </a:contourClr>
          </a:sp3d>
        </p:spPr>
      </p:pic>
      <p:sp>
        <p:nvSpPr>
          <p:cNvPr id="38" name="Wave 37"/>
          <p:cNvSpPr/>
          <p:nvPr/>
        </p:nvSpPr>
        <p:spPr>
          <a:xfrm>
            <a:off x="3450101" y="22124"/>
            <a:ext cx="6110543" cy="1875521"/>
          </a:xfrm>
          <a:prstGeom prst="wave">
            <a:avLst/>
          </a:prstGeom>
          <a:solidFill>
            <a:srgbClr val="E824A7"/>
          </a:solidFill>
          <a:ln>
            <a:noFill/>
          </a:ln>
          <a:effectLst>
            <a:outerShdw blurRad="225425" dist="50800" dir="5220000" algn="ctr">
              <a:srgbClr val="000000">
                <a:alpha val="33000"/>
              </a:srgbClr>
            </a:outerShdw>
          </a:effectLst>
          <a:scene3d>
            <a:camera prst="perspectiveFront" fov="600000">
              <a:rot lat="21126128" lon="20031556" rev="965825"/>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dirty="0" smtClean="0">
                <a:latin typeface="NikoshBAN" panose="02000000000000000000" pitchFamily="2" charset="0"/>
                <a:cs typeface="NikoshBAN" panose="02000000000000000000" pitchFamily="2" charset="0"/>
              </a:rPr>
              <a:t>উপস্থাপনায়</a:t>
            </a:r>
            <a:endParaRPr lang="en-US" sz="7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9583888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heel(1)">
                                      <p:cBhvr>
                                        <p:cTn id="14" dur="20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down)">
                                      <p:cBhvr>
                                        <p:cTn id="24" dur="580">
                                          <p:stCondLst>
                                            <p:cond delay="0"/>
                                          </p:stCondLst>
                                        </p:cTn>
                                        <p:tgtEl>
                                          <p:spTgt spid="36"/>
                                        </p:tgtEl>
                                      </p:cBhvr>
                                    </p:animEffect>
                                    <p:anim calcmode="lin" valueType="num">
                                      <p:cBhvr>
                                        <p:cTn id="25"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30" dur="26">
                                          <p:stCondLst>
                                            <p:cond delay="650"/>
                                          </p:stCondLst>
                                        </p:cTn>
                                        <p:tgtEl>
                                          <p:spTgt spid="36"/>
                                        </p:tgtEl>
                                      </p:cBhvr>
                                      <p:to x="100000" y="60000"/>
                                    </p:animScale>
                                    <p:animScale>
                                      <p:cBhvr>
                                        <p:cTn id="31" dur="166" decel="50000">
                                          <p:stCondLst>
                                            <p:cond delay="676"/>
                                          </p:stCondLst>
                                        </p:cTn>
                                        <p:tgtEl>
                                          <p:spTgt spid="36"/>
                                        </p:tgtEl>
                                      </p:cBhvr>
                                      <p:to x="100000" y="100000"/>
                                    </p:animScale>
                                    <p:animScale>
                                      <p:cBhvr>
                                        <p:cTn id="32" dur="26">
                                          <p:stCondLst>
                                            <p:cond delay="1312"/>
                                          </p:stCondLst>
                                        </p:cTn>
                                        <p:tgtEl>
                                          <p:spTgt spid="36"/>
                                        </p:tgtEl>
                                      </p:cBhvr>
                                      <p:to x="100000" y="80000"/>
                                    </p:animScale>
                                    <p:animScale>
                                      <p:cBhvr>
                                        <p:cTn id="33" dur="166" decel="50000">
                                          <p:stCondLst>
                                            <p:cond delay="1338"/>
                                          </p:stCondLst>
                                        </p:cTn>
                                        <p:tgtEl>
                                          <p:spTgt spid="36"/>
                                        </p:tgtEl>
                                      </p:cBhvr>
                                      <p:to x="100000" y="100000"/>
                                    </p:animScale>
                                    <p:animScale>
                                      <p:cBhvr>
                                        <p:cTn id="34" dur="26">
                                          <p:stCondLst>
                                            <p:cond delay="1642"/>
                                          </p:stCondLst>
                                        </p:cTn>
                                        <p:tgtEl>
                                          <p:spTgt spid="36"/>
                                        </p:tgtEl>
                                      </p:cBhvr>
                                      <p:to x="100000" y="90000"/>
                                    </p:animScale>
                                    <p:animScale>
                                      <p:cBhvr>
                                        <p:cTn id="35" dur="166" decel="50000">
                                          <p:stCondLst>
                                            <p:cond delay="1668"/>
                                          </p:stCondLst>
                                        </p:cTn>
                                        <p:tgtEl>
                                          <p:spTgt spid="36"/>
                                        </p:tgtEl>
                                      </p:cBhvr>
                                      <p:to x="100000" y="100000"/>
                                    </p:animScale>
                                    <p:animScale>
                                      <p:cBhvr>
                                        <p:cTn id="36" dur="26">
                                          <p:stCondLst>
                                            <p:cond delay="1808"/>
                                          </p:stCondLst>
                                        </p:cTn>
                                        <p:tgtEl>
                                          <p:spTgt spid="36"/>
                                        </p:tgtEl>
                                      </p:cBhvr>
                                      <p:to x="100000" y="95000"/>
                                    </p:animScale>
                                    <p:animScale>
                                      <p:cBhvr>
                                        <p:cTn id="37"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980" t="15588" r="29621" b="5059"/>
          <a:stretch/>
        </p:blipFill>
        <p:spPr>
          <a:xfrm>
            <a:off x="-26276" y="-165992"/>
            <a:ext cx="6726621" cy="7023992"/>
          </a:xfrm>
          <a:prstGeom prst="rect">
            <a:avLst/>
          </a:prstGeom>
        </p:spPr>
      </p:pic>
      <p:sp>
        <p:nvSpPr>
          <p:cNvPr id="7" name="Date Placeholder 20"/>
          <p:cNvSpPr>
            <a:spLocks noGrp="1"/>
          </p:cNvSpPr>
          <p:nvPr/>
        </p:nvSpPr>
        <p:spPr>
          <a:xfrm>
            <a:off x="3350282" y="6492875"/>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mtClean="0">
                <a:solidFill>
                  <a:srgbClr val="002060"/>
                </a:solidFill>
              </a:rPr>
              <a:pPr/>
              <a:t>8/27/2021</a:t>
            </a:fld>
            <a:endParaRPr lang="en-US" dirty="0">
              <a:solidFill>
                <a:srgbClr val="002060"/>
              </a:solidFill>
            </a:endParaRPr>
          </a:p>
        </p:txBody>
      </p:sp>
      <p:sp>
        <p:nvSpPr>
          <p:cNvPr id="6" name="TextBox 5"/>
          <p:cNvSpPr txBox="1"/>
          <p:nvPr/>
        </p:nvSpPr>
        <p:spPr>
          <a:xfrm rot="21097538">
            <a:off x="-141891" y="787368"/>
            <a:ext cx="7583213" cy="769441"/>
          </a:xfrm>
          <a:prstGeom prst="rect">
            <a:avLst/>
          </a:prstGeom>
          <a:noFill/>
        </p:spPr>
        <p:txBody>
          <a:bodyPr wrap="square" rtlCol="0">
            <a:spAutoFit/>
          </a:bodyPr>
          <a:lstStyle/>
          <a:p>
            <a:r>
              <a:rPr lang="bn-IN" sz="4400" b="1" dirty="0" smtClean="0">
                <a:ln w="18415" cmpd="sng">
                  <a:solidFill>
                    <a:srgbClr val="FFFFFF"/>
                  </a:solidFill>
                  <a:prstDash val="solid"/>
                </a:ln>
                <a:solidFill>
                  <a:srgbClr val="002060"/>
                </a:solidFill>
                <a:effectLst>
                  <a:outerShdw blurRad="63500" dir="3600000" algn="tl" rotWithShape="0">
                    <a:srgbClr val="000000">
                      <a:alpha val="70000"/>
                    </a:srgbClr>
                  </a:outerShdw>
                </a:effectLst>
              </a:rPr>
              <a:t>ছবিতে কি দেখতে পাচ্ছো? </a:t>
            </a:r>
            <a:endParaRPr lang="en-US" sz="4400" b="1" dirty="0">
              <a:ln w="18415" cmpd="sng">
                <a:solidFill>
                  <a:srgbClr val="FFFFFF"/>
                </a:solidFill>
                <a:prstDash val="solid"/>
              </a:ln>
              <a:solidFill>
                <a:srgbClr val="002060"/>
              </a:solidFill>
              <a:effectLst>
                <a:outerShdw blurRad="63500" dir="3600000" algn="tl" rotWithShape="0">
                  <a:srgbClr val="000000">
                    <a:alpha val="70000"/>
                  </a:srgbClr>
                </a:outerShdw>
              </a:effectLs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0345" y="-165992"/>
            <a:ext cx="5491655" cy="2941517"/>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6599" t="4834" r="16445" b="5462"/>
          <a:stretch/>
        </p:blipFill>
        <p:spPr>
          <a:xfrm>
            <a:off x="6700345" y="2775525"/>
            <a:ext cx="5491655" cy="4082475"/>
          </a:xfrm>
          <a:prstGeom prst="rect">
            <a:avLst/>
          </a:prstGeom>
        </p:spPr>
      </p:pic>
    </p:spTree>
    <p:extLst>
      <p:ext uri="{BB962C8B-B14F-4D97-AF65-F5344CB8AC3E}">
        <p14:creationId xmlns:p14="http://schemas.microsoft.com/office/powerpoint/2010/main" val="30759356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30000">
              <a:schemeClr val="bg1">
                <a:lumMod val="95000"/>
              </a:schemeClr>
            </a:gs>
            <a:gs pos="14000">
              <a:srgbClr val="C00000"/>
            </a:gs>
            <a:gs pos="37920">
              <a:schemeClr val="bg1">
                <a:lumMod val="95000"/>
              </a:schemeClr>
            </a:gs>
            <a:gs pos="48000">
              <a:schemeClr val="bg1"/>
            </a:gs>
            <a:gs pos="80000">
              <a:schemeClr val="bg1"/>
            </a:gs>
            <a:gs pos="60000">
              <a:schemeClr val="bg1"/>
            </a:gs>
            <a:gs pos="100000">
              <a:srgbClr val="00B050"/>
            </a:gs>
          </a:gsLst>
          <a:lin ang="5400000" scaled="0"/>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6599" t="4834" r="16445" b="5462"/>
          <a:stretch/>
        </p:blipFill>
        <p:spPr>
          <a:xfrm>
            <a:off x="0" y="1392563"/>
            <a:ext cx="12192001" cy="5465438"/>
          </a:xfrm>
          <a:prstGeom prst="rect">
            <a:avLst/>
          </a:prstGeom>
        </p:spPr>
      </p:pic>
      <p:sp>
        <p:nvSpPr>
          <p:cNvPr id="5" name="TextBox 4"/>
          <p:cNvSpPr txBox="1"/>
          <p:nvPr/>
        </p:nvSpPr>
        <p:spPr>
          <a:xfrm>
            <a:off x="0" y="-53062"/>
            <a:ext cx="12192000" cy="1446550"/>
          </a:xfrm>
          <a:prstGeom prst="rect">
            <a:avLst/>
          </a:prstGeom>
          <a:solidFill>
            <a:srgbClr val="002060"/>
          </a:solidFill>
        </p:spPr>
        <p:txBody>
          <a:bodyPr wrap="square" rtlCol="0">
            <a:spAutoFit/>
          </a:bodyPr>
          <a:lstStyle/>
          <a:p>
            <a:r>
              <a:rPr lang="en-US" sz="8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Chemistry-1 Assignment</a:t>
            </a:r>
            <a:endParaRPr lang="en-US" sz="8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6" name="TextBox 5"/>
          <p:cNvSpPr txBox="1"/>
          <p:nvPr/>
        </p:nvSpPr>
        <p:spPr>
          <a:xfrm>
            <a:off x="172994" y="1735391"/>
            <a:ext cx="11590637" cy="1569660"/>
          </a:xfrm>
          <a:prstGeom prst="rect">
            <a:avLst/>
          </a:prstGeom>
          <a:noFill/>
        </p:spPr>
        <p:txBody>
          <a:bodyPr wrap="square" rtlCol="0">
            <a:spAutoFit/>
          </a:bodyPr>
          <a:lstStyle/>
          <a:p>
            <a:r>
              <a:rPr lang="bn-IN" sz="9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নবম 						ভোক</a:t>
            </a:r>
            <a:endParaRPr lang="en-US" sz="9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Date Placeholder 20"/>
          <p:cNvSpPr>
            <a:spLocks noGrp="1"/>
          </p:cNvSpPr>
          <p:nvPr/>
        </p:nvSpPr>
        <p:spPr>
          <a:xfrm>
            <a:off x="409373" y="6356350"/>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mtClean="0">
                <a:solidFill>
                  <a:srgbClr val="002060"/>
                </a:solidFill>
              </a:rPr>
              <a:pPr/>
              <a:t>8/27/2021</a:t>
            </a:fld>
            <a:endParaRPr lang="en-US" dirty="0">
              <a:solidFill>
                <a:srgbClr val="002060"/>
              </a:solidFill>
            </a:endParaRPr>
          </a:p>
        </p:txBody>
      </p:sp>
      <p:sp>
        <p:nvSpPr>
          <p:cNvPr id="2" name="TextBox 1"/>
          <p:cNvSpPr txBox="1"/>
          <p:nvPr/>
        </p:nvSpPr>
        <p:spPr>
          <a:xfrm>
            <a:off x="3872011" y="265758"/>
            <a:ext cx="5239265" cy="4508927"/>
          </a:xfrm>
          <a:prstGeom prst="rect">
            <a:avLst/>
          </a:prstGeom>
          <a:noFill/>
        </p:spPr>
        <p:txBody>
          <a:bodyPr wrap="square" rtlCol="0">
            <a:spAutoFit/>
          </a:bodyPr>
          <a:lstStyle/>
          <a:p>
            <a:r>
              <a:rPr lang="en-US" sz="28700" b="1" dirty="0"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rPr>
              <a:t>02</a:t>
            </a:r>
            <a:endParaRPr lang="en-US" sz="28700" dirty="0">
              <a:effectLst>
                <a:outerShdw blurRad="38100" dist="38100" dir="2700000" algn="tl">
                  <a:srgbClr val="000000">
                    <a:alpha val="43137"/>
                  </a:srgbClr>
                </a:outerShdw>
              </a:effectLst>
            </a:endParaRPr>
          </a:p>
        </p:txBody>
      </p:sp>
      <p:sp>
        <p:nvSpPr>
          <p:cNvPr id="3" name="TextBox 2"/>
          <p:cNvSpPr txBox="1"/>
          <p:nvPr/>
        </p:nvSpPr>
        <p:spPr>
          <a:xfrm>
            <a:off x="840260" y="3781585"/>
            <a:ext cx="10058400" cy="2646878"/>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bn-IN" sz="16600" b="1" cap="all" dirty="0" smtClean="0">
                <a:ln w="0"/>
                <a:solidFill>
                  <a:schemeClr val="accent4">
                    <a:lumMod val="20000"/>
                    <a:lumOff val="80000"/>
                  </a:schemeClr>
                </a:solidFill>
                <a:effectLst>
                  <a:reflection blurRad="12700" stA="50000" endPos="50000" dist="5000" dir="5400000" sy="-100000" rotWithShape="0"/>
                </a:effectLst>
              </a:rPr>
              <a:t>ষষ্ঠ সপ্তাহ</a:t>
            </a:r>
            <a:endParaRPr lang="en-US" sz="16600" b="1" cap="all" dirty="0">
              <a:ln w="0"/>
              <a:solidFill>
                <a:schemeClr val="accent4">
                  <a:lumMod val="20000"/>
                  <a:lumOff val="80000"/>
                </a:schemeClr>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2846412407"/>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ssroom.jpg"/>
          <p:cNvPicPr>
            <a:picLocks noChangeAspect="1"/>
          </p:cNvPicPr>
          <p:nvPr/>
        </p:nvPicPr>
        <p:blipFill>
          <a:blip r:embed="rId2" cstate="print">
            <a:duotone>
              <a:schemeClr val="accent6">
                <a:shade val="45000"/>
                <a:satMod val="135000"/>
              </a:schemeClr>
              <a:prstClr val="white"/>
            </a:duotone>
          </a:blip>
          <a:stretch>
            <a:fillRect/>
          </a:stretch>
        </p:blipFill>
        <p:spPr>
          <a:xfrm>
            <a:off x="190111" y="208547"/>
            <a:ext cx="11823032" cy="6481011"/>
          </a:xfrm>
          <a:prstGeom prst="rect">
            <a:avLst/>
          </a:prstGeom>
          <a:blipFill>
            <a:blip r:embed="rId3">
              <a:duotone>
                <a:schemeClr val="accent6">
                  <a:shade val="45000"/>
                  <a:satMod val="135000"/>
                </a:schemeClr>
                <a:prstClr val="white"/>
              </a:duotone>
            </a:blip>
            <a:stretch>
              <a:fillRect/>
            </a:stretch>
          </a:blipFill>
        </p:spPr>
      </p:pic>
      <p:sp>
        <p:nvSpPr>
          <p:cNvPr id="3" name="TextBox 2"/>
          <p:cNvSpPr txBox="1"/>
          <p:nvPr/>
        </p:nvSpPr>
        <p:spPr>
          <a:xfrm>
            <a:off x="190111" y="208547"/>
            <a:ext cx="11823032" cy="6494085"/>
          </a:xfrm>
          <a:prstGeom prst="rect">
            <a:avLst/>
          </a:prstGeom>
          <a:solidFill>
            <a:schemeClr val="tx1">
              <a:lumMod val="65000"/>
              <a:lumOff val="35000"/>
            </a:schemeClr>
          </a:solidFill>
          <a:ln>
            <a:solidFill>
              <a:schemeClr val="tx1">
                <a:lumMod val="95000"/>
                <a:lumOff val="5000"/>
              </a:schemeClr>
            </a:solidFill>
          </a:ln>
          <a:scene3d>
            <a:camera prst="orthographicFront"/>
            <a:lightRig rig="threePt" dir="t"/>
          </a:scene3d>
          <a:sp3d>
            <a:bevelT/>
          </a:sp3d>
        </p:spPr>
        <p:txBody>
          <a:bodyPr wrap="square" rtlCol="0">
            <a:spAutoFit/>
          </a:bodyPr>
          <a:lstStyle/>
          <a:p>
            <a:pPr algn="ctr"/>
            <a:endParaRPr lang="bn-I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iyam Rupali" pitchFamily="2" charset="0"/>
              <a:cs typeface="Siyam Rupali" pitchFamily="2" charset="0"/>
            </a:endParaRPr>
          </a:p>
          <a:p>
            <a:pPr algn="ctr"/>
            <a:endParaRPr lang="bn-IN"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iyam Rupali" pitchFamily="2" charset="0"/>
              <a:cs typeface="Siyam Rupali" pitchFamily="2" charset="0"/>
            </a:endParaRPr>
          </a:p>
          <a:p>
            <a:pPr algn="ctr"/>
            <a:endParaRPr lang="bn-I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iyam Rupali" pitchFamily="2" charset="0"/>
              <a:cs typeface="Siyam Rupali" pitchFamily="2" charset="0"/>
            </a:endParaRPr>
          </a:p>
          <a:p>
            <a:pPr algn="ctr"/>
            <a:r>
              <a:rPr lang="bn-IN"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Siyam Rupali" pitchFamily="2" charset="0"/>
                <a:cs typeface="Siyam Rupali" pitchFamily="2" charset="0"/>
              </a:rPr>
              <a:t>“পরমাণুর আইসোটোপ বিশ্লেষণ’’</a:t>
            </a:r>
            <a:endParaRPr lang="bn-IN" sz="8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Siyam Rupali" pitchFamily="2" charset="0"/>
              <a:cs typeface="Siyam Rupali" pitchFamily="2" charset="0"/>
            </a:endParaRPr>
          </a:p>
          <a:p>
            <a:pPr algn="ctr"/>
            <a:endParaRPr lang="bn-I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iyam Rupali" pitchFamily="2" charset="0"/>
              <a:cs typeface="Siyam Rupali" pitchFamily="2" charset="0"/>
            </a:endParaRPr>
          </a:p>
          <a:p>
            <a:pPr algn="ctr"/>
            <a:endParaRPr lang="bn-I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iyam Rupali" pitchFamily="2" charset="0"/>
              <a:cs typeface="Siyam Rupali" pitchFamily="2" charset="0"/>
            </a:endParaRPr>
          </a:p>
          <a:p>
            <a:pPr algn="ctr"/>
            <a:endParaRPr lang="bn-I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iyam Rupali" pitchFamily="2" charset="0"/>
              <a:cs typeface="Siyam Rupali" pitchFamily="2" charset="0"/>
            </a:endParaRPr>
          </a:p>
        </p:txBody>
      </p:sp>
      <p:sp>
        <p:nvSpPr>
          <p:cNvPr id="4" name="Date Placeholder 20"/>
          <p:cNvSpPr>
            <a:spLocks noGrp="1"/>
          </p:cNvSpPr>
          <p:nvPr/>
        </p:nvSpPr>
        <p:spPr>
          <a:xfrm>
            <a:off x="409373" y="6356350"/>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mtClean="0">
                <a:solidFill>
                  <a:srgbClr val="002060"/>
                </a:solidFill>
              </a:rPr>
              <a:pPr/>
              <a:t>8/27/2021</a:t>
            </a:fld>
            <a:endParaRPr lang="en-US" dirty="0">
              <a:solidFill>
                <a:srgbClr val="002060"/>
              </a:solidFill>
            </a:endParaRPr>
          </a:p>
        </p:txBody>
      </p:sp>
    </p:spTree>
    <p:extLst>
      <p:ext uri="{BB962C8B-B14F-4D97-AF65-F5344CB8AC3E}">
        <p14:creationId xmlns:p14="http://schemas.microsoft.com/office/powerpoint/2010/main" val="13813888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bg>
      <p:bgPr>
        <a:blipFill>
          <a:blip r:embed="rId2">
            <a:extLst>
              <a:ext uri="{BEBA8EAE-BF5A-486C-A8C5-ECC9F3942E4B}">
                <a14:imgProps xmlns:a14="http://schemas.microsoft.com/office/drawing/2010/main">
                  <a14:imgLayer r:embed="rId3">
                    <a14:imgEffect>
                      <a14:artisticPhotocopy/>
                    </a14:imgEffect>
                    <a14:imgEffect>
                      <a14:colorTemperature colorTemp="47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11" name="Rectangle 10"/>
          <p:cNvSpPr/>
          <p:nvPr/>
        </p:nvSpPr>
        <p:spPr>
          <a:xfrm>
            <a:off x="0" y="1360206"/>
            <a:ext cx="12192000" cy="5346079"/>
          </a:xfrm>
          <a:prstGeom prst="rect">
            <a:avLst/>
          </a:prstGeom>
          <a:noFill/>
        </p:spPr>
        <p:style>
          <a:lnRef idx="0">
            <a:schemeClr val="accent2"/>
          </a:lnRef>
          <a:fillRef idx="3">
            <a:schemeClr val="accent2"/>
          </a:fillRef>
          <a:effectRef idx="3">
            <a:schemeClr val="accent2"/>
          </a:effectRef>
          <a:fontRef idx="minor">
            <a:schemeClr val="lt1"/>
          </a:fontRef>
        </p:style>
        <p:txBody>
          <a:bodyPr wrap="square">
            <a:spAutoFit/>
          </a:bodyPr>
          <a:lstStyle/>
          <a:p>
            <a:pPr marL="457200" indent="-457200">
              <a:lnSpc>
                <a:spcPct val="130000"/>
              </a:lnSpc>
              <a:buFont typeface="Arial" pitchFamily="34" charset="0"/>
              <a:buChar char="•"/>
            </a:pPr>
            <a:endParaRPr lang="en-US" sz="2400" b="1" dirty="0" smtClean="0">
              <a:solidFill>
                <a:schemeClr val="bg2">
                  <a:lumMod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nSpc>
                <a:spcPct val="130000"/>
              </a:lnSpc>
            </a:pPr>
            <a:r>
              <a:rPr lang="bn-BD" sz="5400" b="1" dirty="0" smtClean="0">
                <a:solidFill>
                  <a:schemeClr val="bg2">
                    <a:lumMod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উক্ত</a:t>
            </a:r>
            <a:r>
              <a:rPr lang="en-US" sz="5400" b="1" dirty="0" smtClean="0">
                <a:solidFill>
                  <a:schemeClr val="bg2">
                    <a:lumMod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chemeClr val="bg2">
                    <a:lumMod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a:t>
            </a:r>
            <a:r>
              <a:rPr lang="en-US" sz="5400" b="1" dirty="0" smtClean="0">
                <a:solidFill>
                  <a:schemeClr val="bg2">
                    <a:lumMod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chemeClr val="bg2">
                    <a:lumMod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শেষে</a:t>
            </a:r>
            <a:r>
              <a:rPr lang="en-US" sz="5400" b="1" dirty="0" smtClean="0">
                <a:solidFill>
                  <a:schemeClr val="bg2">
                    <a:lumMod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chemeClr val="bg2">
                    <a:lumMod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শিক্ষার্থীরা</a:t>
            </a:r>
            <a:r>
              <a:rPr lang="bn-BD" sz="5400" b="1" dirty="0" smtClean="0">
                <a:solidFill>
                  <a:schemeClr val="bg2">
                    <a:lumMod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smtClean="0">
                <a:solidFill>
                  <a:schemeClr val="bg2">
                    <a:lumMod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5400" b="1" dirty="0" smtClean="0">
                <a:solidFill>
                  <a:schemeClr val="bg2">
                    <a:lumMod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 </a:t>
            </a:r>
            <a:endParaRPr lang="en-US" sz="5400" b="1" dirty="0" smtClean="0">
              <a:solidFill>
                <a:schemeClr val="bg2">
                  <a:lumMod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685800" indent="-685800">
              <a:buFont typeface="Arial" pitchFamily="34" charset="0"/>
              <a:buChar char="•"/>
            </a:pPr>
            <a:r>
              <a:rPr lang="bn-IN" sz="4800" b="1" dirty="0" smtClean="0">
                <a:ln w="10541" cmpd="sng">
                  <a:solidFill>
                    <a:srgbClr val="7D7D7D">
                      <a:tint val="100000"/>
                      <a:shade val="100000"/>
                      <a:satMod val="110000"/>
                    </a:srgbClr>
                  </a:solidFill>
                  <a:prstDash val="solid"/>
                </a:ln>
                <a:solidFill>
                  <a:schemeClr val="tx2">
                    <a:lumMod val="75000"/>
                  </a:schemeClr>
                </a:solidFill>
                <a:effectLst>
                  <a:outerShdw blurRad="38100" dist="38100" dir="2700000" algn="tl">
                    <a:srgbClr val="000000">
                      <a:alpha val="43137"/>
                    </a:srgbClr>
                  </a:outerShdw>
                </a:effectLst>
                <a:latin typeface="NikoshBAN" pitchFamily="2" charset="0"/>
                <a:cs typeface="NikoshBAN" pitchFamily="2" charset="0"/>
              </a:rPr>
              <a:t>পরমাণুতে ইলেকট্রণ, প্রোটন, নিউট্রন সংখ্যা হিসাব করতে পারবে।</a:t>
            </a:r>
          </a:p>
          <a:p>
            <a:pPr marL="685800" indent="-685800">
              <a:buFont typeface="Arial" pitchFamily="34" charset="0"/>
              <a:buChar char="•"/>
            </a:pPr>
            <a:r>
              <a:rPr lang="bn-IN" sz="4800" b="1" dirty="0" smtClean="0">
                <a:ln w="10541" cmpd="sng">
                  <a:solidFill>
                    <a:srgbClr val="7D7D7D">
                      <a:tint val="100000"/>
                      <a:shade val="100000"/>
                      <a:satMod val="110000"/>
                    </a:srgbClr>
                  </a:solidFill>
                  <a:prstDash val="solid"/>
                </a:ln>
                <a:solidFill>
                  <a:schemeClr val="tx2">
                    <a:lumMod val="75000"/>
                  </a:schemeClr>
                </a:solidFill>
                <a:effectLst>
                  <a:outerShdw blurRad="38100" dist="38100" dir="2700000" algn="tl">
                    <a:srgbClr val="000000">
                      <a:alpha val="43137"/>
                    </a:srgbClr>
                  </a:outerShdw>
                </a:effectLst>
                <a:latin typeface="NikoshBAN" pitchFamily="2" charset="0"/>
                <a:cs typeface="NikoshBAN" pitchFamily="2" charset="0"/>
              </a:rPr>
              <a:t>পারমাণবিক সংখ্যা, ভর সংখ্যা, আপেক্ষিক পারমানিক ভর সংখ্যা ব্যাখ্যা করতে পারবে।</a:t>
            </a:r>
            <a:endParaRPr lang="en-US" sz="4800" b="1" dirty="0" smtClean="0">
              <a:ln w="10541" cmpd="sng">
                <a:solidFill>
                  <a:srgbClr val="7D7D7D">
                    <a:tint val="100000"/>
                    <a:shade val="100000"/>
                    <a:satMod val="110000"/>
                  </a:srgbClr>
                </a:solidFill>
                <a:prstDash val="solid"/>
              </a:ln>
              <a:solidFill>
                <a:schemeClr val="tx2">
                  <a:lumMod val="75000"/>
                </a:schemeClr>
              </a:solidFill>
              <a:effectLst>
                <a:outerShdw blurRad="38100" dist="38100" dir="2700000" algn="tl">
                  <a:srgbClr val="000000">
                    <a:alpha val="43137"/>
                  </a:srgbClr>
                </a:outerShdw>
              </a:effectLst>
              <a:latin typeface="NikoshBAN" pitchFamily="2" charset="0"/>
              <a:cs typeface="NikoshBAN" pitchFamily="2" charset="0"/>
            </a:endParaRPr>
          </a:p>
          <a:p>
            <a:pPr marL="685800" indent="-685800">
              <a:buFont typeface="Arial" pitchFamily="34" charset="0"/>
              <a:buChar char="•"/>
            </a:pPr>
            <a:r>
              <a:rPr lang="bn-IN" sz="4800" b="1" dirty="0" smtClean="0">
                <a:ln w="10541" cmpd="sng">
                  <a:solidFill>
                    <a:srgbClr val="7D7D7D">
                      <a:tint val="100000"/>
                      <a:shade val="100000"/>
                      <a:satMod val="110000"/>
                    </a:srgbClr>
                  </a:solidFill>
                  <a:prstDash val="solid"/>
                </a:ln>
                <a:solidFill>
                  <a:schemeClr val="tx2">
                    <a:lumMod val="75000"/>
                  </a:schemeClr>
                </a:solidFill>
                <a:effectLst>
                  <a:outerShdw blurRad="38100" dist="38100" dir="2700000" algn="tl">
                    <a:srgbClr val="000000">
                      <a:alpha val="43137"/>
                    </a:srgbClr>
                  </a:outerShdw>
                </a:effectLst>
                <a:latin typeface="NikoshBAN" pitchFamily="2" charset="0"/>
                <a:cs typeface="NikoshBAN" pitchFamily="2" charset="0"/>
              </a:rPr>
              <a:t>আইসোটোপের ব্যবহার বর্ণনা করতে পারবে।</a:t>
            </a:r>
            <a:endParaRPr lang="bn-BD" b="1" dirty="0" smtClean="0">
              <a:solidFill>
                <a:schemeClr val="bg2">
                  <a:lumMod val="2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Rectangle 4"/>
          <p:cNvSpPr/>
          <p:nvPr/>
        </p:nvSpPr>
        <p:spPr>
          <a:xfrm>
            <a:off x="204947" y="195532"/>
            <a:ext cx="11666488" cy="1107996"/>
          </a:xfrm>
          <a:prstGeom prst="rect">
            <a:avLst/>
          </a:prstGeom>
          <a:solidFill>
            <a:schemeClr val="tx1">
              <a:lumMod val="85000"/>
              <a:lumOff val="15000"/>
            </a:schemeClr>
          </a:solidFill>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bn-BD" sz="6600" b="1" u="sng" spc="600" dirty="0" smtClean="0">
                <a:solidFill>
                  <a:schemeClr val="bg1">
                    <a:lumMod val="9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শিখনফল</a:t>
            </a:r>
            <a:endParaRPr lang="en-US" sz="6600" b="1" u="sng" spc="600" dirty="0" smtClean="0">
              <a:solidFill>
                <a:schemeClr val="bg1">
                  <a:lumMod val="9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Date Placeholder 20"/>
          <p:cNvSpPr>
            <a:spLocks noGrp="1"/>
          </p:cNvSpPr>
          <p:nvPr/>
        </p:nvSpPr>
        <p:spPr>
          <a:xfrm>
            <a:off x="409373" y="6356350"/>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mtClean="0">
                <a:solidFill>
                  <a:srgbClr val="002060"/>
                </a:solidFill>
              </a:rPr>
              <a:pPr/>
              <a:t>8/27/2021</a:t>
            </a:fld>
            <a:endParaRPr lang="en-US" dirty="0">
              <a:solidFill>
                <a:srgbClr val="002060"/>
              </a:solidFill>
            </a:endParaRPr>
          </a:p>
        </p:txBody>
      </p:sp>
    </p:spTree>
    <p:extLst>
      <p:ext uri="{BB962C8B-B14F-4D97-AF65-F5344CB8AC3E}">
        <p14:creationId xmlns:p14="http://schemas.microsoft.com/office/powerpoint/2010/main" val="100202861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Date Placeholder 20"/>
          <p:cNvSpPr>
            <a:spLocks noGrp="1"/>
          </p:cNvSpPr>
          <p:nvPr/>
        </p:nvSpPr>
        <p:spPr>
          <a:xfrm>
            <a:off x="3207656" y="6492875"/>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z="2000" smtClean="0">
                <a:solidFill>
                  <a:srgbClr val="002060"/>
                </a:solidFill>
              </a:rPr>
              <a:pPr/>
              <a:t>8/27/2021</a:t>
            </a:fld>
            <a:endParaRPr lang="en-US" dirty="0">
              <a:solidFill>
                <a:srgbClr val="002060"/>
              </a:solidFill>
            </a:endParaRPr>
          </a:p>
        </p:txBody>
      </p:sp>
      <p:sp>
        <p:nvSpPr>
          <p:cNvPr id="10" name="TextBox 9"/>
          <p:cNvSpPr txBox="1"/>
          <p:nvPr/>
        </p:nvSpPr>
        <p:spPr>
          <a:xfrm>
            <a:off x="411480" y="2660931"/>
            <a:ext cx="11780520" cy="707886"/>
          </a:xfrm>
          <a:prstGeom prst="rect">
            <a:avLst/>
          </a:prstGeom>
          <a:noFill/>
        </p:spPr>
        <p:txBody>
          <a:bodyPr wrap="square" rtlCol="0">
            <a:spAutoFit/>
          </a:bodyPr>
          <a:lstStyle/>
          <a:p>
            <a:r>
              <a:rPr lang="bn-IN" sz="4000" b="1" dirty="0"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rPr>
              <a:t>০১. </a:t>
            </a:r>
            <a:r>
              <a:rPr lang="en-US" sz="4000" b="1" dirty="0"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rPr>
              <a:t> </a:t>
            </a:r>
            <a:r>
              <a:rPr lang="bn-IN" sz="4000" b="1" dirty="0"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rPr>
              <a:t>আইসোটোপের ধারণা।</a:t>
            </a:r>
            <a:endParaRPr lang="en-US" sz="4000" b="1" dirty="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1" name="TextBox 10"/>
              <p:cNvSpPr txBox="1"/>
              <p:nvPr/>
            </p:nvSpPr>
            <p:spPr>
              <a:xfrm>
                <a:off x="411480" y="3709970"/>
                <a:ext cx="11780520" cy="835806"/>
              </a:xfrm>
              <a:prstGeom prst="rect">
                <a:avLst/>
              </a:prstGeom>
              <a:noFill/>
            </p:spPr>
            <p:txBody>
              <a:bodyPr wrap="square" rtlCol="0">
                <a:spAutoFit/>
              </a:bodyPr>
              <a:lstStyle/>
              <a:p>
                <a:r>
                  <a:rPr lang="bn-IN" sz="4000" b="1" dirty="0"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rPr>
                  <a:t>০২. </a:t>
                </a:r>
                <a14:m>
                  <m:oMath xmlns:m="http://schemas.openxmlformats.org/officeDocument/2006/math">
                    <m:sPre>
                      <m:sPrePr>
                        <m:ctrlPr>
                          <a:rPr lang="bn-IN" sz="4000" b="1" i="1" smtClean="0">
                            <a:ln w="900" cmpd="sng">
                              <a:solidFill>
                                <a:schemeClr val="accent1">
                                  <a:satMod val="190000"/>
                                  <a:alpha val="55000"/>
                                </a:schemeClr>
                              </a:solidFill>
                              <a:prstDash val="solid"/>
                            </a:ln>
                            <a:solidFill>
                              <a:schemeClr val="bg1"/>
                            </a:solidFill>
                            <a:effectLst/>
                            <a:latin typeface="Cambria Math"/>
                          </a:rPr>
                        </m:ctrlPr>
                      </m:sPrePr>
                      <m:sub>
                        <m:r>
                          <a:rPr lang="en-US" sz="4000" b="1" i="0" smtClean="0">
                            <a:ln w="900" cmpd="sng">
                              <a:solidFill>
                                <a:schemeClr val="accent1">
                                  <a:satMod val="190000"/>
                                  <a:alpha val="55000"/>
                                </a:schemeClr>
                              </a:solidFill>
                              <a:prstDash val="solid"/>
                            </a:ln>
                            <a:solidFill>
                              <a:schemeClr val="bg1"/>
                            </a:solidFill>
                            <a:effectLst/>
                            <a:latin typeface="Cambria Math"/>
                          </a:rPr>
                          <m:t>𝟑</m:t>
                        </m:r>
                      </m:sub>
                      <m:sup>
                        <m:r>
                          <a:rPr lang="en-US" sz="4000" b="1" i="0" smtClean="0">
                            <a:solidFill>
                              <a:schemeClr val="bg1"/>
                            </a:solidFill>
                            <a:effectLst/>
                            <a:latin typeface="Cambria Math"/>
                          </a:rPr>
                          <m:t>𝟕</m:t>
                        </m:r>
                      </m:sup>
                      <m:e>
                        <m:r>
                          <a:rPr lang="en-US" sz="4000" b="1" i="0" smtClean="0">
                            <a:solidFill>
                              <a:schemeClr val="bg1"/>
                            </a:solidFill>
                            <a:effectLst/>
                            <a:latin typeface="Cambria Math"/>
                          </a:rPr>
                          <m:t>𝐋𝐢</m:t>
                        </m:r>
                      </m:e>
                    </m:sPre>
                  </m:oMath>
                </a14:m>
                <a:r>
                  <a:rPr lang="bn-IN" sz="4000" b="1" dirty="0"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rPr>
                  <a:t> </a:t>
                </a:r>
                <a14:m>
                  <m:oMath xmlns:m="http://schemas.openxmlformats.org/officeDocument/2006/math">
                    <m:r>
                      <a:rPr lang="bn-IN" sz="40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ও</m:t>
                    </m:r>
                    <m:r>
                      <a:rPr lang="en-US" sz="40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 </m:t>
                    </m:r>
                    <m:sPre>
                      <m:sPrePr>
                        <m:ctrlPr>
                          <a:rPr lang="en-US" sz="4000" b="1" i="1" smtClean="0">
                            <a:ln w="900" cmpd="sng">
                              <a:solidFill>
                                <a:schemeClr val="accent1">
                                  <a:satMod val="190000"/>
                                  <a:alpha val="55000"/>
                                </a:schemeClr>
                              </a:solidFill>
                              <a:prstDash val="solid"/>
                            </a:ln>
                            <a:solidFill>
                              <a:schemeClr val="bg1"/>
                            </a:solidFill>
                            <a:effectLst>
                              <a:outerShdw blurRad="38100" dist="38100" dir="2700000" algn="tl">
                                <a:srgbClr val="000000">
                                  <a:alpha val="43137"/>
                                </a:srgbClr>
                              </a:outerShdw>
                            </a:effectLst>
                            <a:latin typeface="Cambria Math"/>
                          </a:rPr>
                        </m:ctrlPr>
                      </m:sPrePr>
                      <m:sub>
                        <m:r>
                          <a:rPr lang="en-US" sz="4000" b="0" i="1" smtClean="0">
                            <a:ln w="900" cmpd="sng">
                              <a:solidFill>
                                <a:schemeClr val="accent1">
                                  <a:satMod val="190000"/>
                                  <a:alpha val="55000"/>
                                </a:schemeClr>
                              </a:solidFill>
                              <a:prstDash val="solid"/>
                            </a:ln>
                            <a:solidFill>
                              <a:schemeClr val="bg1"/>
                            </a:solidFill>
                            <a:effectLst>
                              <a:outerShdw blurRad="38100" dist="38100" dir="2700000" algn="tl">
                                <a:srgbClr val="000000">
                                  <a:alpha val="43137"/>
                                </a:srgbClr>
                              </a:outerShdw>
                            </a:effectLst>
                            <a:latin typeface="Cambria Math"/>
                          </a:rPr>
                          <m:t>4</m:t>
                        </m:r>
                      </m:sub>
                      <m:sup>
                        <m:r>
                          <a:rPr lang="en-US" sz="4000" b="0" i="1" smtClean="0">
                            <a:solidFill>
                              <a:schemeClr val="bg1"/>
                            </a:solidFill>
                            <a:latin typeface="Cambria Math"/>
                          </a:rPr>
                          <m:t>9</m:t>
                        </m:r>
                      </m:sup>
                      <m:e>
                        <m:r>
                          <a:rPr lang="en-US" sz="4000" b="0" i="1" smtClean="0">
                            <a:solidFill>
                              <a:schemeClr val="bg1"/>
                            </a:solidFill>
                            <a:latin typeface="Cambria Math"/>
                          </a:rPr>
                          <m:t>𝐵𝑒</m:t>
                        </m:r>
                      </m:e>
                    </m:sPre>
                    <m:r>
                      <a:rPr lang="bn-IN" sz="40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 </m:t>
                    </m:r>
                    <m:r>
                      <a:rPr lang="bn-IN" sz="40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এর</m:t>
                    </m:r>
                    <m:r>
                      <a:rPr lang="bn-IN" sz="40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 </m:t>
                    </m:r>
                    <m:r>
                      <a:rPr lang="bn-IN" sz="40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ইলেকট্রন</m:t>
                    </m:r>
                    <m:r>
                      <a:rPr lang="bn-IN" sz="40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 </m:t>
                    </m:r>
                    <m:r>
                      <a:rPr lang="bn-IN" sz="40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প্রোটন</m:t>
                    </m:r>
                    <m:r>
                      <a:rPr lang="bn-IN" sz="40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 </m:t>
                    </m:r>
                    <m:r>
                      <a:rPr lang="bn-IN" sz="40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ও</m:t>
                    </m:r>
                    <m:r>
                      <a:rPr lang="bn-IN" sz="40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 </m:t>
                    </m:r>
                    <m:r>
                      <a:rPr lang="bn-IN" sz="40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ভরসংখ্যা</m:t>
                    </m:r>
                    <m:r>
                      <a:rPr lang="bn-IN" sz="40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 </m:t>
                    </m:r>
                    <m:r>
                      <a:rPr lang="bn-IN" sz="40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নির্ণয়</m:t>
                    </m:r>
                  </m:oMath>
                </a14:m>
                <a:r>
                  <a:rPr lang="bn-IN" sz="4000" b="1" dirty="0"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rPr>
                  <a:t>। </a:t>
                </a:r>
                <a:endParaRPr lang="en-US" sz="4000" b="1" dirty="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11480" y="3709970"/>
                <a:ext cx="11780520" cy="835806"/>
              </a:xfrm>
              <a:prstGeom prst="rect">
                <a:avLst/>
              </a:prstGeom>
              <a:blipFill rotWithShape="1">
                <a:blip r:embed="rId3"/>
                <a:stretch>
                  <a:fillRect l="-1915" t="-1460" r="-4141" b="-364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8858" y="4806281"/>
                <a:ext cx="11692685" cy="808939"/>
              </a:xfrm>
              <a:prstGeom prst="rect">
                <a:avLst/>
              </a:prstGeom>
              <a:noFill/>
            </p:spPr>
            <p:txBody>
              <a:bodyPr wrap="square" rtlCol="0">
                <a:spAutoFit/>
              </a:bodyPr>
              <a:lstStyle/>
              <a:p>
                <a:r>
                  <a:rPr lang="bn-IN" sz="4000" b="1" dirty="0"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rPr>
                  <a:t>০৩. </a:t>
                </a:r>
                <a14:m>
                  <m:oMath xmlns:m="http://schemas.openxmlformats.org/officeDocument/2006/math">
                    <m:r>
                      <a:rPr lang="bn-IN" sz="4000" b="1" i="1">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আ</m:t>
                    </m:r>
                    <m:r>
                      <a:rPr lang="bn-IN" sz="40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ইসোটোপের</m:t>
                    </m:r>
                    <m:r>
                      <a:rPr lang="bn-IN" sz="40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 </m:t>
                    </m:r>
                    <m:r>
                      <a:rPr lang="bn-IN" sz="40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ব্যবহার।</m:t>
                    </m:r>
                    <m:r>
                      <a:rPr lang="bn-IN" sz="4000" b="1" i="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latin typeface="Cambria Math"/>
                      </a:rPr>
                      <m:t> </m:t>
                    </m:r>
                  </m:oMath>
                </a14:m>
                <a:endParaRPr lang="en-US" sz="4000" b="1" dirty="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8858" y="4806281"/>
                <a:ext cx="11692685" cy="808939"/>
              </a:xfrm>
              <a:prstGeom prst="rect">
                <a:avLst/>
              </a:prstGeom>
              <a:blipFill rotWithShape="1">
                <a:blip r:embed="rId4"/>
                <a:stretch>
                  <a:fillRect l="-1929" t="-5263" b="-36090"/>
                </a:stretch>
              </a:blipFill>
            </p:spPr>
            <p:txBody>
              <a:bodyPr/>
              <a:lstStyle/>
              <a:p>
                <a:r>
                  <a:rPr lang="en-US">
                    <a:noFill/>
                  </a:rPr>
                  <a:t> </a:t>
                </a:r>
              </a:p>
            </p:txBody>
          </p:sp>
        </mc:Fallback>
      </mc:AlternateContent>
      <p:sp>
        <p:nvSpPr>
          <p:cNvPr id="13" name="Oval Callout 12"/>
          <p:cNvSpPr/>
          <p:nvPr/>
        </p:nvSpPr>
        <p:spPr>
          <a:xfrm>
            <a:off x="2453640" y="182881"/>
            <a:ext cx="8138160" cy="1082040"/>
          </a:xfrm>
          <a:prstGeom prst="wedgeEllipseCallout">
            <a:avLst>
              <a:gd name="adj1" fmla="val -66112"/>
              <a:gd name="adj2" fmla="val 95834"/>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নির্দেশক</a:t>
            </a:r>
            <a:endParaRPr lang="en-US" sz="6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79448118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80">
                                          <p:stCondLst>
                                            <p:cond delay="0"/>
                                          </p:stCondLst>
                                        </p:cTn>
                                        <p:tgtEl>
                                          <p:spTgt spid="11"/>
                                        </p:tgtEl>
                                      </p:cBhvr>
                                    </p:animEffect>
                                    <p:anim calcmode="lin" valueType="num">
                                      <p:cBhvr>
                                        <p:cTn id="2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1" dur="26">
                                          <p:stCondLst>
                                            <p:cond delay="650"/>
                                          </p:stCondLst>
                                        </p:cTn>
                                        <p:tgtEl>
                                          <p:spTgt spid="11"/>
                                        </p:tgtEl>
                                      </p:cBhvr>
                                      <p:to x="100000" y="60000"/>
                                    </p:animScale>
                                    <p:animScale>
                                      <p:cBhvr>
                                        <p:cTn id="32" dur="166" decel="50000">
                                          <p:stCondLst>
                                            <p:cond delay="676"/>
                                          </p:stCondLst>
                                        </p:cTn>
                                        <p:tgtEl>
                                          <p:spTgt spid="11"/>
                                        </p:tgtEl>
                                      </p:cBhvr>
                                      <p:to x="100000" y="100000"/>
                                    </p:animScale>
                                    <p:animScale>
                                      <p:cBhvr>
                                        <p:cTn id="33" dur="26">
                                          <p:stCondLst>
                                            <p:cond delay="1312"/>
                                          </p:stCondLst>
                                        </p:cTn>
                                        <p:tgtEl>
                                          <p:spTgt spid="11"/>
                                        </p:tgtEl>
                                      </p:cBhvr>
                                      <p:to x="100000" y="80000"/>
                                    </p:animScale>
                                    <p:animScale>
                                      <p:cBhvr>
                                        <p:cTn id="34" dur="166" decel="50000">
                                          <p:stCondLst>
                                            <p:cond delay="1338"/>
                                          </p:stCondLst>
                                        </p:cTn>
                                        <p:tgtEl>
                                          <p:spTgt spid="11"/>
                                        </p:tgtEl>
                                      </p:cBhvr>
                                      <p:to x="100000" y="100000"/>
                                    </p:animScale>
                                    <p:animScale>
                                      <p:cBhvr>
                                        <p:cTn id="35" dur="26">
                                          <p:stCondLst>
                                            <p:cond delay="1642"/>
                                          </p:stCondLst>
                                        </p:cTn>
                                        <p:tgtEl>
                                          <p:spTgt spid="11"/>
                                        </p:tgtEl>
                                      </p:cBhvr>
                                      <p:to x="100000" y="90000"/>
                                    </p:animScale>
                                    <p:animScale>
                                      <p:cBhvr>
                                        <p:cTn id="36" dur="166" decel="50000">
                                          <p:stCondLst>
                                            <p:cond delay="1668"/>
                                          </p:stCondLst>
                                        </p:cTn>
                                        <p:tgtEl>
                                          <p:spTgt spid="11"/>
                                        </p:tgtEl>
                                      </p:cBhvr>
                                      <p:to x="100000" y="100000"/>
                                    </p:animScale>
                                    <p:animScale>
                                      <p:cBhvr>
                                        <p:cTn id="37" dur="26">
                                          <p:stCondLst>
                                            <p:cond delay="1808"/>
                                          </p:stCondLst>
                                        </p:cTn>
                                        <p:tgtEl>
                                          <p:spTgt spid="11"/>
                                        </p:tgtEl>
                                      </p:cBhvr>
                                      <p:to x="100000" y="95000"/>
                                    </p:animScale>
                                    <p:animScale>
                                      <p:cBhvr>
                                        <p:cTn id="38" dur="166" decel="50000">
                                          <p:stCondLst>
                                            <p:cond delay="1834"/>
                                          </p:stCondLst>
                                        </p:cTn>
                                        <p:tgtEl>
                                          <p:spTgt spid="11"/>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80">
                                          <p:stCondLst>
                                            <p:cond delay="0"/>
                                          </p:stCondLst>
                                        </p:cTn>
                                        <p:tgtEl>
                                          <p:spTgt spid="12"/>
                                        </p:tgtEl>
                                      </p:cBhvr>
                                    </p:animEffect>
                                    <p:anim calcmode="lin" valueType="num">
                                      <p:cBhvr>
                                        <p:cTn id="4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9" dur="26">
                                          <p:stCondLst>
                                            <p:cond delay="650"/>
                                          </p:stCondLst>
                                        </p:cTn>
                                        <p:tgtEl>
                                          <p:spTgt spid="12"/>
                                        </p:tgtEl>
                                      </p:cBhvr>
                                      <p:to x="100000" y="60000"/>
                                    </p:animScale>
                                    <p:animScale>
                                      <p:cBhvr>
                                        <p:cTn id="50" dur="166" decel="50000">
                                          <p:stCondLst>
                                            <p:cond delay="676"/>
                                          </p:stCondLst>
                                        </p:cTn>
                                        <p:tgtEl>
                                          <p:spTgt spid="12"/>
                                        </p:tgtEl>
                                      </p:cBhvr>
                                      <p:to x="100000" y="100000"/>
                                    </p:animScale>
                                    <p:animScale>
                                      <p:cBhvr>
                                        <p:cTn id="51" dur="26">
                                          <p:stCondLst>
                                            <p:cond delay="1312"/>
                                          </p:stCondLst>
                                        </p:cTn>
                                        <p:tgtEl>
                                          <p:spTgt spid="12"/>
                                        </p:tgtEl>
                                      </p:cBhvr>
                                      <p:to x="100000" y="80000"/>
                                    </p:animScale>
                                    <p:animScale>
                                      <p:cBhvr>
                                        <p:cTn id="52" dur="166" decel="50000">
                                          <p:stCondLst>
                                            <p:cond delay="1338"/>
                                          </p:stCondLst>
                                        </p:cTn>
                                        <p:tgtEl>
                                          <p:spTgt spid="12"/>
                                        </p:tgtEl>
                                      </p:cBhvr>
                                      <p:to x="100000" y="100000"/>
                                    </p:animScale>
                                    <p:animScale>
                                      <p:cBhvr>
                                        <p:cTn id="53" dur="26">
                                          <p:stCondLst>
                                            <p:cond delay="1642"/>
                                          </p:stCondLst>
                                        </p:cTn>
                                        <p:tgtEl>
                                          <p:spTgt spid="12"/>
                                        </p:tgtEl>
                                      </p:cBhvr>
                                      <p:to x="100000" y="90000"/>
                                    </p:animScale>
                                    <p:animScale>
                                      <p:cBhvr>
                                        <p:cTn id="54" dur="166" decel="50000">
                                          <p:stCondLst>
                                            <p:cond delay="1668"/>
                                          </p:stCondLst>
                                        </p:cTn>
                                        <p:tgtEl>
                                          <p:spTgt spid="12"/>
                                        </p:tgtEl>
                                      </p:cBhvr>
                                      <p:to x="100000" y="100000"/>
                                    </p:animScale>
                                    <p:animScale>
                                      <p:cBhvr>
                                        <p:cTn id="55" dur="26">
                                          <p:stCondLst>
                                            <p:cond delay="1808"/>
                                          </p:stCondLst>
                                        </p:cTn>
                                        <p:tgtEl>
                                          <p:spTgt spid="12"/>
                                        </p:tgtEl>
                                      </p:cBhvr>
                                      <p:to x="100000" y="95000"/>
                                    </p:animScale>
                                    <p:animScale>
                                      <p:cBhvr>
                                        <p:cTn id="56"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90" y="126124"/>
            <a:ext cx="11902965" cy="6731875"/>
          </a:xfrm>
          <a:prstGeom prst="rect">
            <a:avLst/>
          </a:prstGeom>
          <a:solidFill>
            <a:srgbClr val="002060"/>
          </a:solidFill>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97182891"/>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1" y="373428"/>
            <a:ext cx="12309231"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bn-IN" sz="3200" b="1" dirty="0">
                <a:ln w="10541" cmpd="sng">
                  <a:solidFill>
                    <a:schemeClr val="accent1">
                      <a:shade val="88000"/>
                      <a:satMod val="110000"/>
                    </a:schemeClr>
                  </a:solidFill>
                  <a:prstDash val="solid"/>
                </a:ln>
                <a:solidFill>
                  <a:srgbClr val="002060"/>
                </a:solidFill>
              </a:rPr>
              <a:t>ক. </a:t>
            </a:r>
            <a:r>
              <a:rPr lang="bn-IN" sz="3200" b="1" dirty="0" smtClean="0">
                <a:ln w="10541" cmpd="sng">
                  <a:solidFill>
                    <a:schemeClr val="accent1">
                      <a:shade val="88000"/>
                      <a:satMod val="110000"/>
                    </a:schemeClr>
                  </a:solidFill>
                  <a:prstDash val="solid"/>
                </a:ln>
                <a:solidFill>
                  <a:srgbClr val="002060"/>
                </a:solidFill>
              </a:rPr>
              <a:t>আইসোটোপের ধারণা। [৪]</a:t>
            </a:r>
            <a:endParaRPr lang="en-US" sz="3200" b="1" dirty="0">
              <a:ln w="10541" cmpd="sng">
                <a:solidFill>
                  <a:schemeClr val="accent1">
                    <a:shade val="88000"/>
                    <a:satMod val="110000"/>
                  </a:schemeClr>
                </a:solidFill>
                <a:prstDash val="solid"/>
              </a:ln>
              <a:solidFill>
                <a:srgbClr val="002060"/>
              </a:solidFill>
            </a:endParaRPr>
          </a:p>
        </p:txBody>
      </p:sp>
      <p:sp>
        <p:nvSpPr>
          <p:cNvPr id="4" name="TextBox 3"/>
          <p:cNvSpPr txBox="1"/>
          <p:nvPr/>
        </p:nvSpPr>
        <p:spPr>
          <a:xfrm>
            <a:off x="5669534" y="479014"/>
            <a:ext cx="6639696"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bn-IN" sz="2000" b="1" dirty="0" smtClean="0">
                <a:ln w="10541" cmpd="sng">
                  <a:solidFill>
                    <a:schemeClr val="accent1">
                      <a:shade val="88000"/>
                      <a:satMod val="110000"/>
                    </a:schemeClr>
                  </a:solidFill>
                  <a:prstDash val="solid"/>
                </a:ln>
                <a:solidFill>
                  <a:srgbClr val="002060"/>
                </a:solidFill>
              </a:rPr>
              <a:t>উদাহরণসহ নির্ভুল্ভাবে আইসোটোপের ধারণা লিখলে।</a:t>
            </a:r>
            <a:endParaRPr lang="en-US" sz="2000" b="1" dirty="0">
              <a:ln w="10541" cmpd="sng">
                <a:solidFill>
                  <a:schemeClr val="accent1">
                    <a:shade val="88000"/>
                    <a:satMod val="110000"/>
                  </a:schemeClr>
                </a:solidFill>
                <a:prstDash val="solid"/>
              </a:ln>
              <a:solidFill>
                <a:srgbClr val="002060"/>
              </a:solidFill>
            </a:endParaRPr>
          </a:p>
        </p:txBody>
      </p:sp>
      <p:sp>
        <p:nvSpPr>
          <p:cNvPr id="6" name="Date Placeholder 20"/>
          <p:cNvSpPr>
            <a:spLocks noGrp="1"/>
          </p:cNvSpPr>
          <p:nvPr/>
        </p:nvSpPr>
        <p:spPr>
          <a:xfrm>
            <a:off x="409373" y="6356350"/>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mtClean="0">
                <a:solidFill>
                  <a:srgbClr val="002060"/>
                </a:solidFill>
              </a:rPr>
              <a:pPr/>
              <a:t>8/27/2021</a:t>
            </a:fld>
            <a:endParaRPr lang="en-US" dirty="0">
              <a:solidFill>
                <a:srgbClr val="002060"/>
              </a:solidFill>
            </a:endParaRPr>
          </a:p>
        </p:txBody>
      </p:sp>
      <p:sp>
        <p:nvSpPr>
          <p:cNvPr id="3" name="TextBox 2"/>
          <p:cNvSpPr txBox="1"/>
          <p:nvPr/>
        </p:nvSpPr>
        <p:spPr>
          <a:xfrm>
            <a:off x="-1" y="1072055"/>
            <a:ext cx="11827317" cy="1477328"/>
          </a:xfrm>
          <a:prstGeom prst="rect">
            <a:avLst/>
          </a:prstGeom>
          <a:noFill/>
        </p:spPr>
        <p:txBody>
          <a:bodyPr wrap="square" rtlCol="0">
            <a:spAutoFit/>
          </a:bodyPr>
          <a:lstStyle/>
          <a:p>
            <a:r>
              <a:rPr lang="bn-IN" b="1" dirty="0" smtClean="0">
                <a:solidFill>
                  <a:srgbClr val="002060"/>
                </a:solidFill>
                <a:effectLst>
                  <a:outerShdw blurRad="38100" dist="38100" dir="2700000" algn="tl">
                    <a:srgbClr val="000000">
                      <a:alpha val="43137"/>
                    </a:srgbClr>
                  </a:outerShdw>
                </a:effectLst>
              </a:rPr>
              <a:t>আইসোটোপঃ </a:t>
            </a:r>
            <a:r>
              <a:rPr lang="bn-IN" dirty="0" smtClean="0"/>
              <a:t>যে </a:t>
            </a:r>
            <a:r>
              <a:rPr lang="bn-IN" dirty="0" smtClean="0"/>
              <a:t>সকল </a:t>
            </a:r>
            <a:r>
              <a:rPr lang="bn-IN" dirty="0" smtClean="0"/>
              <a:t>পরমাণুর প্রোটন সংখ্যা একই কিন্তু ভরসংখ্যা ও নিউট্রন সংখ্যা ভিন্ন তাদেরকে পরস্পরের আইসোটোপ বলে। </a:t>
            </a:r>
          </a:p>
          <a:p>
            <a:r>
              <a:rPr lang="bn-IN" dirty="0" smtClean="0"/>
              <a:t>সকল মৌলিক পদার্থ অসংখ্য পরমাণুর সমন্বয়ে গঠিত। স্বাভাবিক ভাবে একটি মৌলের সব পরমাণুর ভর, আকার, প্রোটন সংখ্যা, নিউট্রন সংখ্যা ও ভরসং একই। কিন্তু কোনো একটি মৌলিক পদার্থের মধ্যে অবস্থিত বিভিন্ন পরমাণুর মধ্যে অল্প কিছু সংখ্যক পরমাণুর নিউট্রন সংখ্যা  ও ভর সংখ্যা এক নয় , ভিন্ন। এরাই হলো একে অপরের আইসোটোপ।    </a:t>
            </a:r>
            <a:endParaRPr lang="en-US" dirty="0"/>
          </a:p>
        </p:txBody>
      </p:sp>
      <mc:AlternateContent xmlns:mc="http://schemas.openxmlformats.org/markup-compatibility/2006">
        <mc:Choice xmlns:a14="http://schemas.microsoft.com/office/drawing/2010/main" Requires="a14">
          <p:sp>
            <p:nvSpPr>
              <p:cNvPr id="10" name="TextBox 9"/>
              <p:cNvSpPr txBox="1"/>
              <p:nvPr/>
            </p:nvSpPr>
            <p:spPr>
              <a:xfrm>
                <a:off x="157125" y="2619714"/>
                <a:ext cx="11742432" cy="3371244"/>
              </a:xfrm>
              <a:prstGeom prst="rect">
                <a:avLst/>
              </a:prstGeom>
              <a:noFill/>
            </p:spPr>
            <p:txBody>
              <a:bodyPr wrap="square" rtlCol="0">
                <a:spAutoFit/>
              </a:bodyPr>
              <a:lstStyle/>
              <a:p>
                <a:r>
                  <a:rPr lang="bn-IN" b="1" dirty="0" smtClean="0">
                    <a:solidFill>
                      <a:srgbClr val="002060"/>
                    </a:solidFill>
                    <a:effectLst>
                      <a:outerShdw blurRad="38100" dist="38100" dir="2700000" algn="tl">
                        <a:srgbClr val="000000">
                          <a:alpha val="43137"/>
                        </a:srgbClr>
                      </a:outerShdw>
                    </a:effectLst>
                  </a:rPr>
                  <a:t>উদাহরণঃ</a:t>
                </a:r>
                <a:r>
                  <a:rPr lang="bn-IN" dirty="0" smtClean="0"/>
                  <a:t> </a:t>
                </a:r>
                <a:endParaRPr lang="bn-IN" dirty="0" smtClean="0"/>
              </a:p>
              <a:p>
                <a:r>
                  <a:rPr lang="bn-IN" dirty="0" smtClean="0"/>
                  <a:t>কার্বনের তিনটি আইসোটোপ হলোঃ </a:t>
                </a:r>
                <a:r>
                  <a:rPr lang="en-US" dirty="0" smtClean="0"/>
                  <a:t>     </a:t>
                </a:r>
                <a14:m>
                  <m:oMath xmlns:m="http://schemas.openxmlformats.org/officeDocument/2006/math">
                    <m:r>
                      <a:rPr lang="en-US" sz="2400" b="1" i="1" smtClean="0">
                        <a:latin typeface="Cambria Math"/>
                      </a:rPr>
                      <m:t>𝒊</m:t>
                    </m:r>
                    <m:r>
                      <a:rPr lang="en-US" sz="2400" b="1" i="1" smtClean="0">
                        <a:latin typeface="Cambria Math"/>
                      </a:rPr>
                      <m:t>. </m:t>
                    </m:r>
                    <m:sPre>
                      <m:sPrePr>
                        <m:ctrlPr>
                          <a:rPr lang="en-US" sz="2400" b="1" i="1" smtClean="0">
                            <a:latin typeface="Cambria Math"/>
                          </a:rPr>
                        </m:ctrlPr>
                      </m:sPrePr>
                      <m:sub>
                        <m:r>
                          <a:rPr lang="en-US" sz="2400" b="1" i="1" smtClean="0">
                            <a:latin typeface="Cambria Math"/>
                          </a:rPr>
                          <m:t>𝟔</m:t>
                        </m:r>
                      </m:sub>
                      <m:sup>
                        <m:r>
                          <a:rPr lang="en-US" sz="2400" b="1" i="1" smtClean="0">
                            <a:latin typeface="Cambria Math"/>
                          </a:rPr>
                          <m:t>𝟏𝟐</m:t>
                        </m:r>
                      </m:sup>
                      <m:e>
                        <m:r>
                          <a:rPr lang="en-US" sz="2400" b="1" i="1" smtClean="0">
                            <a:latin typeface="Cambria Math"/>
                          </a:rPr>
                          <m:t>𝑪</m:t>
                        </m:r>
                      </m:e>
                    </m:sPre>
                  </m:oMath>
                </a14:m>
                <a:r>
                  <a:rPr lang="en-US" sz="2400" b="1" dirty="0" smtClean="0"/>
                  <a:t> </a:t>
                </a:r>
              </a:p>
              <a:p>
                <a:r>
                  <a:rPr lang="en-US" sz="2400" b="1" dirty="0" smtClean="0"/>
                  <a:t>				</a:t>
                </a:r>
                <a14:m>
                  <m:oMath xmlns:m="http://schemas.openxmlformats.org/officeDocument/2006/math">
                    <m:r>
                      <a:rPr lang="en-US" sz="2400" b="1" i="1" smtClean="0">
                        <a:latin typeface="Cambria Math"/>
                      </a:rPr>
                      <m:t>𝒊𝒊</m:t>
                    </m:r>
                    <m:r>
                      <a:rPr lang="en-US" sz="2400" b="1" i="1" smtClean="0">
                        <a:latin typeface="Cambria Math"/>
                      </a:rPr>
                      <m:t>. </m:t>
                    </m:r>
                    <m:sPre>
                      <m:sPrePr>
                        <m:ctrlPr>
                          <a:rPr lang="en-US" sz="2400" b="1" i="1">
                            <a:latin typeface="Cambria Math"/>
                          </a:rPr>
                        </m:ctrlPr>
                      </m:sPrePr>
                      <m:sub>
                        <m:r>
                          <a:rPr lang="en-US" sz="2400" b="1" i="1">
                            <a:latin typeface="Cambria Math"/>
                          </a:rPr>
                          <m:t>𝟔</m:t>
                        </m:r>
                      </m:sub>
                      <m:sup>
                        <m:r>
                          <a:rPr lang="en-US" sz="2400" b="1" i="1">
                            <a:latin typeface="Cambria Math"/>
                          </a:rPr>
                          <m:t>𝟏</m:t>
                        </m:r>
                        <m:r>
                          <a:rPr lang="en-US" sz="2400" b="1" i="1" smtClean="0">
                            <a:latin typeface="Cambria Math"/>
                          </a:rPr>
                          <m:t>𝟑</m:t>
                        </m:r>
                      </m:sup>
                      <m:e>
                        <m:r>
                          <a:rPr lang="en-US" sz="2400" b="1" i="1">
                            <a:latin typeface="Cambria Math"/>
                          </a:rPr>
                          <m:t>𝑪</m:t>
                        </m:r>
                      </m:e>
                    </m:sPre>
                  </m:oMath>
                </a14:m>
                <a:endParaRPr lang="en-US" sz="2400" b="1" dirty="0" smtClean="0"/>
              </a:p>
              <a:p>
                <a:r>
                  <a:rPr lang="en-US" sz="2400" b="1" dirty="0" smtClean="0"/>
                  <a:t>				</a:t>
                </a:r>
                <a14:m>
                  <m:oMath xmlns:m="http://schemas.openxmlformats.org/officeDocument/2006/math">
                    <m:r>
                      <a:rPr lang="en-US" sz="2400" b="1" i="1" smtClean="0">
                        <a:latin typeface="Cambria Math"/>
                      </a:rPr>
                      <m:t>𝒊𝒊𝒊</m:t>
                    </m:r>
                    <m:r>
                      <a:rPr lang="en-US" sz="2400" b="1" i="1" smtClean="0">
                        <a:latin typeface="Cambria Math"/>
                      </a:rPr>
                      <m:t>. </m:t>
                    </m:r>
                    <m:sPre>
                      <m:sPrePr>
                        <m:ctrlPr>
                          <a:rPr lang="en-US" sz="2400" b="1" i="1">
                            <a:latin typeface="Cambria Math"/>
                          </a:rPr>
                        </m:ctrlPr>
                      </m:sPrePr>
                      <m:sub>
                        <m:r>
                          <a:rPr lang="en-US" sz="2400" b="1" i="1">
                            <a:latin typeface="Cambria Math"/>
                          </a:rPr>
                          <m:t>𝟔</m:t>
                        </m:r>
                      </m:sub>
                      <m:sup>
                        <m:r>
                          <a:rPr lang="en-US" sz="2400" b="1" i="1">
                            <a:latin typeface="Cambria Math"/>
                          </a:rPr>
                          <m:t>𝟏</m:t>
                        </m:r>
                        <m:r>
                          <a:rPr lang="en-US" sz="2400" b="1" i="1" smtClean="0">
                            <a:latin typeface="Cambria Math"/>
                          </a:rPr>
                          <m:t>𝟒</m:t>
                        </m:r>
                      </m:sup>
                      <m:e>
                        <m:r>
                          <a:rPr lang="en-US" sz="2400" b="1" i="1">
                            <a:latin typeface="Cambria Math"/>
                          </a:rPr>
                          <m:t>𝑪</m:t>
                        </m:r>
                      </m:e>
                    </m:sPre>
                  </m:oMath>
                </a14:m>
                <a:endParaRPr lang="en-US" sz="2400" b="1" dirty="0" smtClean="0"/>
              </a:p>
              <a:p>
                <a:r>
                  <a:rPr lang="bn-IN" dirty="0" smtClean="0"/>
                  <a:t>এদের সকলের প্রোটন সংখ্যা ৬ কিন্তু ভরসংখ্যা যথাক্রমে, ১২, ১৩, ১৪। এবং নিইউট্রন সংখ্যা যথাক্রমে ৬, ৭ ও ৮ টি। তাই এরা পরস্পরের আইসোটোপ। </a:t>
                </a:r>
                <a:endParaRPr lang="en-US" dirty="0" smtClean="0"/>
              </a:p>
              <a:p>
                <a:r>
                  <a:rPr lang="bn-IN" dirty="0" smtClean="0"/>
                  <a:t>আবার, হাইড্রোজেনের তিনটি আইসোটোপ যথাক্রমে, </a:t>
                </a:r>
              </a:p>
              <a:p>
                <a:pPr marL="342900" indent="-342900">
                  <a:buAutoNum type="arabicPeriod"/>
                </a:pPr>
                <a:r>
                  <a:rPr lang="bn-IN" dirty="0" smtClean="0"/>
                  <a:t>হাইড্রোজেন বা প্রোটিয়াম </a:t>
                </a:r>
                <a:r>
                  <a:rPr lang="bn-IN" sz="2000" b="1" dirty="0" smtClean="0"/>
                  <a:t>(</a:t>
                </a:r>
                <a14:m>
                  <m:oMath xmlns:m="http://schemas.openxmlformats.org/officeDocument/2006/math">
                    <m:sPre>
                      <m:sPrePr>
                        <m:ctrlPr>
                          <a:rPr lang="en-US" sz="2000" b="1" i="1">
                            <a:latin typeface="Cambria Math"/>
                          </a:rPr>
                        </m:ctrlPr>
                      </m:sPrePr>
                      <m:sub>
                        <m:r>
                          <a:rPr lang="en-US" sz="2000" b="1" i="1" smtClean="0">
                            <a:latin typeface="Cambria Math"/>
                          </a:rPr>
                          <m:t>𝟏</m:t>
                        </m:r>
                      </m:sub>
                      <m:sup>
                        <m:r>
                          <a:rPr lang="en-US" sz="2000" b="1" i="1">
                            <a:latin typeface="Cambria Math"/>
                          </a:rPr>
                          <m:t>𝟏</m:t>
                        </m:r>
                      </m:sup>
                      <m:e>
                        <m:r>
                          <a:rPr lang="en-US" sz="2000" b="1" i="0" smtClean="0">
                            <a:latin typeface="Cambria Math"/>
                          </a:rPr>
                          <m:t>𝐇</m:t>
                        </m:r>
                      </m:e>
                    </m:sPre>
                  </m:oMath>
                </a14:m>
                <a:r>
                  <a:rPr lang="bn-IN" sz="2000" b="1" dirty="0" smtClean="0"/>
                  <a:t>)</a:t>
                </a:r>
                <a:r>
                  <a:rPr lang="en-US" dirty="0" smtClean="0"/>
                  <a:t> </a:t>
                </a:r>
                <a:r>
                  <a:rPr lang="bn-IN" dirty="0" smtClean="0"/>
                  <a:t>যার প্রোটন সংখ্যা </a:t>
                </a:r>
                <a:r>
                  <a:rPr lang="en-US" dirty="0" smtClean="0"/>
                  <a:t>1, </a:t>
                </a:r>
                <a:r>
                  <a:rPr lang="bn-IN" dirty="0" smtClean="0"/>
                  <a:t>ভরসংখ্যা </a:t>
                </a:r>
                <a:r>
                  <a:rPr lang="en-US" dirty="0" smtClean="0"/>
                  <a:t>1 </a:t>
                </a:r>
                <a:r>
                  <a:rPr lang="bn-IN" dirty="0" smtClean="0"/>
                  <a:t>এবং নিউট্রন সংখ্যা </a:t>
                </a:r>
                <a:r>
                  <a:rPr lang="en-US" dirty="0" smtClean="0"/>
                  <a:t>0</a:t>
                </a:r>
                <a:r>
                  <a:rPr lang="bn-IN" dirty="0" smtClean="0"/>
                  <a:t>। </a:t>
                </a:r>
              </a:p>
              <a:p>
                <a:pPr marL="342900" indent="-342900">
                  <a:buFontTx/>
                  <a:buAutoNum type="arabicPeriod"/>
                </a:pPr>
                <a:r>
                  <a:rPr lang="bn-IN" dirty="0" smtClean="0"/>
                  <a:t>ডিউটেরিয়াম </a:t>
                </a:r>
                <a:r>
                  <a:rPr lang="bn-IN" sz="2000" b="1" dirty="0"/>
                  <a:t>(</a:t>
                </a:r>
                <a14:m>
                  <m:oMath xmlns:m="http://schemas.openxmlformats.org/officeDocument/2006/math">
                    <m:sPre>
                      <m:sPrePr>
                        <m:ctrlPr>
                          <a:rPr lang="en-US" sz="2000" b="1" i="1">
                            <a:latin typeface="Cambria Math"/>
                          </a:rPr>
                        </m:ctrlPr>
                      </m:sPrePr>
                      <m:sub>
                        <m:r>
                          <a:rPr lang="en-US" sz="2000" b="1" i="1">
                            <a:latin typeface="Cambria Math"/>
                          </a:rPr>
                          <m:t>𝟏</m:t>
                        </m:r>
                      </m:sub>
                      <m:sup>
                        <m:r>
                          <a:rPr lang="en-US" sz="2000" b="1" i="1" smtClean="0">
                            <a:latin typeface="Cambria Math"/>
                          </a:rPr>
                          <m:t>𝟐</m:t>
                        </m:r>
                      </m:sup>
                      <m:e>
                        <m:r>
                          <a:rPr lang="en-US" sz="2000" b="1">
                            <a:latin typeface="Cambria Math"/>
                          </a:rPr>
                          <m:t>𝐇</m:t>
                        </m:r>
                      </m:e>
                    </m:sPre>
                  </m:oMath>
                </a14:m>
                <a:r>
                  <a:rPr lang="bn-IN" sz="2000" b="1" dirty="0"/>
                  <a:t>)</a:t>
                </a:r>
                <a:r>
                  <a:rPr lang="en-US" dirty="0"/>
                  <a:t> </a:t>
                </a:r>
                <a:r>
                  <a:rPr lang="bn-IN" dirty="0"/>
                  <a:t>যার প্রোটন সংখ্যা </a:t>
                </a:r>
                <a:r>
                  <a:rPr lang="en-US" dirty="0" smtClean="0"/>
                  <a:t>1, </a:t>
                </a:r>
                <a:r>
                  <a:rPr lang="bn-IN" dirty="0"/>
                  <a:t>ভরসংখ্যা </a:t>
                </a:r>
                <a:r>
                  <a:rPr lang="en-US" dirty="0" smtClean="0"/>
                  <a:t>2 </a:t>
                </a:r>
                <a:r>
                  <a:rPr lang="bn-IN" dirty="0"/>
                  <a:t>এবং </a:t>
                </a:r>
                <a:r>
                  <a:rPr lang="bn-IN" dirty="0" smtClean="0"/>
                  <a:t>নিউট্রন </a:t>
                </a:r>
                <a:r>
                  <a:rPr lang="bn-IN" dirty="0"/>
                  <a:t>সংখ্যা </a:t>
                </a:r>
                <a:r>
                  <a:rPr lang="en-US" dirty="0"/>
                  <a:t>1</a:t>
                </a:r>
                <a:r>
                  <a:rPr lang="bn-IN" dirty="0" smtClean="0"/>
                  <a:t>।</a:t>
                </a:r>
                <a:endParaRPr lang="en-US" dirty="0" smtClean="0"/>
              </a:p>
              <a:p>
                <a:pPr marL="342900" indent="-342900">
                  <a:buFontTx/>
                  <a:buAutoNum type="arabicPeriod"/>
                </a:pPr>
                <a:r>
                  <a:rPr lang="bn-IN" dirty="0" smtClean="0"/>
                  <a:t>ট্রিটিয়াম </a:t>
                </a:r>
                <a:r>
                  <a:rPr lang="bn-IN" sz="2000" b="1" dirty="0"/>
                  <a:t>(</a:t>
                </a:r>
                <a14:m>
                  <m:oMath xmlns:m="http://schemas.openxmlformats.org/officeDocument/2006/math">
                    <m:sPre>
                      <m:sPrePr>
                        <m:ctrlPr>
                          <a:rPr lang="en-US" sz="2000" b="1" i="1">
                            <a:latin typeface="Cambria Math"/>
                          </a:rPr>
                        </m:ctrlPr>
                      </m:sPrePr>
                      <m:sub>
                        <m:r>
                          <a:rPr lang="en-US" sz="2000" b="1" i="1">
                            <a:latin typeface="Cambria Math"/>
                          </a:rPr>
                          <m:t>𝟏</m:t>
                        </m:r>
                      </m:sub>
                      <m:sup>
                        <m:r>
                          <a:rPr lang="en-US" sz="2000" b="1" i="1" smtClean="0">
                            <a:latin typeface="Cambria Math"/>
                          </a:rPr>
                          <m:t>𝟑</m:t>
                        </m:r>
                      </m:sup>
                      <m:e>
                        <m:r>
                          <a:rPr lang="en-US" sz="2000" b="1">
                            <a:latin typeface="Cambria Math"/>
                          </a:rPr>
                          <m:t>𝐇</m:t>
                        </m:r>
                      </m:e>
                    </m:sPre>
                  </m:oMath>
                </a14:m>
                <a:r>
                  <a:rPr lang="bn-IN" sz="2000" b="1" dirty="0"/>
                  <a:t>)</a:t>
                </a:r>
                <a:r>
                  <a:rPr lang="en-US" dirty="0"/>
                  <a:t> </a:t>
                </a:r>
                <a:r>
                  <a:rPr lang="bn-IN" dirty="0"/>
                  <a:t>যার প্রোটন সংখ্যা </a:t>
                </a:r>
                <a:r>
                  <a:rPr lang="en-US" dirty="0"/>
                  <a:t>1, </a:t>
                </a:r>
                <a:r>
                  <a:rPr lang="bn-IN" dirty="0"/>
                  <a:t>ভরসংখ্যা </a:t>
                </a:r>
                <a:r>
                  <a:rPr lang="en-US" dirty="0" smtClean="0"/>
                  <a:t>3 </a:t>
                </a:r>
                <a:r>
                  <a:rPr lang="bn-IN" dirty="0" smtClean="0"/>
                  <a:t>এবং </a:t>
                </a:r>
                <a:r>
                  <a:rPr lang="bn-IN" dirty="0"/>
                  <a:t>নিউট্রন </a:t>
                </a:r>
                <a:r>
                  <a:rPr lang="bn-IN" dirty="0"/>
                  <a:t>সংখ্যা </a:t>
                </a:r>
                <a:r>
                  <a:rPr lang="en-US" dirty="0" smtClean="0"/>
                  <a:t>2</a:t>
                </a:r>
                <a:r>
                  <a:rPr lang="bn-IN" dirty="0" smtClean="0"/>
                  <a:t>। </a:t>
                </a:r>
                <a:endParaRPr lang="en-US" dirty="0"/>
              </a:p>
            </p:txBody>
          </p:sp>
        </mc:Choice>
        <mc:Fallback>
          <p:sp>
            <p:nvSpPr>
              <p:cNvPr id="10" name="TextBox 9"/>
              <p:cNvSpPr txBox="1">
                <a:spLocks noRot="1" noChangeAspect="1" noMove="1" noResize="1" noEditPoints="1" noAdjustHandles="1" noChangeArrowheads="1" noChangeShapeType="1" noTextEdit="1"/>
              </p:cNvSpPr>
              <p:nvPr/>
            </p:nvSpPr>
            <p:spPr>
              <a:xfrm>
                <a:off x="157125" y="2619714"/>
                <a:ext cx="11742432" cy="3371244"/>
              </a:xfrm>
              <a:prstGeom prst="rect">
                <a:avLst/>
              </a:prstGeom>
              <a:blipFill rotWithShape="1">
                <a:blip r:embed="rId2"/>
                <a:stretch>
                  <a:fillRect l="-831" t="-1085" b="-2351"/>
                </a:stretch>
              </a:blipFill>
            </p:spPr>
            <p:txBody>
              <a:bodyPr/>
              <a:lstStyle/>
              <a:p>
                <a:r>
                  <a:rPr lang="en-US">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4910" y="4407811"/>
            <a:ext cx="3651852" cy="2450189"/>
          </a:xfrm>
          <a:prstGeom prst="rect">
            <a:avLst/>
          </a:prstGeom>
        </p:spPr>
      </p:pic>
    </p:spTree>
    <p:extLst>
      <p:ext uri="{BB962C8B-B14F-4D97-AF65-F5344CB8AC3E}">
        <p14:creationId xmlns:p14="http://schemas.microsoft.com/office/powerpoint/2010/main" val="345667747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by="(-#ppt_w*2)" calcmode="lin" valueType="num">
                                      <p:cBhvr rctx="PPT">
                                        <p:cTn id="19" dur="500" autoRev="1" fill="hold">
                                          <p:stCondLst>
                                            <p:cond delay="0"/>
                                          </p:stCondLst>
                                        </p:cTn>
                                        <p:tgtEl>
                                          <p:spTgt spid="3"/>
                                        </p:tgtEl>
                                        <p:attrNameLst>
                                          <p:attrName>ppt_w</p:attrName>
                                        </p:attrNameLst>
                                      </p:cBhvr>
                                    </p:anim>
                                    <p:anim by="(#ppt_w*0.50)" calcmode="lin" valueType="num">
                                      <p:cBhvr>
                                        <p:cTn id="20" dur="500" decel="50000" autoRev="1" fill="hold">
                                          <p:stCondLst>
                                            <p:cond delay="0"/>
                                          </p:stCondLst>
                                        </p:cTn>
                                        <p:tgtEl>
                                          <p:spTgt spid="3"/>
                                        </p:tgtEl>
                                        <p:attrNameLst>
                                          <p:attrName>ppt_x</p:attrName>
                                        </p:attrNameLst>
                                      </p:cBhvr>
                                    </p:anim>
                                    <p:anim from="(-#ppt_h/2)" to="(#ppt_y)" calcmode="lin" valueType="num">
                                      <p:cBhvr>
                                        <p:cTn id="21" dur="1000" fill="hold">
                                          <p:stCondLst>
                                            <p:cond delay="0"/>
                                          </p:stCondLst>
                                        </p:cTn>
                                        <p:tgtEl>
                                          <p:spTgt spid="3"/>
                                        </p:tgtEl>
                                        <p:attrNameLst>
                                          <p:attrName>ppt_y</p:attrName>
                                        </p:attrNameLst>
                                      </p:cBhvr>
                                    </p:anim>
                                    <p:animRot by="21600000">
                                      <p:cBhvr>
                                        <p:cTn id="22" dur="1000" fill="hold">
                                          <p:stCondLst>
                                            <p:cond delay="0"/>
                                          </p:stCondLst>
                                        </p:cTn>
                                        <p:tgtEl>
                                          <p:spTgt spid="3"/>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10"/>
                                        </p:tgtEl>
                                        <p:attrNameLst>
                                          <p:attrName>style.visibility</p:attrName>
                                        </p:attrNameLst>
                                      </p:cBhvr>
                                      <p:to>
                                        <p:strVal val="visible"/>
                                      </p:to>
                                    </p:set>
                                    <p:anim by="(-#ppt_w*2)" calcmode="lin" valueType="num">
                                      <p:cBhvr rctx="PPT">
                                        <p:cTn id="27" dur="500" autoRev="1" fill="hold">
                                          <p:stCondLst>
                                            <p:cond delay="0"/>
                                          </p:stCondLst>
                                        </p:cTn>
                                        <p:tgtEl>
                                          <p:spTgt spid="10"/>
                                        </p:tgtEl>
                                        <p:attrNameLst>
                                          <p:attrName>ppt_w</p:attrName>
                                        </p:attrNameLst>
                                      </p:cBhvr>
                                    </p:anim>
                                    <p:anim by="(#ppt_w*0.50)" calcmode="lin" valueType="num">
                                      <p:cBhvr>
                                        <p:cTn id="28" dur="500" decel="50000" autoRev="1" fill="hold">
                                          <p:stCondLst>
                                            <p:cond delay="0"/>
                                          </p:stCondLst>
                                        </p:cTn>
                                        <p:tgtEl>
                                          <p:spTgt spid="10"/>
                                        </p:tgtEl>
                                        <p:attrNameLst>
                                          <p:attrName>ppt_x</p:attrName>
                                        </p:attrNameLst>
                                      </p:cBhvr>
                                    </p:anim>
                                    <p:anim from="(-#ppt_h/2)" to="(#ppt_y)" calcmode="lin" valueType="num">
                                      <p:cBhvr>
                                        <p:cTn id="29" dur="1000" fill="hold">
                                          <p:stCondLst>
                                            <p:cond delay="0"/>
                                          </p:stCondLst>
                                        </p:cTn>
                                        <p:tgtEl>
                                          <p:spTgt spid="10"/>
                                        </p:tgtEl>
                                        <p:attrNameLst>
                                          <p:attrName>ppt_y</p:attrName>
                                        </p:attrNameLst>
                                      </p:cBhvr>
                                    </p:anim>
                                    <p:animRot by="21600000">
                                      <p:cBhvr>
                                        <p:cTn id="30" dur="1000" fill="hold">
                                          <p:stCondLst>
                                            <p:cond delay="0"/>
                                          </p:stCondLst>
                                        </p:cTn>
                                        <p:tgtEl>
                                          <p:spTgt spid="10"/>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80">
                                          <p:stCondLst>
                                            <p:cond delay="0"/>
                                          </p:stCondLst>
                                        </p:cTn>
                                        <p:tgtEl>
                                          <p:spTgt spid="5"/>
                                        </p:tgtEl>
                                      </p:cBhvr>
                                    </p:animEffect>
                                    <p:anim calcmode="lin" valueType="num">
                                      <p:cBhvr>
                                        <p:cTn id="3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1" dur="26">
                                          <p:stCondLst>
                                            <p:cond delay="650"/>
                                          </p:stCondLst>
                                        </p:cTn>
                                        <p:tgtEl>
                                          <p:spTgt spid="5"/>
                                        </p:tgtEl>
                                      </p:cBhvr>
                                      <p:to x="100000" y="60000"/>
                                    </p:animScale>
                                    <p:animScale>
                                      <p:cBhvr>
                                        <p:cTn id="42" dur="166" decel="50000">
                                          <p:stCondLst>
                                            <p:cond delay="676"/>
                                          </p:stCondLst>
                                        </p:cTn>
                                        <p:tgtEl>
                                          <p:spTgt spid="5"/>
                                        </p:tgtEl>
                                      </p:cBhvr>
                                      <p:to x="100000" y="100000"/>
                                    </p:animScale>
                                    <p:animScale>
                                      <p:cBhvr>
                                        <p:cTn id="43" dur="26">
                                          <p:stCondLst>
                                            <p:cond delay="1312"/>
                                          </p:stCondLst>
                                        </p:cTn>
                                        <p:tgtEl>
                                          <p:spTgt spid="5"/>
                                        </p:tgtEl>
                                      </p:cBhvr>
                                      <p:to x="100000" y="80000"/>
                                    </p:animScale>
                                    <p:animScale>
                                      <p:cBhvr>
                                        <p:cTn id="44" dur="166" decel="50000">
                                          <p:stCondLst>
                                            <p:cond delay="1338"/>
                                          </p:stCondLst>
                                        </p:cTn>
                                        <p:tgtEl>
                                          <p:spTgt spid="5"/>
                                        </p:tgtEl>
                                      </p:cBhvr>
                                      <p:to x="100000" y="100000"/>
                                    </p:animScale>
                                    <p:animScale>
                                      <p:cBhvr>
                                        <p:cTn id="45" dur="26">
                                          <p:stCondLst>
                                            <p:cond delay="1642"/>
                                          </p:stCondLst>
                                        </p:cTn>
                                        <p:tgtEl>
                                          <p:spTgt spid="5"/>
                                        </p:tgtEl>
                                      </p:cBhvr>
                                      <p:to x="100000" y="90000"/>
                                    </p:animScale>
                                    <p:animScale>
                                      <p:cBhvr>
                                        <p:cTn id="46" dur="166" decel="50000">
                                          <p:stCondLst>
                                            <p:cond delay="1668"/>
                                          </p:stCondLst>
                                        </p:cTn>
                                        <p:tgtEl>
                                          <p:spTgt spid="5"/>
                                        </p:tgtEl>
                                      </p:cBhvr>
                                      <p:to x="100000" y="100000"/>
                                    </p:animScale>
                                    <p:animScale>
                                      <p:cBhvr>
                                        <p:cTn id="47" dur="26">
                                          <p:stCondLst>
                                            <p:cond delay="1808"/>
                                          </p:stCondLst>
                                        </p:cTn>
                                        <p:tgtEl>
                                          <p:spTgt spid="5"/>
                                        </p:tgtEl>
                                      </p:cBhvr>
                                      <p:to x="100000" y="95000"/>
                                    </p:animScale>
                                    <p:animScale>
                                      <p:cBhvr>
                                        <p:cTn id="4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p:bldP spid="10" grpId="0"/>
    </p:bldLst>
  </p:timing>
</p:sld>
</file>

<file path=ppt/theme/theme1.xml><?xml version="1.0" encoding="utf-8"?>
<a:theme xmlns:a="http://schemas.openxmlformats.org/drawingml/2006/main" name="গণিত পৌনঃপুনিক বাস্তব সংখ্যা ভালো ক্লাস">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গণিত পৌনঃপুনিক বাস্তব সংখ্যা ভালো ক্লাস</Template>
  <TotalTime>3687</TotalTime>
  <Words>584</Words>
  <Application>Microsoft Office PowerPoint</Application>
  <PresentationFormat>Custom</PresentationFormat>
  <Paragraphs>100</Paragraphs>
  <Slides>17</Slides>
  <Notes>0</Notes>
  <HiddenSlides>3</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গণিত পৌনঃপুনিক বাস্তব সংখ্যা ভালো ক্লাস</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Sazzad Hossen</cp:lastModifiedBy>
  <cp:revision>528</cp:revision>
  <dcterms:created xsi:type="dcterms:W3CDTF">2021-01-15T11:14:57Z</dcterms:created>
  <dcterms:modified xsi:type="dcterms:W3CDTF">2021-08-27T18:23:32Z</dcterms:modified>
</cp:coreProperties>
</file>