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93" r:id="rId2"/>
    <p:sldId id="256" r:id="rId3"/>
    <p:sldId id="270" r:id="rId4"/>
    <p:sldId id="273" r:id="rId5"/>
    <p:sldId id="276" r:id="rId6"/>
    <p:sldId id="262" r:id="rId7"/>
    <p:sldId id="264" r:id="rId8"/>
    <p:sldId id="261" r:id="rId9"/>
    <p:sldId id="275" r:id="rId10"/>
    <p:sldId id="277" r:id="rId11"/>
    <p:sldId id="278" r:id="rId12"/>
    <p:sldId id="279" r:id="rId13"/>
    <p:sldId id="280" r:id="rId14"/>
    <p:sldId id="288" r:id="rId15"/>
    <p:sldId id="291" r:id="rId16"/>
    <p:sldId id="286" r:id="rId17"/>
    <p:sldId id="292" r:id="rId18"/>
    <p:sldId id="281" r:id="rId19"/>
    <p:sldId id="282" r:id="rId20"/>
    <p:sldId id="289" r:id="rId21"/>
    <p:sldId id="290" r:id="rId22"/>
    <p:sldId id="284" r:id="rId23"/>
    <p:sldId id="267" r:id="rId24"/>
    <p:sldId id="268" r:id="rId25"/>
    <p:sldId id="269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F61D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20" autoAdjust="0"/>
  </p:normalViewPr>
  <p:slideViewPr>
    <p:cSldViewPr snapToGrid="0">
      <p:cViewPr varScale="1">
        <p:scale>
          <a:sx n="60" d="100"/>
          <a:sy n="60" d="100"/>
        </p:scale>
        <p:origin x="11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0AA6F-BEA0-4195-BBEF-793DF3A8E002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55FE18-4DB6-4FA7-88DD-4DF04E97C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055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5FE18-4DB6-4FA7-88DD-4DF04E97CD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32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5FE18-4DB6-4FA7-88DD-4DF04E97CD9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98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55FE18-4DB6-4FA7-88DD-4DF04E97CD9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41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5FE18-4DB6-4FA7-88DD-4DF04E97CD9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44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08A05-371E-4BE3-9E73-04CFEF1153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4F99F1-DE8A-4FAF-9D8F-EE75B730DE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CCE16-4DC6-4E1F-80F9-8869D16D6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862C-EAE7-4039-8158-8252E7ECC035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E575E-FFA9-441B-83A7-0CFE76AAA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2AFF1-556C-456E-BCCA-ECD914A61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B409-8CEA-4941-A0AE-5860D3B46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63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5345F-31E4-4FEE-94A0-CE9D6A6D3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11A00F-E370-45D1-A909-3BB801EDF9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BF46B-C476-4F1C-83F2-1E0DA7084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862C-EAE7-4039-8158-8252E7ECC035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9F9BF-1451-40EC-AFD4-CE2D4B550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EFA4C-8FE4-44A3-885C-918C8A0DB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B409-8CEA-4941-A0AE-5860D3B46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700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8D5352-2327-43E6-ABB4-54DCA1438F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6F6E4A-EADF-4514-999A-6B20A79315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FA931-6E97-4052-8C05-DD420E217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862C-EAE7-4039-8158-8252E7ECC035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B8C6F-33BD-46E6-BC5C-99A4D1B44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9BB4B8-FD30-4317-B391-F8FE35875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B409-8CEA-4941-A0AE-5860D3B46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8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57D49-FA2B-4309-8E0F-10D25C0F8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47779-AB33-48CB-BE11-3F82FAF3F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8F161-AF56-45EF-A1C8-EB1F8F134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862C-EAE7-4039-8158-8252E7ECC035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686250-3D0B-40E6-B0A0-6BA446D55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8BBAD2-8BF5-4463-9BC7-155EFB257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B409-8CEA-4941-A0AE-5860D3B46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682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CDCF9-BB8B-404C-82A4-335DC3015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73C5AF-BFD3-4528-82A5-33F512573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0805F-7224-4916-AE5A-582567505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862C-EAE7-4039-8158-8252E7ECC035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E2C2F-F3DF-4593-A4E9-D1FF01001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23D17-043B-47B8-BB3C-699784106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B409-8CEA-4941-A0AE-5860D3B46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74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3F68E-6334-4278-97D9-A72992AA1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2D229-9F95-42A7-A5A3-29C204D2C1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F6003F-DA12-4648-97F2-BE2B7335A0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684A61-5626-4926-A604-0EDB73A44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862C-EAE7-4039-8158-8252E7ECC035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116F4C-C406-4BF4-AEFC-7670E6903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DCE16E-4BD9-4A25-ABBF-470564A4F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B409-8CEA-4941-A0AE-5860D3B46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82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EEA39-DEF1-4D56-9A9A-BC372E316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D7BB56-61FB-48E6-B7D5-DD1F8690D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76796E-9718-40D4-B00A-3D8D68FC95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42ED22-1F00-4B71-8B00-22D66DF35C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E90EB9-C3DD-4872-9AE0-59D70FA25F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8A25E5-AA7D-405F-872E-67495A16B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862C-EAE7-4039-8158-8252E7ECC035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143C35-6702-456E-A917-45523C695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95F3B3-23E5-425D-8669-CC9CFB3FE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B409-8CEA-4941-A0AE-5860D3B46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972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319A9-B30F-4E50-9E00-C7B1F19AC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0325F6-36A1-4824-8DC0-333F08D67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862C-EAE7-4039-8158-8252E7ECC035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03C5F2-575F-46C4-8B0A-F5EE67F67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FB9FC4-8BCB-45D4-A063-C27183D43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B409-8CEA-4941-A0AE-5860D3B46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477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>
            <a:extLst>
              <a:ext uri="{FF2B5EF4-FFF2-40B4-BE49-F238E27FC236}">
                <a16:creationId xmlns:a16="http://schemas.microsoft.com/office/drawing/2014/main" id="{1C250AE2-E8E3-456D-90AC-E261583A509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3333"/>
            </a:avLst>
          </a:prstGeom>
          <a:solidFill>
            <a:srgbClr val="00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id="{32B1CC5B-B20F-4F1F-A8BF-829F2981B32C}"/>
              </a:ext>
            </a:extLst>
          </p:cNvPr>
          <p:cNvSpPr/>
          <p:nvPr userDrawn="1"/>
        </p:nvSpPr>
        <p:spPr>
          <a:xfrm>
            <a:off x="323850" y="304573"/>
            <a:ext cx="11544300" cy="6232616"/>
          </a:xfrm>
          <a:prstGeom prst="frame">
            <a:avLst>
              <a:gd name="adj1" fmla="val 3333"/>
            </a:avLst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808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3418C-A9F7-4139-BCD1-906F4777F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0934F-A391-4FFD-8769-27401F93A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ACD1EA-BEE7-4319-BC3A-38174FA154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088EA7-C490-4295-95C0-4E9AB7C8A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862C-EAE7-4039-8158-8252E7ECC035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5EE74A-7122-4375-B0A9-6DA1962CC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4CAF2D-8353-4DBD-BEDD-02BDC36A4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B409-8CEA-4941-A0AE-5860D3B46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67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6D735-28C2-4030-AA12-5E19D56F5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E751A5-D0BB-492D-930C-F90327C7E8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0453CD-6BEA-4A4F-B1EA-F5871DB6D4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4E2A81-0BFD-4F6E-B2A1-E1C9149B9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862C-EAE7-4039-8158-8252E7ECC035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69475F-2676-437D-AFAA-A2FD8093A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0EC10F-4554-4AD9-924B-795344657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B409-8CEA-4941-A0AE-5860D3B46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189838-2272-4FBD-BEAD-06DD0EB2A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A0336-CFF7-4A67-9690-B9A8F063A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DF509-6AA5-4CCB-9D7F-9A394F67A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9862C-EAE7-4039-8158-8252E7ECC035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74681-3F7E-45BD-8706-0454FEF61E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36F165-9DF5-4041-8B4B-34F7E631AC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CB409-8CEA-4941-A0AE-5860D3B46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990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jpeg"/><Relationship Id="rId4" Type="http://schemas.openxmlformats.org/officeDocument/2006/relationships/image" Target="../media/image27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47C8253-3538-4E8E-8E5F-6BCFB08E76C8}"/>
              </a:ext>
            </a:extLst>
          </p:cNvPr>
          <p:cNvSpPr txBox="1"/>
          <p:nvPr/>
        </p:nvSpPr>
        <p:spPr>
          <a:xfrm>
            <a:off x="1524000" y="898358"/>
            <a:ext cx="9144000" cy="92333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327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53CD6C5-4D6A-45F4-9232-667686E138C4}"/>
              </a:ext>
            </a:extLst>
          </p:cNvPr>
          <p:cNvGrpSpPr/>
          <p:nvPr/>
        </p:nvGrpSpPr>
        <p:grpSpPr>
          <a:xfrm>
            <a:off x="788778" y="1493032"/>
            <a:ext cx="10740694" cy="4831567"/>
            <a:chOff x="820314" y="1121279"/>
            <a:chExt cx="10740694" cy="4831567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5EC89F8F-19CC-460A-862A-EBB3163AC987}"/>
                </a:ext>
              </a:extLst>
            </p:cNvPr>
            <p:cNvSpPr txBox="1"/>
            <p:nvPr/>
          </p:nvSpPr>
          <p:spPr>
            <a:xfrm>
              <a:off x="3096384" y="1274601"/>
              <a:ext cx="6062303" cy="46782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bn-BD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bn-BD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bn-BD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bn-BD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দোয়েল,কোয়েল,ময়না,কোকিল</a:t>
              </a:r>
            </a:p>
            <a:p>
              <a:pPr algn="ctr"/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সবার আছে গান</a:t>
              </a:r>
            </a:p>
            <a:p>
              <a:pPr algn="ctr"/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পাখির গানে পাখির সুরে</a:t>
              </a:r>
            </a:p>
            <a:p>
              <a:pPr algn="ctr"/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মুগ্ধ সবার প্রাণ।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3D820837-4176-4A7C-B544-145973C7485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46523" y="1157041"/>
              <a:ext cx="2655206" cy="2071079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E0ADEB21-41A8-405B-8F90-80DAC391986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535795" y="1274602"/>
              <a:ext cx="2388827" cy="195351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3370E275-71EA-4000-A366-378599500B8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20314" y="1121279"/>
              <a:ext cx="2592143" cy="2106841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028906C7-BA72-40FD-B71E-4D3C859FEC4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158688" y="1274602"/>
              <a:ext cx="2402320" cy="19745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080AC068-21C7-43F2-82F6-5E6E740EC7EE}"/>
              </a:ext>
            </a:extLst>
          </p:cNvPr>
          <p:cNvSpPr txBox="1"/>
          <p:nvPr/>
        </p:nvSpPr>
        <p:spPr>
          <a:xfrm>
            <a:off x="2513468" y="467466"/>
            <a:ext cx="716506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কবিতাংশটুকু</a:t>
            </a:r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পড়ি</a:t>
            </a:r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</a:p>
        </p:txBody>
      </p:sp>
    </p:spTree>
    <p:extLst>
      <p:ext uri="{BB962C8B-B14F-4D97-AF65-F5344CB8AC3E}">
        <p14:creationId xmlns:p14="http://schemas.microsoft.com/office/powerpoint/2010/main" val="38044801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CE21B637-0302-4530-A7D5-1FA36D90973B}"/>
              </a:ext>
            </a:extLst>
          </p:cNvPr>
          <p:cNvGrpSpPr/>
          <p:nvPr/>
        </p:nvGrpSpPr>
        <p:grpSpPr>
          <a:xfrm>
            <a:off x="1024127" y="1354071"/>
            <a:ext cx="9534146" cy="5089241"/>
            <a:chOff x="990600" y="1361090"/>
            <a:chExt cx="9534146" cy="5089241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E9F19737-4059-483F-A7BB-0159C5226D0D}"/>
                </a:ext>
              </a:extLst>
            </p:cNvPr>
            <p:cNvSpPr/>
            <p:nvPr/>
          </p:nvSpPr>
          <p:spPr>
            <a:xfrm>
              <a:off x="3685442" y="3895786"/>
              <a:ext cx="4478215" cy="25545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সাগর নদীর ঊর্মিমালার </a:t>
              </a:r>
            </a:p>
            <a:p>
              <a:pPr algn="ctr"/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মন ভোলানো সুর</a:t>
              </a:r>
            </a:p>
            <a:p>
              <a:pPr algn="ctr"/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নদী হচ্ছে স্রোতস্বিনী</a:t>
              </a:r>
            </a:p>
            <a:p>
              <a:pPr algn="ctr"/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সাগর সমুদ্দুর।</a:t>
              </a:r>
              <a:endParaRPr lang="en-US" sz="4000" dirty="0"/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5E18A5D-6745-412A-AE2C-AA06E68754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90600" y="1361090"/>
              <a:ext cx="4291817" cy="2297783"/>
            </a:xfrm>
            <a:prstGeom prst="rect">
              <a:avLst/>
            </a:prstGeom>
            <a:ln w="127000" cap="sq">
              <a:solidFill>
                <a:srgbClr val="000000"/>
              </a:solidFill>
              <a:miter lim="800000"/>
            </a:ln>
            <a:effectLst>
              <a:outerShdw blurRad="57150" dist="50800" dir="2700000" algn="tl" rotWithShape="0">
                <a:srgbClr val="000000">
                  <a:alpha val="40000"/>
                </a:srgbClr>
              </a:outerShdw>
            </a:effectLst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4917939C-3C2A-4D90-82C6-69A8D62CE2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095999" y="1427825"/>
              <a:ext cx="4428747" cy="2297784"/>
            </a:xfrm>
            <a:prstGeom prst="rect">
              <a:avLst/>
            </a:prstGeom>
            <a:ln w="127000" cap="sq">
              <a:solidFill>
                <a:srgbClr val="000000"/>
              </a:solidFill>
              <a:miter lim="800000"/>
            </a:ln>
            <a:effectLst>
              <a:outerShdw blurRad="57150" dist="50800" dir="2700000" algn="tl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D1501488-BD78-4A86-896A-368B679E17FA}"/>
              </a:ext>
            </a:extLst>
          </p:cNvPr>
          <p:cNvSpPr txBox="1"/>
          <p:nvPr/>
        </p:nvSpPr>
        <p:spPr>
          <a:xfrm>
            <a:off x="2558716" y="352897"/>
            <a:ext cx="617621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কবিতাংশটুকু</a:t>
            </a:r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পড়ি</a:t>
            </a:r>
            <a:endParaRPr lang="en-US" sz="4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3592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84F3AFDE-42D9-493B-B12B-9A2386AA38E3}"/>
              </a:ext>
            </a:extLst>
          </p:cNvPr>
          <p:cNvGrpSpPr/>
          <p:nvPr/>
        </p:nvGrpSpPr>
        <p:grpSpPr>
          <a:xfrm>
            <a:off x="1335717" y="1350971"/>
            <a:ext cx="9520566" cy="4999172"/>
            <a:chOff x="1218167" y="1198746"/>
            <a:chExt cx="9520566" cy="4999172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F845B5DD-70E2-4807-BAD5-C3F17C5CA0D7}"/>
                </a:ext>
              </a:extLst>
            </p:cNvPr>
            <p:cNvGrpSpPr/>
            <p:nvPr/>
          </p:nvGrpSpPr>
          <p:grpSpPr>
            <a:xfrm>
              <a:off x="1218167" y="1198746"/>
              <a:ext cx="6498595" cy="4999172"/>
              <a:chOff x="553076" y="1003716"/>
              <a:chExt cx="6498595" cy="4999172"/>
            </a:xfrm>
          </p:grpSpPr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7856CBA-EFC7-4E3D-B259-06ACC2599F5A}"/>
                  </a:ext>
                </a:extLst>
              </p:cNvPr>
              <p:cNvSpPr txBox="1"/>
              <p:nvPr/>
            </p:nvSpPr>
            <p:spPr>
              <a:xfrm>
                <a:off x="3575046" y="4063896"/>
                <a:ext cx="3476625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ছড়ায়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পাহাড়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সুরের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বাহার</a:t>
                </a:r>
                <a:endParaRPr lang="en-US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ctr"/>
                <a:r>
                  <a:rPr lang="en-US" sz="4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ঝরনা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- </a:t>
                </a:r>
                <a:r>
                  <a:rPr lang="bn-BD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প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bn-BD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en-US" sz="4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কৃতিতে</a:t>
                </a:r>
                <a:endParaRPr lang="en-US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AF2D2F05-A66C-4C9A-976C-49243E1B17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53076" y="1003716"/>
                <a:ext cx="4103377" cy="2728521"/>
              </a:xfrm>
              <a:prstGeom prst="rect">
                <a:avLst/>
              </a:prstGeom>
              <a:ln w="57150">
                <a:solidFill>
                  <a:schemeClr val="tx1"/>
                </a:solidFill>
              </a:ln>
            </p:spPr>
          </p:pic>
        </p:grpSp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47054C0A-C0CC-4512-8384-B7E5630743E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35356" y="1250651"/>
              <a:ext cx="4103377" cy="2673663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44B7989-15BD-46DC-B9D0-0F179848C020}"/>
              </a:ext>
            </a:extLst>
          </p:cNvPr>
          <p:cNvSpPr txBox="1"/>
          <p:nvPr/>
        </p:nvSpPr>
        <p:spPr>
          <a:xfrm>
            <a:off x="2380991" y="404573"/>
            <a:ext cx="743001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কবিতাংশটুকু</a:t>
            </a:r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পড়ি</a:t>
            </a:r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</a:p>
        </p:txBody>
      </p:sp>
    </p:spTree>
    <p:extLst>
      <p:ext uri="{BB962C8B-B14F-4D97-AF65-F5344CB8AC3E}">
        <p14:creationId xmlns:p14="http://schemas.microsoft.com/office/powerpoint/2010/main" val="126330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8D0788C-64B0-41D6-B2C5-CF9F2712CF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8170" y="2342372"/>
            <a:ext cx="2828925" cy="161925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DE5B508-10B6-4B99-BF1B-CA9F605CE2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92255" y="2269863"/>
            <a:ext cx="2692937" cy="1764267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7E04267-6562-4488-A7BC-7BF0C196BE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1383" y="2218547"/>
            <a:ext cx="2619375" cy="174307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91C8011-EC87-4744-A0FC-61213A70FD0A}"/>
              </a:ext>
            </a:extLst>
          </p:cNvPr>
          <p:cNvSpPr txBox="1"/>
          <p:nvPr/>
        </p:nvSpPr>
        <p:spPr>
          <a:xfrm>
            <a:off x="3000375" y="4706034"/>
            <a:ext cx="619125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বাতাসে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প্রতিধ্বনি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গ্রীষ্ম-বর্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া-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শীতে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F1E65E-3D17-4EEE-946B-A72F3985B3DB}"/>
              </a:ext>
            </a:extLst>
          </p:cNvPr>
          <p:cNvSpPr txBox="1"/>
          <p:nvPr/>
        </p:nvSpPr>
        <p:spPr>
          <a:xfrm>
            <a:off x="2509586" y="599846"/>
            <a:ext cx="69392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কবিতাংশটুকু</a:t>
            </a:r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পড়ি</a:t>
            </a:r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</a:p>
        </p:txBody>
      </p:sp>
    </p:spTree>
    <p:extLst>
      <p:ext uri="{BB962C8B-B14F-4D97-AF65-F5344CB8AC3E}">
        <p14:creationId xmlns:p14="http://schemas.microsoft.com/office/powerpoint/2010/main" val="21933978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DF62A9F-0B31-4A31-89F6-9AE247DFD8F8}"/>
              </a:ext>
            </a:extLst>
          </p:cNvPr>
          <p:cNvSpPr txBox="1"/>
          <p:nvPr/>
        </p:nvSpPr>
        <p:spPr>
          <a:xfrm>
            <a:off x="2895656" y="320661"/>
            <a:ext cx="617621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bn-IN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 বইয়ের </a:t>
            </a:r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31</a:t>
            </a:r>
            <a:r>
              <a:rPr lang="bn-IN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পৃষ্ঠা দেখ - </a:t>
            </a:r>
            <a:endParaRPr lang="en-US" sz="4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DBF4141-C6D4-4C34-8F20-D3DDEB5F49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74568" y="1380695"/>
            <a:ext cx="4079410" cy="4788872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F0A12A0-FF41-4FF1-9D9C-DAE2F1EA5E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8022" y="1311139"/>
            <a:ext cx="3715268" cy="485842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1564132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EFB9282-E751-49E6-AE5B-2FCC97E79B45}"/>
              </a:ext>
            </a:extLst>
          </p:cNvPr>
          <p:cNvSpPr txBox="1"/>
          <p:nvPr/>
        </p:nvSpPr>
        <p:spPr>
          <a:xfrm>
            <a:off x="2719138" y="561292"/>
            <a:ext cx="617621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bn-IN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শিক্ষকের সরব পাঠ </a:t>
            </a:r>
            <a:endParaRPr lang="en-US" sz="4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E1140C-0A9E-4CAE-9D04-315639ABD81D}"/>
              </a:ext>
            </a:extLst>
          </p:cNvPr>
          <p:cNvSpPr txBox="1"/>
          <p:nvPr/>
        </p:nvSpPr>
        <p:spPr>
          <a:xfrm>
            <a:off x="667751" y="2028616"/>
            <a:ext cx="617621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প্রি</a:t>
            </a:r>
            <a:r>
              <a:rPr lang="bn-IN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শিক্ষার্থীবন্ধুরা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কবিতাটি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আবৃতি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করছি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মনোযোগ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সহকারে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শুন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লাইনের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আঙুল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মিলিয়ে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নাও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BA31D91-0E8C-417A-8154-1F7308D3D1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94914" y="1208334"/>
            <a:ext cx="3715268" cy="4858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83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737E72C-DB67-44A8-89E6-4C421FB22B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10805" y="1474332"/>
            <a:ext cx="4795345" cy="423879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7447396-A2E2-4245-9AC0-9B062EB50090}"/>
              </a:ext>
            </a:extLst>
          </p:cNvPr>
          <p:cNvSpPr txBox="1"/>
          <p:nvPr/>
        </p:nvSpPr>
        <p:spPr>
          <a:xfrm>
            <a:off x="-552450" y="628233"/>
            <a:ext cx="5238750" cy="5601533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BD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ফেব্রুয়ারির গান</a:t>
            </a:r>
          </a:p>
          <a:p>
            <a:pPr algn="ctr"/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লুৎফর রহমান রিটন</a:t>
            </a:r>
          </a:p>
          <a:p>
            <a:pPr algn="ctr"/>
            <a:endParaRPr lang="bn-BD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দোয়েল কোয়েল ময়না কোকিল</a:t>
            </a:r>
          </a:p>
          <a:p>
            <a:pPr algn="ctr"/>
            <a:r>
              <a:rPr lang="bn-BD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সবার আছে গান</a:t>
            </a:r>
          </a:p>
          <a:p>
            <a:pPr algn="ctr"/>
            <a:r>
              <a:rPr lang="bn-BD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পাখির গানে পাখির সুরে</a:t>
            </a:r>
          </a:p>
          <a:p>
            <a:pPr algn="ctr"/>
            <a:r>
              <a:rPr lang="bn-BD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মুগ্ধ সবার প্রাণ।</a:t>
            </a:r>
          </a:p>
          <a:p>
            <a:pPr algn="ctr"/>
            <a:endParaRPr lang="bn-BD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সাগর নদীর ঊর্মিমালার</a:t>
            </a:r>
          </a:p>
          <a:p>
            <a:pPr algn="ctr"/>
            <a:r>
              <a:rPr lang="bn-BD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মন ভোলানো সুর</a:t>
            </a:r>
          </a:p>
          <a:p>
            <a:pPr algn="ctr"/>
            <a:r>
              <a:rPr lang="bn-BD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নদী হচ্ছে স্রোতস্বিনী</a:t>
            </a:r>
          </a:p>
          <a:p>
            <a:pPr algn="ctr"/>
            <a:r>
              <a:rPr lang="bn-BD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সাগর সমুদ্দুর। </a:t>
            </a:r>
          </a:p>
          <a:p>
            <a:pPr algn="ctr"/>
            <a:endParaRPr lang="bn-BD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ছড়ায় পাহাড় সুরের বাহার</a:t>
            </a:r>
          </a:p>
          <a:p>
            <a:pPr algn="ctr"/>
            <a:r>
              <a:rPr lang="bn-BD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ঝরনা প্রকৃতিতে</a:t>
            </a:r>
          </a:p>
          <a:p>
            <a:pPr algn="ctr"/>
            <a:r>
              <a:rPr lang="bn-BD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বাতাসে তার প্রতিধ্বনি</a:t>
            </a:r>
          </a:p>
          <a:p>
            <a:pPr algn="ctr"/>
            <a:r>
              <a:rPr lang="bn-BD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গ্রীষ্ম-বর্ষা-শীতে। 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666240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F39044D-1519-40D7-A121-176893C3D2D3}"/>
              </a:ext>
            </a:extLst>
          </p:cNvPr>
          <p:cNvSpPr txBox="1"/>
          <p:nvPr/>
        </p:nvSpPr>
        <p:spPr>
          <a:xfrm>
            <a:off x="2735179" y="577334"/>
            <a:ext cx="617621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bn-IN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সমস্বরে পাঠ</a:t>
            </a:r>
            <a:endParaRPr lang="en-US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230AF2-3FDE-495D-9B60-7154390CB652}"/>
              </a:ext>
            </a:extLst>
          </p:cNvPr>
          <p:cNvSpPr txBox="1"/>
          <p:nvPr/>
        </p:nvSpPr>
        <p:spPr>
          <a:xfrm>
            <a:off x="693820" y="1507777"/>
            <a:ext cx="1053565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কবিতাংশটুকু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সরবে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আবৃতি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bn-IN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7C24FB8F-0441-4E25-9DEC-1000973FEA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96572" y="2519787"/>
            <a:ext cx="4330148" cy="28867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5350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093096-579A-4732-AEFF-75B40B600C9B}"/>
              </a:ext>
            </a:extLst>
          </p:cNvPr>
          <p:cNvSpPr txBox="1"/>
          <p:nvPr/>
        </p:nvSpPr>
        <p:spPr>
          <a:xfrm>
            <a:off x="1472417" y="621777"/>
            <a:ext cx="844061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শব্দগুলো জেনে নিইঃ </a:t>
            </a:r>
            <a:endParaRPr lang="en-U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2D9F90-1183-412A-8330-B67A0BE36553}"/>
              </a:ext>
            </a:extLst>
          </p:cNvPr>
          <p:cNvSpPr txBox="1"/>
          <p:nvPr/>
        </p:nvSpPr>
        <p:spPr>
          <a:xfrm>
            <a:off x="1348155" y="1811817"/>
            <a:ext cx="13364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মুগ্ধ</a:t>
            </a:r>
            <a:r>
              <a:rPr lang="bn-BD" dirty="0"/>
              <a:t> 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09249E-5EEF-45E9-8900-DA49D4DD1B97}"/>
              </a:ext>
            </a:extLst>
          </p:cNvPr>
          <p:cNvSpPr txBox="1"/>
          <p:nvPr/>
        </p:nvSpPr>
        <p:spPr>
          <a:xfrm>
            <a:off x="1472417" y="3617411"/>
            <a:ext cx="13364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ঊর্মি</a:t>
            </a:r>
            <a:r>
              <a:rPr lang="bn-BD" dirty="0"/>
              <a:t> 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EDE166-A638-4AC5-B3C7-CCB4099A0B68}"/>
              </a:ext>
            </a:extLst>
          </p:cNvPr>
          <p:cNvSpPr txBox="1"/>
          <p:nvPr/>
        </p:nvSpPr>
        <p:spPr>
          <a:xfrm>
            <a:off x="955432" y="5216057"/>
            <a:ext cx="26757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স্রোতস্বিনী</a:t>
            </a:r>
            <a:r>
              <a:rPr lang="bn-BD" b="1" dirty="0"/>
              <a:t> </a:t>
            </a:r>
            <a:endParaRPr lang="en-US" b="1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D86DFD9-9347-41FD-A674-F91A46B7C4A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2371" y="1732069"/>
            <a:ext cx="2561451" cy="12705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77C61A3-3EC2-476A-AE68-5ED656BD41D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19461" y="3326611"/>
            <a:ext cx="2627269" cy="13510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D67003A-69F1-40DF-B18B-C21533265733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2371" y="5001683"/>
            <a:ext cx="2627269" cy="11806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95563DD2-7C11-4A53-B349-1A7256E17E3F}"/>
              </a:ext>
            </a:extLst>
          </p:cNvPr>
          <p:cNvSpPr txBox="1"/>
          <p:nvPr/>
        </p:nvSpPr>
        <p:spPr>
          <a:xfrm>
            <a:off x="7290121" y="1950405"/>
            <a:ext cx="1852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আনন্দিত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162635C-E73E-434B-8555-017B30374176}"/>
              </a:ext>
            </a:extLst>
          </p:cNvPr>
          <p:cNvSpPr txBox="1"/>
          <p:nvPr/>
        </p:nvSpPr>
        <p:spPr>
          <a:xfrm>
            <a:off x="6513822" y="3617411"/>
            <a:ext cx="47883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নদী বা সাগরের ঢেউ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81B4567-49DB-4C74-8C94-09E3C1CFA522}"/>
              </a:ext>
            </a:extLst>
          </p:cNvPr>
          <p:cNvSpPr txBox="1"/>
          <p:nvPr/>
        </p:nvSpPr>
        <p:spPr>
          <a:xfrm>
            <a:off x="7290121" y="5154502"/>
            <a:ext cx="2257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নদী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8392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  <p:bldP spid="8" grpId="0"/>
      <p:bldP spid="21" grpId="0"/>
      <p:bldP spid="22" grpId="0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0B9E1D-39E8-4DF7-82B0-E2EB3A1CE53A}"/>
              </a:ext>
            </a:extLst>
          </p:cNvPr>
          <p:cNvSpPr txBox="1"/>
          <p:nvPr/>
        </p:nvSpPr>
        <p:spPr>
          <a:xfrm>
            <a:off x="760396" y="582797"/>
            <a:ext cx="10671208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ভেঙে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বং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১টি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করঃ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3BC882-1184-4B05-B981-F6E174D7EB96}"/>
              </a:ext>
            </a:extLst>
          </p:cNvPr>
          <p:cNvSpPr txBox="1"/>
          <p:nvPr/>
        </p:nvSpPr>
        <p:spPr>
          <a:xfrm>
            <a:off x="1617785" y="1642959"/>
            <a:ext cx="576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গ্ধ</a:t>
            </a:r>
            <a:r>
              <a:rPr lang="bn-BD" sz="4000" dirty="0"/>
              <a:t> </a:t>
            </a:r>
            <a:endParaRPr lang="en-US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DA4160-0D66-4F2E-97BD-31F461DBC4D9}"/>
              </a:ext>
            </a:extLst>
          </p:cNvPr>
          <p:cNvSpPr txBox="1"/>
          <p:nvPr/>
        </p:nvSpPr>
        <p:spPr>
          <a:xfrm>
            <a:off x="1617785" y="3235536"/>
            <a:ext cx="8581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স্ব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C2837D-3D77-403B-B46D-E3FB38830C40}"/>
              </a:ext>
            </a:extLst>
          </p:cNvPr>
          <p:cNvSpPr txBox="1"/>
          <p:nvPr/>
        </p:nvSpPr>
        <p:spPr>
          <a:xfrm>
            <a:off x="1587304" y="5029186"/>
            <a:ext cx="1125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ধ্ব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FDD5ED-4661-4B18-8456-D79CF42D27F9}"/>
              </a:ext>
            </a:extLst>
          </p:cNvPr>
          <p:cNvSpPr txBox="1"/>
          <p:nvPr/>
        </p:nvSpPr>
        <p:spPr>
          <a:xfrm>
            <a:off x="4100733" y="1539291"/>
            <a:ext cx="576776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ধ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7C93231-247D-4F48-975C-BA3AE3E09001}"/>
              </a:ext>
            </a:extLst>
          </p:cNvPr>
          <p:cNvSpPr txBox="1"/>
          <p:nvPr/>
        </p:nvSpPr>
        <p:spPr>
          <a:xfrm>
            <a:off x="2933478" y="3235536"/>
            <a:ext cx="576776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BB5B1F-8117-4054-BDC5-8F880CAD691A}"/>
              </a:ext>
            </a:extLst>
          </p:cNvPr>
          <p:cNvSpPr txBox="1"/>
          <p:nvPr/>
        </p:nvSpPr>
        <p:spPr>
          <a:xfrm>
            <a:off x="4176930" y="3285565"/>
            <a:ext cx="637736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256BFC7-7FBE-4ECC-B6AE-347213F50E83}"/>
              </a:ext>
            </a:extLst>
          </p:cNvPr>
          <p:cNvSpPr txBox="1"/>
          <p:nvPr/>
        </p:nvSpPr>
        <p:spPr>
          <a:xfrm>
            <a:off x="2923788" y="5029598"/>
            <a:ext cx="576776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A81718B-DADC-4B1C-9474-581FD7CBC6AF}"/>
              </a:ext>
            </a:extLst>
          </p:cNvPr>
          <p:cNvSpPr txBox="1"/>
          <p:nvPr/>
        </p:nvSpPr>
        <p:spPr>
          <a:xfrm>
            <a:off x="4176930" y="4964766"/>
            <a:ext cx="576776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F1832CB-59EB-4B0C-B91E-5DCB922AF78D}"/>
              </a:ext>
            </a:extLst>
          </p:cNvPr>
          <p:cNvSpPr txBox="1"/>
          <p:nvPr/>
        </p:nvSpPr>
        <p:spPr>
          <a:xfrm>
            <a:off x="2947181" y="1587488"/>
            <a:ext cx="576776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C07C38-9DC0-4D56-9BC1-7B29A1158329}"/>
              </a:ext>
            </a:extLst>
          </p:cNvPr>
          <p:cNvSpPr txBox="1"/>
          <p:nvPr/>
        </p:nvSpPr>
        <p:spPr>
          <a:xfrm>
            <a:off x="5085347" y="1612181"/>
            <a:ext cx="65612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প্রকৃতি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মুগ্ধ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5501B6-9C97-41E6-982E-4B61E4D4A59F}"/>
              </a:ext>
            </a:extLst>
          </p:cNvPr>
          <p:cNvSpPr txBox="1"/>
          <p:nvPr/>
        </p:nvSpPr>
        <p:spPr>
          <a:xfrm>
            <a:off x="5356028" y="3032589"/>
            <a:ext cx="59997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স্রোতস্বিনীতে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ভেসে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চলেছে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তোলা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নৌকা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16D212-462E-4F69-BA40-190100321269}"/>
              </a:ext>
            </a:extLst>
          </p:cNvPr>
          <p:cNvSpPr txBox="1"/>
          <p:nvPr/>
        </p:nvSpPr>
        <p:spPr>
          <a:xfrm>
            <a:off x="5085347" y="4903211"/>
            <a:ext cx="69943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কণ্ঠে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প্রতিধ্বনি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41694229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18F2B74-CD38-4301-A7CD-5BB74B2EAB24}"/>
              </a:ext>
            </a:extLst>
          </p:cNvPr>
          <p:cNvSpPr txBox="1"/>
          <p:nvPr/>
        </p:nvSpPr>
        <p:spPr>
          <a:xfrm>
            <a:off x="3000375" y="296644"/>
            <a:ext cx="619125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C705FC1-627B-4D0A-AE8C-1B73C70336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9184" y="1149535"/>
            <a:ext cx="2220686" cy="298994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F7A7424-3DE6-411C-BB6F-1145F79A8171}"/>
              </a:ext>
            </a:extLst>
          </p:cNvPr>
          <p:cNvSpPr txBox="1"/>
          <p:nvPr/>
        </p:nvSpPr>
        <p:spPr>
          <a:xfrm>
            <a:off x="882484" y="4139479"/>
            <a:ext cx="619125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নামঃ প্রিয়াঙ্কা মজুমদার</a:t>
            </a:r>
          </a:p>
          <a:p>
            <a:r>
              <a:rPr lang="bn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</a:t>
            </a:r>
          </a:p>
          <a:p>
            <a:r>
              <a:rPr lang="bn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ইয়ারনুরুল্যাপুর সরকারি প্রাথমিক বিদ্যালয় </a:t>
            </a:r>
          </a:p>
          <a:p>
            <a:r>
              <a:rPr lang="bn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দাগনভুইয়া, ফেনী 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72CBF5-719C-41CD-BAC4-B69EC9014B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6571" y="1302489"/>
            <a:ext cx="3622945" cy="42530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548A4B2-2EA6-4F11-A94C-F6F91BDE9FBB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7885445">
            <a:off x="5101083" y="2584875"/>
            <a:ext cx="2763917" cy="2025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5298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3CEB7E1-A6AF-4113-BF19-FC07686370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3986" y="1646031"/>
            <a:ext cx="9642724" cy="33270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2780F5F-34FF-4688-9B04-EF7B8C4A8A2E}"/>
              </a:ext>
            </a:extLst>
          </p:cNvPr>
          <p:cNvSpPr txBox="1"/>
          <p:nvPr/>
        </p:nvSpPr>
        <p:spPr>
          <a:xfrm>
            <a:off x="3007895" y="652227"/>
            <a:ext cx="617621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bn-IN" sz="5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মুলভাব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07273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913849-0155-45DA-89AE-5A76E4C87791}"/>
              </a:ext>
            </a:extLst>
          </p:cNvPr>
          <p:cNvSpPr txBox="1"/>
          <p:nvPr/>
        </p:nvSpPr>
        <p:spPr>
          <a:xfrm>
            <a:off x="1776476" y="2598003"/>
            <a:ext cx="8923607" cy="830997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জোড়ায়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কবিতাংশটুকু আবৃত্তি করতে বলবঃ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72ADCD-09A5-4658-B8EE-ED33CFF9E0AC}"/>
              </a:ext>
            </a:extLst>
          </p:cNvPr>
          <p:cNvSpPr txBox="1"/>
          <p:nvPr/>
        </p:nvSpPr>
        <p:spPr>
          <a:xfrm>
            <a:off x="3288630" y="647889"/>
            <a:ext cx="56147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4138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D75166-4546-4CBB-8F3E-70712AEBCDBC}"/>
              </a:ext>
            </a:extLst>
          </p:cNvPr>
          <p:cNvSpPr txBox="1"/>
          <p:nvPr/>
        </p:nvSpPr>
        <p:spPr>
          <a:xfrm>
            <a:off x="7341668" y="449521"/>
            <a:ext cx="6414868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03FCB1-EF58-4A04-B2D6-8822C4D69D0E}"/>
              </a:ext>
            </a:extLst>
          </p:cNvPr>
          <p:cNvSpPr txBox="1"/>
          <p:nvPr/>
        </p:nvSpPr>
        <p:spPr>
          <a:xfrm>
            <a:off x="1575775" y="272478"/>
            <a:ext cx="843915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শাপলাঃ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প্রশ্নগুলোর উত্তর লিখ</a:t>
            </a:r>
            <a:endParaRPr lang="bn-BD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আমরা কোন ভাষাতে আমাদের মনের কথা বলি?</a:t>
            </a:r>
          </a:p>
          <a:p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টগরঃ শব্দ দিয়ে বাক্যগঠন কর</a:t>
            </a:r>
          </a:p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মুগ্ধ,   গান,  বর্ষা</a:t>
            </a:r>
          </a:p>
          <a:p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লিলিঃ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 গুলো ভেঙে লিখ ও ১টি করে শব্দ গঠন কর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প্র,        ষ্ম,        ধ্ব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60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62973BF-81F9-46AB-BCAA-990D68418CB1}"/>
              </a:ext>
            </a:extLst>
          </p:cNvPr>
          <p:cNvSpPr txBox="1"/>
          <p:nvPr/>
        </p:nvSpPr>
        <p:spPr>
          <a:xfrm>
            <a:off x="1793044" y="548556"/>
            <a:ext cx="8265355" cy="630942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u="sng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</a:p>
          <a:p>
            <a:pPr algn="ctr"/>
            <a:endParaRPr lang="bn-BD" sz="44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প্রশ্নগুলোর উত্তর দাও</a:t>
            </a:r>
          </a:p>
          <a:p>
            <a:pPr algn="ctr"/>
            <a:endParaRPr lang="bn-BD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১। এই কবিতার কবির নাম কী?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		</a:t>
            </a:r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২। পাখির গানে সবার প্রাণ কেমন হয়?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৩। নদীর অপর নাম কী?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				</a:t>
            </a:r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৪। কয়েকজন ভাষা শহিদের নাম বল। 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27EF60-7266-465F-B342-5840EEE6DE27}"/>
              </a:ext>
            </a:extLst>
          </p:cNvPr>
          <p:cNvSpPr txBox="1"/>
          <p:nvPr/>
        </p:nvSpPr>
        <p:spPr>
          <a:xfrm>
            <a:off x="1209822" y="2785403"/>
            <a:ext cx="7033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3571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886F168F-1099-46F5-A9F2-27D2A9C19FB2}"/>
              </a:ext>
            </a:extLst>
          </p:cNvPr>
          <p:cNvGrpSpPr/>
          <p:nvPr/>
        </p:nvGrpSpPr>
        <p:grpSpPr>
          <a:xfrm>
            <a:off x="1241737" y="563244"/>
            <a:ext cx="9424748" cy="5127665"/>
            <a:chOff x="1349872" y="388991"/>
            <a:chExt cx="9424748" cy="5127665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B7C8FC7E-BB7A-44DD-9AC7-DA5E0B3F17A5}"/>
                </a:ext>
              </a:extLst>
            </p:cNvPr>
            <p:cNvSpPr txBox="1"/>
            <p:nvPr/>
          </p:nvSpPr>
          <p:spPr>
            <a:xfrm>
              <a:off x="2096086" y="388991"/>
              <a:ext cx="7202659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54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বাড়ির কাজ </a:t>
              </a:r>
              <a:endPara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9B19BB15-3388-4793-B0CB-BDAA8E2F0201}"/>
                </a:ext>
              </a:extLst>
            </p:cNvPr>
            <p:cNvSpPr txBox="1"/>
            <p:nvPr/>
          </p:nvSpPr>
          <p:spPr>
            <a:xfrm>
              <a:off x="1349872" y="1269339"/>
              <a:ext cx="9424748" cy="4247317"/>
            </a:xfrm>
            <a:prstGeom prst="rect">
              <a:avLst/>
            </a:prstGeom>
            <a:noFill/>
            <a:ln w="762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BD" sz="5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      </a:t>
              </a:r>
              <a:r>
                <a:rPr lang="en-US" sz="5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								</a:t>
              </a:r>
              <a:r>
                <a:rPr lang="bn-BD" sz="5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বিদ্যালয়</a:t>
              </a:r>
              <a:r>
                <a:rPr lang="as-IN" sz="5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ে</a:t>
              </a:r>
              <a:r>
                <a:rPr lang="en-US" sz="5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s-IN" sz="5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২</a:t>
              </a:r>
              <a:r>
                <a:rPr lang="en-US" sz="5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 </a:t>
              </a:r>
              <a:r>
                <a:rPr lang="en-US" sz="54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শে</a:t>
              </a:r>
              <a:r>
                <a:rPr lang="en-US" sz="5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ফেব্রুয়ারিতে</a:t>
              </a:r>
              <a:r>
                <a:rPr lang="en-US" sz="5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as-IN" sz="5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</a:t>
              </a:r>
              <a:r>
                <a:rPr lang="en-US" sz="5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</a:t>
              </a:r>
              <a:r>
                <a:rPr lang="as-IN" sz="5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</a:t>
              </a:r>
              <a:r>
                <a:rPr lang="en-US" sz="5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া </a:t>
              </a:r>
              <a:r>
                <a:rPr lang="en-US" sz="54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কী</a:t>
              </a:r>
              <a:r>
                <a:rPr lang="en-US" sz="5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s-IN" sz="5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r>
                <a:rPr lang="en-US" sz="5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ী </a:t>
              </a:r>
              <a:r>
                <a:rPr lang="en-US" sz="54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অনুষ্</a:t>
              </a:r>
              <a:r>
                <a:rPr lang="as-IN" sz="5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ঠ</a:t>
              </a:r>
              <a:r>
                <a:rPr lang="en-US" sz="5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as-IN" sz="5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</a:t>
              </a:r>
              <a:r>
                <a:rPr lang="en-US" sz="5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s-IN" sz="5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</a:t>
              </a:r>
              <a:r>
                <a:rPr lang="en-US" sz="5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as-IN" sz="5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ল</a:t>
              </a:r>
              <a:r>
                <a:rPr lang="en-US" sz="5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 </a:t>
              </a:r>
              <a:r>
                <a:rPr lang="as-IN" sz="5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r>
                <a:rPr lang="en-US" sz="54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রি</a:t>
              </a:r>
              <a:r>
                <a:rPr lang="en-US" sz="5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s-IN" sz="5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</a:t>
              </a:r>
              <a:r>
                <a:rPr lang="en-US" sz="5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5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সম্পর্কে ৫ টি বাক্য লিখে আনবে।</a:t>
              </a:r>
              <a:r>
                <a:rPr lang="en-US" sz="5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								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7265954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4E21A6D2-0D20-4463-B77C-BFF357FC54D5}"/>
              </a:ext>
            </a:extLst>
          </p:cNvPr>
          <p:cNvGrpSpPr/>
          <p:nvPr/>
        </p:nvGrpSpPr>
        <p:grpSpPr>
          <a:xfrm>
            <a:off x="1570892" y="876300"/>
            <a:ext cx="9050216" cy="5664143"/>
            <a:chOff x="1209821" y="126609"/>
            <a:chExt cx="9050216" cy="5664143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3594C39-8556-4F36-8BAE-75850372601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09821" y="126609"/>
              <a:ext cx="8904849" cy="4572001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3523E7F-9C87-4839-8BC2-754C2EF945AA}"/>
                </a:ext>
              </a:extLst>
            </p:cNvPr>
            <p:cNvSpPr txBox="1"/>
            <p:nvPr/>
          </p:nvSpPr>
          <p:spPr>
            <a:xfrm>
              <a:off x="1209821" y="4867422"/>
              <a:ext cx="905021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5400" dirty="0">
                  <a:latin typeface="NikoshBAN" panose="02000000000000000000" pitchFamily="2" charset="0"/>
                  <a:cs typeface="NikoshBAN" panose="02000000000000000000" pitchFamily="2" charset="0"/>
                </a:rPr>
                <a:t>সবাইকে ধন্যবাদ </a:t>
              </a:r>
              <a:endParaRPr lang="en-US" sz="5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89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C0F2D3-4E58-4BB1-8387-2DCEC7CDA1BA}"/>
              </a:ext>
            </a:extLst>
          </p:cNvPr>
          <p:cNvSpPr txBox="1"/>
          <p:nvPr/>
        </p:nvSpPr>
        <p:spPr>
          <a:xfrm>
            <a:off x="482990" y="571758"/>
            <a:ext cx="11226019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ছবিগুলোতে তোমরা কি দেখতে পাচ্ছ চিন্তা করঃ </a:t>
            </a:r>
            <a:endParaRPr lang="en-US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FD7B48-BDBB-4A72-96BE-27B6EFB7DB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3976" y="1784732"/>
            <a:ext cx="4372415" cy="285334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5EAD7AF-1F18-4DD1-984D-2A85C34B26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63993" y="1830898"/>
            <a:ext cx="4994031" cy="285334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A06AA86-C322-474E-8B86-49EF716C5F5E}"/>
              </a:ext>
            </a:extLst>
          </p:cNvPr>
          <p:cNvSpPr txBox="1"/>
          <p:nvPr/>
        </p:nvSpPr>
        <p:spPr>
          <a:xfrm>
            <a:off x="1415269" y="5159027"/>
            <a:ext cx="3991122" cy="923330"/>
          </a:xfrm>
          <a:prstGeom prst="rect">
            <a:avLst/>
          </a:prstGeom>
          <a:solidFill>
            <a:srgbClr val="12F61D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শহিদ মিনার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DB2B43-A9A6-4792-886E-82DEA32828C7}"/>
              </a:ext>
            </a:extLst>
          </p:cNvPr>
          <p:cNvSpPr txBox="1"/>
          <p:nvPr/>
        </p:nvSpPr>
        <p:spPr>
          <a:xfrm>
            <a:off x="6785611" y="5159027"/>
            <a:ext cx="3991122" cy="923330"/>
          </a:xfrm>
          <a:prstGeom prst="rect">
            <a:avLst/>
          </a:prstGeom>
          <a:solidFill>
            <a:srgbClr val="12F61D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ভাষা আন্দোলনের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0317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E5AC6A7-2028-4C1A-A23D-AF0B3971B4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9310" y="1589042"/>
            <a:ext cx="3217360" cy="35166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4FCD372-1B58-4586-9C83-69EC47071A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05650" y="1560383"/>
            <a:ext cx="3546359" cy="354530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2" name="Flowchart: Terminator 11">
            <a:extLst>
              <a:ext uri="{FF2B5EF4-FFF2-40B4-BE49-F238E27FC236}">
                <a16:creationId xmlns:a16="http://schemas.microsoft.com/office/drawing/2014/main" id="{D17CAC48-6EE1-4F9D-AF8E-1A2BCE8B5033}"/>
              </a:ext>
            </a:extLst>
          </p:cNvPr>
          <p:cNvSpPr/>
          <p:nvPr/>
        </p:nvSpPr>
        <p:spPr>
          <a:xfrm>
            <a:off x="1179310" y="5366824"/>
            <a:ext cx="3670774" cy="998807"/>
          </a:xfrm>
          <a:prstGeom prst="flowChartTerminator">
            <a:avLst/>
          </a:prstGeom>
          <a:solidFill>
            <a:srgbClr val="12F6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সালাম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3" name="Flowchart: Terminator 12">
            <a:extLst>
              <a:ext uri="{FF2B5EF4-FFF2-40B4-BE49-F238E27FC236}">
                <a16:creationId xmlns:a16="http://schemas.microsoft.com/office/drawing/2014/main" id="{DD1A8416-E5F3-4023-B7D7-2623673051A6}"/>
              </a:ext>
            </a:extLst>
          </p:cNvPr>
          <p:cNvSpPr/>
          <p:nvPr/>
        </p:nvSpPr>
        <p:spPr>
          <a:xfrm>
            <a:off x="7627550" y="5365651"/>
            <a:ext cx="3385139" cy="998807"/>
          </a:xfrm>
          <a:prstGeom prst="flowChartTerminator">
            <a:avLst/>
          </a:prstGeom>
          <a:solidFill>
            <a:srgbClr val="12F6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বরকত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34E0A4-B384-4C9F-9A04-D284F745B951}"/>
              </a:ext>
            </a:extLst>
          </p:cNvPr>
          <p:cNvSpPr txBox="1"/>
          <p:nvPr/>
        </p:nvSpPr>
        <p:spPr>
          <a:xfrm>
            <a:off x="2101516" y="468254"/>
            <a:ext cx="767614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নিচের ছবি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 দেখি-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8343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911A1BC-5E4E-4E82-9958-3303B2AF37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3251" y="1723344"/>
            <a:ext cx="3612260" cy="314733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1C6FD37-0D2B-4765-B924-3083E1BFB6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905" y="1870757"/>
            <a:ext cx="3479478" cy="285251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2F76139-8192-4012-845F-5E3638402A73}"/>
              </a:ext>
            </a:extLst>
          </p:cNvPr>
          <p:cNvSpPr txBox="1"/>
          <p:nvPr/>
        </p:nvSpPr>
        <p:spPr>
          <a:xfrm>
            <a:off x="801914" y="5281565"/>
            <a:ext cx="4474935" cy="830997"/>
          </a:xfrm>
          <a:prstGeom prst="rect">
            <a:avLst/>
          </a:prstGeom>
          <a:solidFill>
            <a:srgbClr val="12F61D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রফিক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8A6C9C5-ECA6-47A7-978C-2D2B02F41EDA}"/>
              </a:ext>
            </a:extLst>
          </p:cNvPr>
          <p:cNvSpPr txBox="1"/>
          <p:nvPr/>
        </p:nvSpPr>
        <p:spPr>
          <a:xfrm>
            <a:off x="6412016" y="4987243"/>
            <a:ext cx="4939971" cy="1200329"/>
          </a:xfrm>
          <a:prstGeom prst="rect">
            <a:avLst/>
          </a:prstGeom>
          <a:solidFill>
            <a:srgbClr val="12F61D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জব্বার</a:t>
            </a:r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419F40-EC63-4BAA-B52C-205406CAFCFE}"/>
              </a:ext>
            </a:extLst>
          </p:cNvPr>
          <p:cNvSpPr txBox="1"/>
          <p:nvPr/>
        </p:nvSpPr>
        <p:spPr>
          <a:xfrm>
            <a:off x="2165704" y="600597"/>
            <a:ext cx="78605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নিচের ছবি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 দেখি-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8847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1A03ED1-DBB7-4960-B77E-EE2C2BB7C59A}"/>
              </a:ext>
            </a:extLst>
          </p:cNvPr>
          <p:cNvSpPr txBox="1"/>
          <p:nvPr/>
        </p:nvSpPr>
        <p:spPr>
          <a:xfrm>
            <a:off x="951914" y="1102310"/>
            <a:ext cx="10607040" cy="43396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প্রশ্নগুলোর উত্তর দাওঃ</a:t>
            </a:r>
          </a:p>
          <a:p>
            <a:pPr algn="ctr"/>
            <a:endParaRPr lang="bn-BD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১। আমরা কোন ভাষায় কথা বলি?</a:t>
            </a:r>
          </a:p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২। ২১ শে ফেব্রুয়ারি কী দিবস?</a:t>
            </a:r>
          </a:p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৩। আমাদের জাতীয় পাখির নাম কী?</a:t>
            </a:r>
          </a:p>
        </p:txBody>
      </p:sp>
    </p:spTree>
    <p:extLst>
      <p:ext uri="{BB962C8B-B14F-4D97-AF65-F5344CB8AC3E}">
        <p14:creationId xmlns:p14="http://schemas.microsoft.com/office/powerpoint/2010/main" val="326768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F6231DF-7AAC-41DC-AD4B-7AF36231766B}"/>
              </a:ext>
            </a:extLst>
          </p:cNvPr>
          <p:cNvGrpSpPr/>
          <p:nvPr/>
        </p:nvGrpSpPr>
        <p:grpSpPr>
          <a:xfrm>
            <a:off x="1456885" y="882050"/>
            <a:ext cx="10916530" cy="4155636"/>
            <a:chOff x="1433738" y="748700"/>
            <a:chExt cx="10916530" cy="4155636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58B67F80-5A95-4A51-A817-8C24842336F8}"/>
                </a:ext>
              </a:extLst>
            </p:cNvPr>
            <p:cNvGrpSpPr/>
            <p:nvPr/>
          </p:nvGrpSpPr>
          <p:grpSpPr>
            <a:xfrm>
              <a:off x="3650949" y="748700"/>
              <a:ext cx="4839649" cy="2766298"/>
              <a:chOff x="4078015" y="1606115"/>
              <a:chExt cx="4881940" cy="2383500"/>
            </a:xfrm>
          </p:grpSpPr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5FA9A9A-B771-4BC0-88EB-902F3D2E9E86}"/>
                  </a:ext>
                </a:extLst>
              </p:cNvPr>
              <p:cNvSpPr txBox="1"/>
              <p:nvPr/>
            </p:nvSpPr>
            <p:spPr>
              <a:xfrm>
                <a:off x="4694471" y="1606115"/>
                <a:ext cx="3303132" cy="795561"/>
              </a:xfrm>
              <a:prstGeom prst="rect">
                <a:avLst/>
              </a:prstGeom>
              <a:noFill/>
              <a:ln w="762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54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পাঠ  শিরোনাম</a:t>
                </a:r>
                <a:endParaRPr lang="en-US" sz="5400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AC5F55F-7CC8-4673-B435-C7DDE8E09A77}"/>
                  </a:ext>
                </a:extLst>
              </p:cNvPr>
              <p:cNvSpPr/>
              <p:nvPr/>
            </p:nvSpPr>
            <p:spPr>
              <a:xfrm>
                <a:off x="4078015" y="3194054"/>
                <a:ext cx="4881940" cy="795561"/>
              </a:xfrm>
              <a:prstGeom prst="rect">
                <a:avLst/>
              </a:prstGeom>
              <a:noFill/>
              <a:ln w="76200"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bn-BD" sz="5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ফেব্রুয়ারির গান</a:t>
                </a:r>
                <a:endParaRPr lang="en-US" sz="5400" dirty="0"/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20D1E78-6B19-4B7D-8D5D-5CE79EEDA1DA}"/>
                </a:ext>
              </a:extLst>
            </p:cNvPr>
            <p:cNvSpPr txBox="1"/>
            <p:nvPr/>
          </p:nvSpPr>
          <p:spPr>
            <a:xfrm>
              <a:off x="1433738" y="3981006"/>
              <a:ext cx="10916530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BD" sz="5400" dirty="0">
                  <a:latin typeface="NikoshBAN" panose="02000000000000000000" pitchFamily="2" charset="0"/>
                  <a:cs typeface="NikoshBAN" panose="02000000000000000000" pitchFamily="2" charset="0"/>
                </a:rPr>
                <a:t>পাঠ্যাংশঃ  দোয়েল কোয়েল...............শীতে </a:t>
              </a:r>
              <a:endParaRPr lang="en-US" sz="5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5923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E41507-03C7-42EA-BDED-71E4A52C7380}"/>
              </a:ext>
            </a:extLst>
          </p:cNvPr>
          <p:cNvSpPr txBox="1"/>
          <p:nvPr/>
        </p:nvSpPr>
        <p:spPr>
          <a:xfrm>
            <a:off x="1257300" y="551289"/>
            <a:ext cx="9144000" cy="57554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u="sng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শোনাঃ ১.২.১ উচ্চারিত পঠিত বাক্য,কথা মনোযোগ সহকারে শুনবে।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২.১.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২ কবিতা শুনে মূলভাব বুঝতে পারবে।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বলাঃ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১.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.২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সহযোগে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স্পষ্ট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শুদ্ধভাবে বলতে পারবে।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      ২.১.১ প্রমিত উচ্চারণে ও ছন্দ বজায় রেখে কবিতা আবৃত্তি করতে পারবে।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      ২.১.১ কবিতা সম্পর্কিত প্রশ্নের উত্তর দিতে পারবে। 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পড়াঃ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১.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.১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পাঠে ব্যবহৃত যুক্তব্যঞ্জন সম্বলিত শব্দ শুদ্ধ উচ্চারণে পড়তে পারবে।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       ১.৪.১ পাঠ্যপুস্তকের পাঠ শ্রবণযোগ্য স্পষ্ট স্বরে ও প্রমিত উচ্চারণে পড়তে পারবে।</a:t>
            </a:r>
          </a:p>
          <a:p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লেখাঃ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১.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.১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পাঠে ব্যবহৃত শব্দ দিয়ে নতুন নতুন বাক্য লিখতে পারবে।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         ১.৬.১ বিরামচিহ্ন ব্যবহার করে বাক্য লিখতে পারবে।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8586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0E463F02-112D-4838-8AE6-FB4E2C82BAB2}"/>
              </a:ext>
            </a:extLst>
          </p:cNvPr>
          <p:cNvGrpSpPr/>
          <p:nvPr/>
        </p:nvGrpSpPr>
        <p:grpSpPr>
          <a:xfrm>
            <a:off x="1099551" y="466416"/>
            <a:ext cx="9973993" cy="3059293"/>
            <a:chOff x="806474" y="64910"/>
            <a:chExt cx="9973993" cy="3059293"/>
          </a:xfrm>
          <a:noFill/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EDAD45EE-5AD2-49BD-B5C5-F4361198466B}"/>
                </a:ext>
              </a:extLst>
            </p:cNvPr>
            <p:cNvSpPr txBox="1"/>
            <p:nvPr/>
          </p:nvSpPr>
          <p:spPr>
            <a:xfrm>
              <a:off x="806474" y="64910"/>
              <a:ext cx="9973993" cy="923330"/>
            </a:xfrm>
            <a:prstGeom prst="rect">
              <a:avLst/>
            </a:prstGeom>
            <a:grpFill/>
            <a:ln w="762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5400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কবি পরিচিতি</a:t>
              </a:r>
              <a:endParaRPr lang="en-US" sz="5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C3F7F48-DE38-42AF-998B-1BF0A2814A10}"/>
                </a:ext>
              </a:extLst>
            </p:cNvPr>
            <p:cNvSpPr txBox="1"/>
            <p:nvPr/>
          </p:nvSpPr>
          <p:spPr>
            <a:xfrm>
              <a:off x="4389121" y="2293206"/>
              <a:ext cx="5962357" cy="830997"/>
            </a:xfrm>
            <a:prstGeom prst="rect">
              <a:avLst/>
            </a:prstGeom>
            <a:grpFill/>
            <a:ln w="762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46CD2190-BD2D-45D5-AA74-3538AFC2CA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47445" y="1662461"/>
            <a:ext cx="9078206" cy="45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807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555</Words>
  <Application>Microsoft Office PowerPoint</Application>
  <PresentationFormat>Widescreen</PresentationFormat>
  <Paragraphs>125</Paragraphs>
  <Slides>25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HP</cp:lastModifiedBy>
  <cp:revision>152</cp:revision>
  <dcterms:created xsi:type="dcterms:W3CDTF">2020-03-10T15:26:05Z</dcterms:created>
  <dcterms:modified xsi:type="dcterms:W3CDTF">2021-09-09T14:32:18Z</dcterms:modified>
</cp:coreProperties>
</file>