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6" r:id="rId2"/>
    <p:sldId id="507" r:id="rId3"/>
    <p:sldId id="480" r:id="rId4"/>
    <p:sldId id="433" r:id="rId5"/>
    <p:sldId id="509" r:id="rId6"/>
    <p:sldId id="406" r:id="rId7"/>
    <p:sldId id="435" r:id="rId8"/>
    <p:sldId id="455" r:id="rId9"/>
    <p:sldId id="440" r:id="rId10"/>
    <p:sldId id="456" r:id="rId11"/>
    <p:sldId id="346" r:id="rId12"/>
    <p:sldId id="457" r:id="rId13"/>
    <p:sldId id="477" r:id="rId14"/>
    <p:sldId id="355" r:id="rId15"/>
    <p:sldId id="471" r:id="rId16"/>
    <p:sldId id="478" r:id="rId17"/>
    <p:sldId id="458" r:id="rId18"/>
    <p:sldId id="472" r:id="rId19"/>
    <p:sldId id="473" r:id="rId20"/>
    <p:sldId id="475" r:id="rId21"/>
    <p:sldId id="464" r:id="rId22"/>
    <p:sldId id="468" r:id="rId23"/>
    <p:sldId id="467" r:id="rId24"/>
    <p:sldId id="479" r:id="rId25"/>
    <p:sldId id="301" r:id="rId26"/>
    <p:sldId id="314" r:id="rId27"/>
    <p:sldId id="481" r:id="rId28"/>
    <p:sldId id="50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F9FE9-23D7-4F79-B1CA-536E0766A42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39A78C10-BB58-4CA5-BB6C-73A2445C403E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</a:p>
      </dgm:t>
    </dgm:pt>
    <dgm:pt modelId="{0B54C1FA-EA7B-49EB-BB6B-6E86A3F5062E}" type="parTrans" cxnId="{3DC31B88-0B5A-480A-BE6D-1A4E811F9B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41630B-BE9C-4F67-A09F-793649CDC66D}" type="sibTrans" cxnId="{3DC31B88-0B5A-480A-BE6D-1A4E811F9B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68DFB9-AF75-4599-8425-49F4D9CB63B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</a:p>
      </dgm:t>
    </dgm:pt>
    <dgm:pt modelId="{33DF718E-47C4-422F-83BC-91C915CD343F}" type="sibTrans" cxnId="{F6ED6A2C-BFC7-44CE-BE5C-46B8A58640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156F86-E5BC-4391-B986-B672CAD354A6}" type="parTrans" cxnId="{F6ED6A2C-BFC7-44CE-BE5C-46B8A58640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FCC13C-22F4-4D68-9CF1-6A405BBAC95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অর্থনীতির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খাতের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3ED39DCA-0C57-4215-8F40-CD9A1CB08F84}" type="parTrans" cxnId="{4AE95C47-1258-44B6-A7D6-649261FC77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E2F352-E71E-4F06-A293-0DA02C3D818F}" type="sibTrans" cxnId="{4AE95C47-1258-44B6-A7D6-649261FC77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08D990-326E-430E-9936-568F130D6D4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অর্থনীতির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খাতসমূহের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</dgm:t>
    </dgm:pt>
    <dgm:pt modelId="{B028078A-A790-4B9C-9230-700668B6CFA3}" type="parTrans" cxnId="{28101759-228A-405F-BF80-2EA17DF055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3AA0E0-10F7-4B2B-8E5A-A85F68A03934}" type="sibTrans" cxnId="{28101759-228A-405F-BF80-2EA17DF055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7CC0F5-81E0-4123-9941-8604D6B8FBB1}" type="pres">
      <dgm:prSet presAssocID="{AFAF9FE9-23D7-4F79-B1CA-536E0766A420}" presName="linearFlow" presStyleCnt="0">
        <dgm:presLayoutVars>
          <dgm:dir/>
          <dgm:animLvl val="lvl"/>
          <dgm:resizeHandles val="exact"/>
        </dgm:presLayoutVars>
      </dgm:prSet>
      <dgm:spPr/>
    </dgm:pt>
    <dgm:pt modelId="{CAEDADAA-B64D-41CD-9563-644408EB5B48}" type="pres">
      <dgm:prSet presAssocID="{39A78C10-BB58-4CA5-BB6C-73A2445C403E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7A5005AE-486B-4173-B533-8F9EA8E081B8}" type="pres">
      <dgm:prSet presAssocID="{39A78C10-BB58-4CA5-BB6C-73A2445C403E}" presName="parentText" presStyleLbl="alignNode1" presStyleIdx="0" presStyleCnt="2" custLinFactNeighborY="-7603">
        <dgm:presLayoutVars>
          <dgm:chMax val="1"/>
          <dgm:bulletEnabled val="1"/>
        </dgm:presLayoutVars>
      </dgm:prSet>
      <dgm:spPr/>
    </dgm:pt>
    <dgm:pt modelId="{5DE9014A-C56E-439C-91C7-5D56E59C0D6D}" type="pres">
      <dgm:prSet presAssocID="{39A78C10-BB58-4CA5-BB6C-73A2445C403E}" presName="descendantText" presStyleLbl="alignAcc1" presStyleIdx="0" presStyleCnt="2" custScaleX="97315" custScaleY="113983">
        <dgm:presLayoutVars>
          <dgm:bulletEnabled val="1"/>
        </dgm:presLayoutVars>
      </dgm:prSet>
      <dgm:spPr/>
    </dgm:pt>
    <dgm:pt modelId="{C04CCBB3-956B-4B01-8864-3FA50C891124}" type="pres">
      <dgm:prSet presAssocID="{A541630B-BE9C-4F67-A09F-793649CDC66D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F61571FB-8FC0-4040-9BEF-127995F4EECF}" type="pres">
      <dgm:prSet presAssocID="{F668DFB9-AF75-4599-8425-49F4D9CB63B0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A0016895-71F5-4CD0-8A7F-11EC5F51A300}" type="pres">
      <dgm:prSet presAssocID="{F668DFB9-AF75-4599-8425-49F4D9CB63B0}" presName="parentText" presStyleLbl="alignNode1" presStyleIdx="1" presStyleCnt="2" custLinFactNeighborY="-4053">
        <dgm:presLayoutVars>
          <dgm:chMax val="1"/>
          <dgm:bulletEnabled val="1"/>
        </dgm:presLayoutVars>
      </dgm:prSet>
      <dgm:spPr/>
    </dgm:pt>
    <dgm:pt modelId="{3E7FDD9D-04F5-4098-81FA-0E11D035C0C4}" type="pres">
      <dgm:prSet presAssocID="{F668DFB9-AF75-4599-8425-49F4D9CB63B0}" presName="descendantText" presStyleLbl="alignAcc1" presStyleIdx="1" presStyleCnt="2" custScaleX="98107">
        <dgm:presLayoutVars>
          <dgm:bulletEnabled val="1"/>
        </dgm:presLayoutVars>
      </dgm:prSet>
      <dgm:spPr/>
    </dgm:pt>
  </dgm:ptLst>
  <dgm:cxnLst>
    <dgm:cxn modelId="{2F784528-A55B-4463-9EE8-4EDB97EB943C}" type="presOf" srcId="{1A08D990-326E-430E-9936-568F130D6D4B}" destId="{5DE9014A-C56E-439C-91C7-5D56E59C0D6D}" srcOrd="0" destOrd="0" presId="urn:microsoft.com/office/officeart/2005/8/layout/chevron2"/>
    <dgm:cxn modelId="{F6ED6A2C-BFC7-44CE-BE5C-46B8A586409E}" srcId="{AFAF9FE9-23D7-4F79-B1CA-536E0766A420}" destId="{F668DFB9-AF75-4599-8425-49F4D9CB63B0}" srcOrd="1" destOrd="0" parTransId="{89156F86-E5BC-4391-B986-B672CAD354A6}" sibTransId="{33DF718E-47C4-422F-83BC-91C915CD343F}"/>
    <dgm:cxn modelId="{1511145B-669F-41BF-9E29-679604025C54}" type="presOf" srcId="{39A78C10-BB58-4CA5-BB6C-73A2445C403E}" destId="{7A5005AE-486B-4173-B533-8F9EA8E081B8}" srcOrd="0" destOrd="0" presId="urn:microsoft.com/office/officeart/2005/8/layout/chevron2"/>
    <dgm:cxn modelId="{4AE95C47-1258-44B6-A7D6-649261FC778C}" srcId="{F668DFB9-AF75-4599-8425-49F4D9CB63B0}" destId="{EAFCC13C-22F4-4D68-9CF1-6A405BBAC950}" srcOrd="0" destOrd="0" parTransId="{3ED39DCA-0C57-4215-8F40-CD9A1CB08F84}" sibTransId="{2BE2F352-E71E-4F06-A293-0DA02C3D818F}"/>
    <dgm:cxn modelId="{D4007B4F-22EF-489E-8C8F-050D85354450}" type="presOf" srcId="{EAFCC13C-22F4-4D68-9CF1-6A405BBAC950}" destId="{3E7FDD9D-04F5-4098-81FA-0E11D035C0C4}" srcOrd="0" destOrd="0" presId="urn:microsoft.com/office/officeart/2005/8/layout/chevron2"/>
    <dgm:cxn modelId="{28101759-228A-405F-BF80-2EA17DF05513}" srcId="{39A78C10-BB58-4CA5-BB6C-73A2445C403E}" destId="{1A08D990-326E-430E-9936-568F130D6D4B}" srcOrd="0" destOrd="0" parTransId="{B028078A-A790-4B9C-9230-700668B6CFA3}" sibTransId="{3D3AA0E0-10F7-4B2B-8E5A-A85F68A03934}"/>
    <dgm:cxn modelId="{3DC31B88-0B5A-480A-BE6D-1A4E811F9BB2}" srcId="{AFAF9FE9-23D7-4F79-B1CA-536E0766A420}" destId="{39A78C10-BB58-4CA5-BB6C-73A2445C403E}" srcOrd="0" destOrd="0" parTransId="{0B54C1FA-EA7B-49EB-BB6B-6E86A3F5062E}" sibTransId="{A541630B-BE9C-4F67-A09F-793649CDC66D}"/>
    <dgm:cxn modelId="{3F8F92AC-725C-42EB-8A20-20226C979A66}" type="presOf" srcId="{AFAF9FE9-23D7-4F79-B1CA-536E0766A420}" destId="{D07CC0F5-81E0-4123-9941-8604D6B8FBB1}" srcOrd="0" destOrd="0" presId="urn:microsoft.com/office/officeart/2005/8/layout/chevron2"/>
    <dgm:cxn modelId="{DAB7EAFE-0B95-433A-B411-5E8362593B74}" type="presOf" srcId="{F668DFB9-AF75-4599-8425-49F4D9CB63B0}" destId="{A0016895-71F5-4CD0-8A7F-11EC5F51A300}" srcOrd="0" destOrd="0" presId="urn:microsoft.com/office/officeart/2005/8/layout/chevron2"/>
    <dgm:cxn modelId="{6378E92C-187F-4CA3-8175-E3842453DE7F}" type="presParOf" srcId="{D07CC0F5-81E0-4123-9941-8604D6B8FBB1}" destId="{CAEDADAA-B64D-41CD-9563-644408EB5B48}" srcOrd="0" destOrd="0" presId="urn:microsoft.com/office/officeart/2005/8/layout/chevron2"/>
    <dgm:cxn modelId="{2FFAC648-BD15-4E32-844D-3513A0178D18}" type="presParOf" srcId="{CAEDADAA-B64D-41CD-9563-644408EB5B48}" destId="{7A5005AE-486B-4173-B533-8F9EA8E081B8}" srcOrd="0" destOrd="0" presId="urn:microsoft.com/office/officeart/2005/8/layout/chevron2"/>
    <dgm:cxn modelId="{13419B93-1D83-4158-9AAD-7FFE2A381B29}" type="presParOf" srcId="{CAEDADAA-B64D-41CD-9563-644408EB5B48}" destId="{5DE9014A-C56E-439C-91C7-5D56E59C0D6D}" srcOrd="1" destOrd="0" presId="urn:microsoft.com/office/officeart/2005/8/layout/chevron2"/>
    <dgm:cxn modelId="{A25483CE-B3DF-433E-89B7-D6D545368CE8}" type="presParOf" srcId="{D07CC0F5-81E0-4123-9941-8604D6B8FBB1}" destId="{C04CCBB3-956B-4B01-8864-3FA50C891124}" srcOrd="1" destOrd="0" presId="urn:microsoft.com/office/officeart/2005/8/layout/chevron2"/>
    <dgm:cxn modelId="{F1AA0ED6-53D8-48CD-B1ED-C6F41B052E2A}" type="presParOf" srcId="{D07CC0F5-81E0-4123-9941-8604D6B8FBB1}" destId="{F61571FB-8FC0-4040-9BEF-127995F4EECF}" srcOrd="2" destOrd="0" presId="urn:microsoft.com/office/officeart/2005/8/layout/chevron2"/>
    <dgm:cxn modelId="{76F0F44A-6A9F-42E2-A107-7FB67F42E8AB}" type="presParOf" srcId="{F61571FB-8FC0-4040-9BEF-127995F4EECF}" destId="{A0016895-71F5-4CD0-8A7F-11EC5F51A300}" srcOrd="0" destOrd="0" presId="urn:microsoft.com/office/officeart/2005/8/layout/chevron2"/>
    <dgm:cxn modelId="{D974C2C2-F47D-4E9C-B2BB-ECDC64574773}" type="presParOf" srcId="{F61571FB-8FC0-4040-9BEF-127995F4EECF}" destId="{3E7FDD9D-04F5-4098-81FA-0E11D035C0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005AE-486B-4173-B533-8F9EA8E081B8}">
      <dsp:nvSpPr>
        <dsp:cNvPr id="0" name=""/>
        <dsp:cNvSpPr/>
      </dsp:nvSpPr>
      <dsp:spPr>
        <a:xfrm rot="5400000">
          <a:off x="-235280" y="267948"/>
          <a:ext cx="1786322" cy="1250425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</a:p>
      </dsp:txBody>
      <dsp:txXfrm rot="-5400000">
        <a:off x="32669" y="625213"/>
        <a:ext cx="1250425" cy="535897"/>
      </dsp:txXfrm>
    </dsp:sp>
    <dsp:sp modelId="{5DE9014A-C56E-439C-91C7-5D56E59C0D6D}">
      <dsp:nvSpPr>
        <dsp:cNvPr id="0" name=""/>
        <dsp:cNvSpPr/>
      </dsp:nvSpPr>
      <dsp:spPr>
        <a:xfrm rot="5400000">
          <a:off x="4072499" y="-2692939"/>
          <a:ext cx="1324163" cy="6717629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অর্থনীতির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খাতসমূহের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</dsp:txBody>
      <dsp:txXfrm rot="-5400000">
        <a:off x="1375766" y="68434"/>
        <a:ext cx="6652989" cy="1194883"/>
      </dsp:txXfrm>
    </dsp:sp>
    <dsp:sp modelId="{A0016895-71F5-4CD0-8A7F-11EC5F51A300}">
      <dsp:nvSpPr>
        <dsp:cNvPr id="0" name=""/>
        <dsp:cNvSpPr/>
      </dsp:nvSpPr>
      <dsp:spPr>
        <a:xfrm rot="5400000">
          <a:off x="-235280" y="1783629"/>
          <a:ext cx="1786322" cy="1250425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</a:p>
      </dsp:txBody>
      <dsp:txXfrm rot="-5400000">
        <a:off x="32669" y="2140894"/>
        <a:ext cx="1250425" cy="535897"/>
      </dsp:txXfrm>
    </dsp:sp>
    <dsp:sp modelId="{3E7FDD9D-04F5-4098-81FA-0E11D035C0C4}">
      <dsp:nvSpPr>
        <dsp:cNvPr id="0" name=""/>
        <dsp:cNvSpPr/>
      </dsp:nvSpPr>
      <dsp:spPr>
        <a:xfrm rot="5400000">
          <a:off x="4154026" y="-1217515"/>
          <a:ext cx="1161109" cy="6772300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অর্থনীতির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খাতের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-5400000">
        <a:off x="1348431" y="1644761"/>
        <a:ext cx="6715619" cy="1047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5A402-BCD3-4727-AE86-AAB096AFCBC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7EF5-93A9-4A8E-A694-35FCB944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A7EF5-93A9-4A8E-A694-35FCB94420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7E41B8E-BA39-4AA3-BEFE-99CF35F0D52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gradFill flip="none" rotWithShape="1">
            <a:gsLst>
              <a:gs pos="0">
                <a:srgbClr val="92D050"/>
              </a:gs>
              <a:gs pos="74000">
                <a:srgbClr val="7030A0"/>
              </a:gs>
              <a:gs pos="83000">
                <a:srgbClr val="92D050"/>
              </a:gs>
              <a:gs pos="90259">
                <a:srgbClr val="00B0F0"/>
              </a:gs>
              <a:gs pos="100000">
                <a:srgbClr val="0070C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12.jpg"/><Relationship Id="rId7" Type="http://schemas.openxmlformats.org/officeDocument/2006/relationships/image" Target="../media/image70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033632C-0C66-4F51-B1D5-F1D0DCBD0CFF}"/>
              </a:ext>
            </a:extLst>
          </p:cNvPr>
          <p:cNvGrpSpPr/>
          <p:nvPr/>
        </p:nvGrpSpPr>
        <p:grpSpPr>
          <a:xfrm>
            <a:off x="1752601" y="2057400"/>
            <a:ext cx="5638799" cy="3352800"/>
            <a:chOff x="4424855" y="802826"/>
            <a:chExt cx="4490545" cy="24159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EB9F62-4C0F-4DDE-900A-702F8DAF6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26" r="63750"/>
            <a:stretch/>
          </p:blipFill>
          <p:spPr>
            <a:xfrm>
              <a:off x="4424855" y="809210"/>
              <a:ext cx="1671146" cy="24095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93FFAB4-E7A6-492C-886C-568C91FC6E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94"/>
            <a:stretch/>
          </p:blipFill>
          <p:spPr>
            <a:xfrm>
              <a:off x="6096000" y="802826"/>
              <a:ext cx="2819400" cy="240958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3654D5-378A-425A-AA0C-5CA385468A56}"/>
              </a:ext>
            </a:extLst>
          </p:cNvPr>
          <p:cNvSpPr txBox="1"/>
          <p:nvPr/>
        </p:nvSpPr>
        <p:spPr>
          <a:xfrm>
            <a:off x="2477986" y="1395311"/>
            <a:ext cx="385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2727B-D06F-4225-A8FD-E72ECFF294E4}"/>
              </a:ext>
            </a:extLst>
          </p:cNvPr>
          <p:cNvSpPr txBox="1"/>
          <p:nvPr/>
        </p:nvSpPr>
        <p:spPr>
          <a:xfrm>
            <a:off x="2424407" y="2904917"/>
            <a:ext cx="4102298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4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24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8" descr="Image result for গোলাপ ফুল png&quot;">
            <a:extLst>
              <a:ext uri="{FF2B5EF4-FFF2-40B4-BE49-F238E27FC236}">
                <a16:creationId xmlns:a16="http://schemas.microsoft.com/office/drawing/2014/main" id="{D3D27E76-7185-4988-ABDD-83EA346A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6960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গোলাপ ফুল png&quot;">
            <a:extLst>
              <a:ext uri="{FF2B5EF4-FFF2-40B4-BE49-F238E27FC236}">
                <a16:creationId xmlns:a16="http://schemas.microsoft.com/office/drawing/2014/main" id="{6387A79F-BB57-4168-A7D3-603743E7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096960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EDF51-A7D3-4E13-A992-5ABA4A0186D4}"/>
              </a:ext>
            </a:extLst>
          </p:cNvPr>
          <p:cNvSpPr txBox="1"/>
          <p:nvPr/>
        </p:nvSpPr>
        <p:spPr>
          <a:xfrm>
            <a:off x="2222695" y="2281670"/>
            <a:ext cx="4684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947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1E793C-145F-4CF9-B095-DE9B1356DC3C}"/>
              </a:ext>
            </a:extLst>
          </p:cNvPr>
          <p:cNvSpPr txBox="1"/>
          <p:nvPr/>
        </p:nvSpPr>
        <p:spPr>
          <a:xfrm>
            <a:off x="3714750" y="3264247"/>
            <a:ext cx="17145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গবাদিপশু পালন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865F9-B894-4FE9-947A-FFF401B0359E}"/>
              </a:ext>
            </a:extLst>
          </p:cNvPr>
          <p:cNvSpPr txBox="1"/>
          <p:nvPr/>
        </p:nvSpPr>
        <p:spPr>
          <a:xfrm>
            <a:off x="3009900" y="3253460"/>
            <a:ext cx="3124201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দুইটিতে কী দেখা যাচ্ছে?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F9548-1C41-44C2-8D4E-80AFC964D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5068"/>
            <a:ext cx="4114800" cy="2468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A58798-C585-4EE3-BAC1-3645712230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77" y="835068"/>
            <a:ext cx="4314881" cy="24684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EAE852-D347-435C-8372-7E66ED5648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4393472" cy="27150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D7EEA1-FBBF-4835-A23C-FE0876F300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66" y="3638983"/>
            <a:ext cx="4288957" cy="2727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B23DDE-1A51-4273-8926-A1DFD42F4D6D}"/>
              </a:ext>
            </a:extLst>
          </p:cNvPr>
          <p:cNvSpPr txBox="1"/>
          <p:nvPr/>
        </p:nvSpPr>
        <p:spPr>
          <a:xfrm>
            <a:off x="1295400" y="6320135"/>
            <a:ext cx="2171702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ব্রয়লার মুরগীর খামার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BC9968-7206-4B7F-B08E-3C213D8D46C9}"/>
              </a:ext>
            </a:extLst>
          </p:cNvPr>
          <p:cNvSpPr txBox="1"/>
          <p:nvPr/>
        </p:nvSpPr>
        <p:spPr>
          <a:xfrm>
            <a:off x="1295399" y="6321317"/>
            <a:ext cx="2057401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কীসের খামার?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625A2F-B925-473F-83C7-1BC43DE1B83B}"/>
              </a:ext>
            </a:extLst>
          </p:cNvPr>
          <p:cNvSpPr txBox="1"/>
          <p:nvPr/>
        </p:nvSpPr>
        <p:spPr>
          <a:xfrm>
            <a:off x="6096000" y="6337343"/>
            <a:ext cx="139065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মৎস্য খামার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AE328-277A-42D7-BB5E-357B3189D651}"/>
              </a:ext>
            </a:extLst>
          </p:cNvPr>
          <p:cNvSpPr txBox="1"/>
          <p:nvPr/>
        </p:nvSpPr>
        <p:spPr>
          <a:xfrm>
            <a:off x="5791199" y="6324600"/>
            <a:ext cx="2057401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কীসের খামার?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5659A6-3E7B-48CC-A3CB-48967D54B09D}"/>
              </a:ext>
            </a:extLst>
          </p:cNvPr>
          <p:cNvSpPr txBox="1"/>
          <p:nvPr/>
        </p:nvSpPr>
        <p:spPr>
          <a:xfrm>
            <a:off x="324139" y="152400"/>
            <a:ext cx="8495723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খাতঃ কৃষি (পশু পালন ও মৎস্যচাষ)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0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4" grpId="0"/>
      <p:bldP spid="16" grpId="0"/>
      <p:bldP spid="16" grpId="1"/>
      <p:bldP spid="17" grpId="0"/>
      <p:bldP spid="18" grpId="0"/>
      <p:bldP spid="18" grpId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8206A-B738-4779-8F2D-CD7B70999F8D}"/>
              </a:ext>
            </a:extLst>
          </p:cNvPr>
          <p:cNvSpPr txBox="1"/>
          <p:nvPr/>
        </p:nvSpPr>
        <p:spPr>
          <a:xfrm>
            <a:off x="685801" y="4840069"/>
            <a:ext cx="792479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বাংলাদেশের অর্থনীতির প্রধান খাতসমূহের নাম বল।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D91C5-BF94-462D-B282-AC976B09FA75}"/>
              </a:ext>
            </a:extLst>
          </p:cNvPr>
          <p:cNvSpPr txBox="1"/>
          <p:nvPr/>
        </p:nvSpPr>
        <p:spPr>
          <a:xfrm>
            <a:off x="3388393" y="411480"/>
            <a:ext cx="2367214" cy="731520"/>
          </a:xfrm>
          <a:prstGeom prst="flowChartOffpageConnector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43A35-B82F-48E9-8303-99CCA724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28572"/>
            <a:ext cx="5162550" cy="28910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3549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4490357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57" y="3581400"/>
            <a:ext cx="4348843" cy="2574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399"/>
            <a:ext cx="3962400" cy="2574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2000"/>
            <a:ext cx="3962400" cy="2514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E732DB-FB5B-4D4C-9F3A-02801CBBA4B5}"/>
              </a:ext>
            </a:extLst>
          </p:cNvPr>
          <p:cNvSpPr txBox="1"/>
          <p:nvPr/>
        </p:nvSpPr>
        <p:spPr>
          <a:xfrm>
            <a:off x="2707822" y="6096000"/>
            <a:ext cx="3728357" cy="5486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21CFC-AD17-460A-83D2-81706E0BF1F3}"/>
              </a:ext>
            </a:extLst>
          </p:cNvPr>
          <p:cNvSpPr txBox="1"/>
          <p:nvPr/>
        </p:nvSpPr>
        <p:spPr>
          <a:xfrm>
            <a:off x="2466668" y="6112122"/>
            <a:ext cx="4210665" cy="5486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পাট থেকে উৎপাদিত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A4F031-3EA8-4D93-BDD2-99B6874191EB}"/>
              </a:ext>
            </a:extLst>
          </p:cNvPr>
          <p:cNvSpPr txBox="1"/>
          <p:nvPr/>
        </p:nvSpPr>
        <p:spPr>
          <a:xfrm>
            <a:off x="445969" y="152400"/>
            <a:ext cx="8252062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খাতঃ শিল্প (পাট ও পাটজাত দ্রব্য)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3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C62D6-86DD-4913-BFCC-DC4ADBE248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4" y="676275"/>
            <a:ext cx="6112933" cy="3438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C3184A-7640-4334-ADB3-E8CA9C1D9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91000"/>
            <a:ext cx="3657600" cy="213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32E397-6E7A-4D88-9F2F-2CC6B704A8A5}"/>
              </a:ext>
            </a:extLst>
          </p:cNvPr>
          <p:cNvSpPr txBox="1"/>
          <p:nvPr/>
        </p:nvSpPr>
        <p:spPr>
          <a:xfrm>
            <a:off x="2707822" y="6233160"/>
            <a:ext cx="3728357" cy="5486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1C2D6-459A-4B72-B439-C03F11FC2E1A}"/>
              </a:ext>
            </a:extLst>
          </p:cNvPr>
          <p:cNvSpPr txBox="1"/>
          <p:nvPr/>
        </p:nvSpPr>
        <p:spPr>
          <a:xfrm>
            <a:off x="2466668" y="6245770"/>
            <a:ext cx="4772332" cy="5486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চামড়া থেকে উৎপাদিত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288D4-5E42-40E2-9B6C-5A8B6B197C14}"/>
              </a:ext>
            </a:extLst>
          </p:cNvPr>
          <p:cNvSpPr txBox="1"/>
          <p:nvPr/>
        </p:nvSpPr>
        <p:spPr>
          <a:xfrm>
            <a:off x="108685" y="152400"/>
            <a:ext cx="8926631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খাতঃ শিল্প (চামড়া ও চামড়াজাত দ্রব্য)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CA89E-F3DF-48EC-968E-9CE1B8A1B31C}"/>
              </a:ext>
            </a:extLst>
          </p:cNvPr>
          <p:cNvSpPr txBox="1"/>
          <p:nvPr/>
        </p:nvSpPr>
        <p:spPr>
          <a:xfrm>
            <a:off x="3429000" y="678359"/>
            <a:ext cx="2743200" cy="769441"/>
          </a:xfrm>
          <a:prstGeom prst="rect">
            <a:avLst/>
          </a:prstGeom>
          <a:solidFill>
            <a:schemeClr val="accent4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92681B-86FD-4983-9039-BBD9AD4E7ED3}"/>
              </a:ext>
            </a:extLst>
          </p:cNvPr>
          <p:cNvSpPr txBox="1"/>
          <p:nvPr/>
        </p:nvSpPr>
        <p:spPr>
          <a:xfrm>
            <a:off x="609600" y="2133600"/>
            <a:ext cx="802959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চামড়া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উৎপাদিত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দ্রব্যের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0"/>
          <a:stretch/>
        </p:blipFill>
        <p:spPr>
          <a:xfrm>
            <a:off x="1123950" y="609600"/>
            <a:ext cx="6896100" cy="29423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6B8F46-2985-438D-AA3B-0B9B366584BD}"/>
              </a:ext>
            </a:extLst>
          </p:cNvPr>
          <p:cNvSpPr txBox="1"/>
          <p:nvPr/>
        </p:nvSpPr>
        <p:spPr>
          <a:xfrm>
            <a:off x="2933700" y="3549444"/>
            <a:ext cx="32766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চন্দ্রঘোনা কর্ণফুলী পেপার মিলস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DE8AF6-FA52-496B-A460-F06860499F99}"/>
              </a:ext>
            </a:extLst>
          </p:cNvPr>
          <p:cNvSpPr txBox="1"/>
          <p:nvPr/>
        </p:nvSpPr>
        <p:spPr>
          <a:xfrm>
            <a:off x="3305790" y="3584072"/>
            <a:ext cx="240921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মিলসটির নাম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AD609F-8447-4DE4-B5C5-78DE1B172BFF}"/>
              </a:ext>
            </a:extLst>
          </p:cNvPr>
          <p:cNvGrpSpPr/>
          <p:nvPr/>
        </p:nvGrpSpPr>
        <p:grpSpPr>
          <a:xfrm>
            <a:off x="493792" y="4205748"/>
            <a:ext cx="8116808" cy="2311459"/>
            <a:chOff x="493792" y="762000"/>
            <a:chExt cx="8116808" cy="23114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B50333-9A43-4F4E-B6AA-6F15C0348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592" y="787391"/>
              <a:ext cx="4002008" cy="22860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0750CE-E6C7-4750-AA09-82C0B76E1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92" y="762000"/>
              <a:ext cx="3886200" cy="22860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3AE6EC3-E010-4E0E-8EE0-703FA228CA80}"/>
              </a:ext>
            </a:extLst>
          </p:cNvPr>
          <p:cNvSpPr txBox="1"/>
          <p:nvPr/>
        </p:nvSpPr>
        <p:spPr>
          <a:xfrm>
            <a:off x="4024494" y="6399998"/>
            <a:ext cx="89535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B608C3-EED3-4DF7-ADC3-84F63F4E9A74}"/>
              </a:ext>
            </a:extLst>
          </p:cNvPr>
          <p:cNvSpPr txBox="1"/>
          <p:nvPr/>
        </p:nvSpPr>
        <p:spPr>
          <a:xfrm>
            <a:off x="2675911" y="3857196"/>
            <a:ext cx="3792179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মিলস থেকে কী উৎপাদিত হয়?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93B6D3-6473-4CB3-9E21-5FD1D4FFE67A}"/>
              </a:ext>
            </a:extLst>
          </p:cNvPr>
          <p:cNvSpPr txBox="1"/>
          <p:nvPr/>
        </p:nvSpPr>
        <p:spPr>
          <a:xfrm>
            <a:off x="1009650" y="152400"/>
            <a:ext cx="7124700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খাতঃ শিল্প (কাগজের কল)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9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7" grpId="0"/>
      <p:bldP spid="18" grpId="0"/>
      <p:bldP spid="18" grpId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7F18B-EA43-4F82-9342-DE6ECA83C7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44" y="4330017"/>
            <a:ext cx="3482230" cy="220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C4296F-0113-4938-9BD2-04FDD385AE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53817"/>
            <a:ext cx="3449074" cy="2299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4E7487-E97F-4A37-A66F-7D6A89121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381000"/>
            <a:ext cx="7696199" cy="3467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6B8F46-2985-438D-AA3B-0B9B366584BD}"/>
              </a:ext>
            </a:extLst>
          </p:cNvPr>
          <p:cNvSpPr txBox="1"/>
          <p:nvPr/>
        </p:nvSpPr>
        <p:spPr>
          <a:xfrm>
            <a:off x="3867150" y="3596640"/>
            <a:ext cx="14097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পোশাক শিল্প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DE8AF6-FA52-496B-A460-F06860499F99}"/>
              </a:ext>
            </a:extLst>
          </p:cNvPr>
          <p:cNvSpPr txBox="1"/>
          <p:nvPr/>
        </p:nvSpPr>
        <p:spPr>
          <a:xfrm>
            <a:off x="3657600" y="3596640"/>
            <a:ext cx="2119005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শিল্পের নাম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E6EC3-E010-4E0E-8EE0-703FA228CA80}"/>
              </a:ext>
            </a:extLst>
          </p:cNvPr>
          <p:cNvSpPr txBox="1"/>
          <p:nvPr/>
        </p:nvSpPr>
        <p:spPr>
          <a:xfrm>
            <a:off x="4038600" y="5257800"/>
            <a:ext cx="894326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24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608C3-EED3-4DF7-ADC3-84F63F4E9A74}"/>
              </a:ext>
            </a:extLst>
          </p:cNvPr>
          <p:cNvSpPr txBox="1"/>
          <p:nvPr/>
        </p:nvSpPr>
        <p:spPr>
          <a:xfrm>
            <a:off x="2675911" y="3857196"/>
            <a:ext cx="3792179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শিল্প থেকে কী উৎপাদিত হয়?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93B6D3-6473-4CB3-9E21-5FD1D4FFE67A}"/>
              </a:ext>
            </a:extLst>
          </p:cNvPr>
          <p:cNvSpPr txBox="1"/>
          <p:nvPr/>
        </p:nvSpPr>
        <p:spPr>
          <a:xfrm>
            <a:off x="1343025" y="152400"/>
            <a:ext cx="6457950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খাতঃ শিল্প (পোশাক)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2" grpId="0"/>
      <p:bldP spid="12" grpId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26394"/>
            <a:ext cx="4579907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81" y="829806"/>
            <a:ext cx="3932219" cy="27619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1E793C-145F-4CF9-B095-DE9B1356DC3C}"/>
              </a:ext>
            </a:extLst>
          </p:cNvPr>
          <p:cNvSpPr txBox="1"/>
          <p:nvPr/>
        </p:nvSpPr>
        <p:spPr>
          <a:xfrm>
            <a:off x="1828800" y="3505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চিনি কল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865F9-B894-4FE9-947A-FFF401B0359E}"/>
              </a:ext>
            </a:extLst>
          </p:cNvPr>
          <p:cNvSpPr txBox="1"/>
          <p:nvPr/>
        </p:nvSpPr>
        <p:spPr>
          <a:xfrm>
            <a:off x="1363681" y="3505200"/>
            <a:ext cx="22098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কলটির নাম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1E793C-145F-4CF9-B095-DE9B1356DC3C}"/>
              </a:ext>
            </a:extLst>
          </p:cNvPr>
          <p:cNvSpPr txBox="1"/>
          <p:nvPr/>
        </p:nvSpPr>
        <p:spPr>
          <a:xfrm>
            <a:off x="6172200" y="355190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কেরু এন্ড কোং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A865F9-B894-4FE9-947A-FFF401B0359E}"/>
              </a:ext>
            </a:extLst>
          </p:cNvPr>
          <p:cNvSpPr txBox="1"/>
          <p:nvPr/>
        </p:nvSpPr>
        <p:spPr>
          <a:xfrm>
            <a:off x="5867400" y="3566652"/>
            <a:ext cx="2636819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চিনি কলটির নাম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E3FE2D-9342-4FA9-87CD-89877345DDFB}"/>
              </a:ext>
            </a:extLst>
          </p:cNvPr>
          <p:cNvGrpSpPr/>
          <p:nvPr/>
        </p:nvGrpSpPr>
        <p:grpSpPr>
          <a:xfrm>
            <a:off x="728194" y="4238958"/>
            <a:ext cx="7840012" cy="2238042"/>
            <a:chOff x="728194" y="4238958"/>
            <a:chExt cx="7840012" cy="22380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276982-2ED1-4C84-A77D-1771C6D4B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94" y="4238958"/>
              <a:ext cx="3920006" cy="22380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21430D-3B78-45C3-96DD-B06D63C74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707" y="4238958"/>
              <a:ext cx="3683499" cy="22380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84D7C9E-0B25-4922-98B0-546859967FBA}"/>
              </a:ext>
            </a:extLst>
          </p:cNvPr>
          <p:cNvSpPr txBox="1"/>
          <p:nvPr/>
        </p:nvSpPr>
        <p:spPr>
          <a:xfrm>
            <a:off x="4286250" y="6414254"/>
            <a:ext cx="89535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8126E0-E670-4B99-BB74-D1243166180D}"/>
              </a:ext>
            </a:extLst>
          </p:cNvPr>
          <p:cNvSpPr txBox="1"/>
          <p:nvPr/>
        </p:nvSpPr>
        <p:spPr>
          <a:xfrm>
            <a:off x="2675911" y="3857196"/>
            <a:ext cx="3792179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কলটি থেকে কী উৎপাদিত হয়?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05EFE-93A6-4663-8A36-FFFD0C8B72EF}"/>
              </a:ext>
            </a:extLst>
          </p:cNvPr>
          <p:cNvSpPr txBox="1"/>
          <p:nvPr/>
        </p:nvSpPr>
        <p:spPr>
          <a:xfrm>
            <a:off x="1333500" y="289560"/>
            <a:ext cx="6477000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খাতঃ শিল্প (চিনিকল)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3" grpId="0"/>
      <p:bldP spid="13" grpId="1"/>
      <p:bldP spid="21" grpId="0"/>
      <p:bldP spid="22" grpId="0"/>
      <p:bldP spid="22" grpId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11E793C-145F-4CF9-B095-DE9B1356DC3C}"/>
              </a:ext>
            </a:extLst>
          </p:cNvPr>
          <p:cNvSpPr txBox="1"/>
          <p:nvPr/>
        </p:nvSpPr>
        <p:spPr>
          <a:xfrm>
            <a:off x="2286001" y="3352800"/>
            <a:ext cx="457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ব্যাক্সিমকো ফার্মাসিউটিক্যালস এর ল্যাবরেটরি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865F9-B894-4FE9-947A-FFF401B0359E}"/>
              </a:ext>
            </a:extLst>
          </p:cNvPr>
          <p:cNvSpPr txBox="1"/>
          <p:nvPr/>
        </p:nvSpPr>
        <p:spPr>
          <a:xfrm>
            <a:off x="3600450" y="3352800"/>
            <a:ext cx="19431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ছবিটি কীসের?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A524BE-0AFA-4423-AD11-9B4B1F7519D2}"/>
              </a:ext>
            </a:extLst>
          </p:cNvPr>
          <p:cNvGrpSpPr/>
          <p:nvPr/>
        </p:nvGrpSpPr>
        <p:grpSpPr>
          <a:xfrm>
            <a:off x="643340" y="4181384"/>
            <a:ext cx="7896761" cy="2067016"/>
            <a:chOff x="643340" y="4105184"/>
            <a:chExt cx="7896761" cy="20670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40" y="4105184"/>
              <a:ext cx="3700060" cy="20670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105185"/>
              <a:ext cx="3968101" cy="20670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0" y="685801"/>
            <a:ext cx="8424460" cy="2667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52121A-0DEC-4F5D-A0B0-F4F647649D3F}"/>
              </a:ext>
            </a:extLst>
          </p:cNvPr>
          <p:cNvSpPr txBox="1"/>
          <p:nvPr/>
        </p:nvSpPr>
        <p:spPr>
          <a:xfrm>
            <a:off x="3962400" y="6306900"/>
            <a:ext cx="89535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70331C-9C6B-4115-8F96-802A952616B4}"/>
              </a:ext>
            </a:extLst>
          </p:cNvPr>
          <p:cNvSpPr txBox="1"/>
          <p:nvPr/>
        </p:nvSpPr>
        <p:spPr>
          <a:xfrm>
            <a:off x="2286001" y="3733800"/>
            <a:ext cx="4571999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ফার্মাসিউটিক্যালস থেকে কী উৎপাদিত হয়?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5E0B5D-C5FE-455F-A3BB-909D51FEB586}"/>
              </a:ext>
            </a:extLst>
          </p:cNvPr>
          <p:cNvSpPr txBox="1"/>
          <p:nvPr/>
        </p:nvSpPr>
        <p:spPr>
          <a:xfrm>
            <a:off x="1333500" y="198419"/>
            <a:ext cx="6477000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খাতঃ শিল্প (ঔষধ)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6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6" grpId="0"/>
      <p:bldP spid="17" grpId="0"/>
      <p:bldP spid="17" grpId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D12E75-3F27-46AF-99FD-E5DE3F6597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-1483" r="8333" b="9968"/>
          <a:stretch/>
        </p:blipFill>
        <p:spPr>
          <a:xfrm>
            <a:off x="5105400" y="4114800"/>
            <a:ext cx="3502572" cy="2268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8A7E95-91C5-47ED-BD9D-7132E2155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t="-1" r="8838" b="3145"/>
          <a:stretch/>
        </p:blipFill>
        <p:spPr>
          <a:xfrm>
            <a:off x="1066800" y="4114802"/>
            <a:ext cx="3429000" cy="2268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5638800" cy="319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666439-DDB5-44B2-85B5-5386B2C66F28}"/>
              </a:ext>
            </a:extLst>
          </p:cNvPr>
          <p:cNvSpPr txBox="1"/>
          <p:nvPr/>
        </p:nvSpPr>
        <p:spPr>
          <a:xfrm>
            <a:off x="3848100" y="3384756"/>
            <a:ext cx="14478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92D04-5016-4374-B583-C86E7A1641C9}"/>
              </a:ext>
            </a:extLst>
          </p:cNvPr>
          <p:cNvSpPr txBox="1"/>
          <p:nvPr/>
        </p:nvSpPr>
        <p:spPr>
          <a:xfrm>
            <a:off x="3600450" y="3384756"/>
            <a:ext cx="19431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ছবিটি কীসের?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4D4D2-49BD-4A03-9F2B-259E4224FA8B}"/>
              </a:ext>
            </a:extLst>
          </p:cNvPr>
          <p:cNvSpPr txBox="1"/>
          <p:nvPr/>
        </p:nvSpPr>
        <p:spPr>
          <a:xfrm>
            <a:off x="2628900" y="6324600"/>
            <a:ext cx="38862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মালামাল রপ্তানী ও আমদানী করা যায়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D78A5-B369-4FF0-B204-9071E6AF04C8}"/>
              </a:ext>
            </a:extLst>
          </p:cNvPr>
          <p:cNvSpPr txBox="1"/>
          <p:nvPr/>
        </p:nvSpPr>
        <p:spPr>
          <a:xfrm>
            <a:off x="2628900" y="3687096"/>
            <a:ext cx="38862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B00171-F623-4EAD-88CD-0D59A9BDA83C}"/>
              </a:ext>
            </a:extLst>
          </p:cNvPr>
          <p:cNvSpPr txBox="1"/>
          <p:nvPr/>
        </p:nvSpPr>
        <p:spPr>
          <a:xfrm>
            <a:off x="1333500" y="198419"/>
            <a:ext cx="6477000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খাতঃ ব্যবসা-বাণিজ্য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  <p:bldP spid="8" grpId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6D121F-F640-455B-BC41-EB4528F8055F}"/>
              </a:ext>
            </a:extLst>
          </p:cNvPr>
          <p:cNvSpPr txBox="1"/>
          <p:nvPr/>
        </p:nvSpPr>
        <p:spPr>
          <a:xfrm>
            <a:off x="3629027" y="397490"/>
            <a:ext cx="2171700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4A84F96-DE00-40D9-817C-FA00E9A6DAA6}"/>
              </a:ext>
            </a:extLst>
          </p:cNvPr>
          <p:cNvSpPr txBox="1">
            <a:spLocks/>
          </p:cNvSpPr>
          <p:nvPr/>
        </p:nvSpPr>
        <p:spPr>
          <a:xfrm>
            <a:off x="375165" y="2614624"/>
            <a:ext cx="4339712" cy="3729905"/>
          </a:xfrm>
          <a:prstGeom prst="round2DiagRect">
            <a:avLst>
              <a:gd name="adj1" fmla="val 5213"/>
              <a:gd name="adj2" fmla="val 0"/>
            </a:avLst>
          </a:prstGeom>
          <a:ln w="5715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মোহাম্মদ সাহাব উদ্দিন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spc="-75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শিক্ষক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কামালপুর মো. হাশেম উচ্চ বিদ্যালয়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চাটখিল, নোয়াখালী।</a:t>
            </a:r>
            <a:endParaRPr lang="bn-IN" sz="1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spc="-75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</a:t>
            </a:r>
            <a:r>
              <a:rPr lang="en-US" sz="2000" spc="-75" dirty="0">
                <a:latin typeface="Times New Roman" pitchFamily="18" charset="0"/>
                <a:cs typeface="Times New Roman" pitchFamily="18" charset="0"/>
              </a:rPr>
              <a:t> ICT4E  </a:t>
            </a:r>
            <a:r>
              <a:rPr lang="en-US" sz="2000" spc="-75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000" spc="-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75" dirty="0" err="1"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bn-BD" sz="2000" spc="-75" dirty="0">
                <a:latin typeface="Nikoshban" pitchFamily="2" charset="0"/>
                <a:cs typeface="Nikoshban" pitchFamily="2" charset="0"/>
              </a:rPr>
              <a:t>, নোয়াখালী।</a:t>
            </a:r>
            <a:endParaRPr lang="en-US" sz="2000" spc="-75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pc="-75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bn-IN" spc="-75" dirty="0">
                <a:latin typeface="Nikoshban" pitchFamily="2" charset="0"/>
                <a:cs typeface="Nikoshban" pitchFamily="2" charset="0"/>
              </a:rPr>
              <a:t>মাস্টার ট্রেইনার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7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pc="-75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pc="-75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IN" sz="2800" spc="-75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pc="-75" dirty="0">
                <a:latin typeface="Nikoshban" pitchFamily="2" charset="0"/>
                <a:cs typeface="Nikoshban" pitchFamily="2" charset="0"/>
              </a:rPr>
              <a:t> </a:t>
            </a:r>
            <a:endParaRPr lang="en-GB" spc="-75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pc="-75" dirty="0">
                <a:latin typeface="Nikoshban" pitchFamily="2" charset="0"/>
                <a:cs typeface="Nikoshban" pitchFamily="2" charset="0"/>
              </a:rPr>
              <a:t>    ই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pc="-75" dirty="0" err="1">
                <a:latin typeface="Nikoshban" pitchFamily="2" charset="0"/>
                <a:cs typeface="Nikoshban" pitchFamily="2" charset="0"/>
              </a:rPr>
              <a:t>আইটি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ই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pc="-75" dirty="0" err="1">
                <a:latin typeface="Nikoshban" pitchFamily="2" charset="0"/>
                <a:cs typeface="Nikoshban" pitchFamily="2" charset="0"/>
              </a:rPr>
              <a:t>খিল</a:t>
            </a:r>
            <a:endParaRPr lang="en-GB" spc="-75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pc="-75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en-US" spc="-75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75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 (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জ)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1800" dirty="0">
                <a:latin typeface="Times New Roman" pitchFamily="18" charset="0"/>
                <a:cs typeface="Times New Roman" pitchFamily="18" charset="0"/>
              </a:rPr>
              <a:t>01913210518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n-BD" sz="1800" dirty="0">
                <a:latin typeface="Times New Roman" pitchFamily="18" charset="0"/>
                <a:cs typeface="Times New Roman" pitchFamily="18" charset="0"/>
              </a:rPr>
              <a:t>Email : mdsahab66@yahoo.com,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spc="-75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Channel Name</a:t>
            </a:r>
            <a:r>
              <a:rPr lang="bn-BD" sz="18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Sahab IT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5A59C9A-C590-465A-9439-EF3230704165}"/>
              </a:ext>
            </a:extLst>
          </p:cNvPr>
          <p:cNvSpPr/>
          <p:nvPr/>
        </p:nvSpPr>
        <p:spPr>
          <a:xfrm>
            <a:off x="5029084" y="2614624"/>
            <a:ext cx="3771900" cy="3729905"/>
          </a:xfrm>
          <a:prstGeom prst="round2DiagRect">
            <a:avLst>
              <a:gd name="adj1" fmla="val 4736"/>
              <a:gd name="adj2" fmla="val 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   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 ৩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5০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	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07/09/2021</a:t>
            </a:r>
            <a:endParaRPr lang="bn-BD" sz="2700" dirty="0">
              <a:ln w="3175"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8" descr="Image result for গোলাপ ফুল png&quot;">
            <a:extLst>
              <a:ext uri="{FF2B5EF4-FFF2-40B4-BE49-F238E27FC236}">
                <a16:creationId xmlns:a16="http://schemas.microsoft.com/office/drawing/2014/main" id="{965D8870-CAC0-42F8-9ED9-2D83FE16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95" y="1158440"/>
            <a:ext cx="1619619" cy="161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ACA9C9-607D-4001-B07D-BADBDF4FA3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7" y="287469"/>
            <a:ext cx="2286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63842C-540C-4D87-9477-6E507BB634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06" y="260684"/>
            <a:ext cx="1772194" cy="2285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1390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1999"/>
            <a:ext cx="8229600" cy="4989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37667" r="14773" b="50808"/>
          <a:stretch/>
        </p:blipFill>
        <p:spPr>
          <a:xfrm rot="-300000">
            <a:off x="6490545" y="1897839"/>
            <a:ext cx="33528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5017" y="5791200"/>
            <a:ext cx="3013967" cy="5486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1469" y="5791200"/>
            <a:ext cx="5521063" cy="5486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২০১৯ 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3065017" y="1905002"/>
            <a:ext cx="897383" cy="40385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151496" y="1461448"/>
            <a:ext cx="19050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7B163-3BCC-4C21-99E5-098B48E4025E}"/>
              </a:ext>
            </a:extLst>
          </p:cNvPr>
          <p:cNvSpPr txBox="1"/>
          <p:nvPr/>
        </p:nvSpPr>
        <p:spPr>
          <a:xfrm>
            <a:off x="1738952" y="6248400"/>
            <a:ext cx="5666096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মাসব্যাপী দেশীয় এবং বিদেশী পণ্য বিক্রী করা 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9B939-FEC1-4A02-9564-AC5CDAB72C49}"/>
              </a:ext>
            </a:extLst>
          </p:cNvPr>
          <p:cNvSpPr txBox="1"/>
          <p:nvPr/>
        </p:nvSpPr>
        <p:spPr>
          <a:xfrm>
            <a:off x="2295525" y="6248400"/>
            <a:ext cx="4552951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বাণিজ্য মেলার মাধ্যমে কী করা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84C934-5C24-41FC-956F-9D040B072EBC}"/>
              </a:ext>
            </a:extLst>
          </p:cNvPr>
          <p:cNvSpPr txBox="1"/>
          <p:nvPr/>
        </p:nvSpPr>
        <p:spPr>
          <a:xfrm>
            <a:off x="1333500" y="198419"/>
            <a:ext cx="6477000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খাতঃ ব্যবসা-বাণিজ্য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3" grpId="0" animBg="1"/>
      <p:bldP spid="10" grpId="0"/>
      <p:bldP spid="11" grpId="0"/>
      <p:bldP spid="11" grpId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469258" cy="24860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18" y="457200"/>
            <a:ext cx="4086225" cy="24860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7" y="3687097"/>
            <a:ext cx="4545312" cy="25041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DCA7AA-F9D9-437C-B3FC-462D7EA8D5DD}"/>
              </a:ext>
            </a:extLst>
          </p:cNvPr>
          <p:cNvSpPr txBox="1"/>
          <p:nvPr/>
        </p:nvSpPr>
        <p:spPr>
          <a:xfrm>
            <a:off x="1371600" y="2942796"/>
            <a:ext cx="22860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পড়াচ্ছে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FE6F4-513A-47A2-AAC9-61994337C4B9}"/>
              </a:ext>
            </a:extLst>
          </p:cNvPr>
          <p:cNvSpPr txBox="1"/>
          <p:nvPr/>
        </p:nvSpPr>
        <p:spPr>
          <a:xfrm>
            <a:off x="1386840" y="2971800"/>
            <a:ext cx="22860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শিক্ষিকা কী করছে?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95485-7B51-4217-BE3A-D9A328EBB827}"/>
              </a:ext>
            </a:extLst>
          </p:cNvPr>
          <p:cNvSpPr txBox="1"/>
          <p:nvPr/>
        </p:nvSpPr>
        <p:spPr>
          <a:xfrm>
            <a:off x="5486400" y="2971800"/>
            <a:ext cx="25146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রোগীর চিকিৎসা করছে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77CDB-E7AB-4668-B95B-70E2D2593EDD}"/>
              </a:ext>
            </a:extLst>
          </p:cNvPr>
          <p:cNvSpPr txBox="1"/>
          <p:nvPr/>
        </p:nvSpPr>
        <p:spPr>
          <a:xfrm>
            <a:off x="5486400" y="2971800"/>
            <a:ext cx="22860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ডাক্তার কী করছে?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D77C6-EA6E-4D8C-905C-CF7B55E28205}"/>
              </a:ext>
            </a:extLst>
          </p:cNvPr>
          <p:cNvSpPr txBox="1"/>
          <p:nvPr/>
        </p:nvSpPr>
        <p:spPr>
          <a:xfrm>
            <a:off x="1181100" y="6172200"/>
            <a:ext cx="67818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 অঞ্চল থেকে অন্য অঞ্চলে যাত্রী বা মালামাল আনা-নেওয়া করা হয়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03ADB3-0028-4F34-9AF0-19D27A588967}"/>
              </a:ext>
            </a:extLst>
          </p:cNvPr>
          <p:cNvSpPr txBox="1"/>
          <p:nvPr/>
        </p:nvSpPr>
        <p:spPr>
          <a:xfrm>
            <a:off x="2895600" y="6172200"/>
            <a:ext cx="33528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পরিবহনের মাধ্যমে কী করা হয়?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BDA9A8-F1A2-486F-920E-96F496295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3714750"/>
            <a:ext cx="3991018" cy="24765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A59727-529B-4B4C-AB26-9E67ED40B82C}"/>
              </a:ext>
            </a:extLst>
          </p:cNvPr>
          <p:cNvSpPr txBox="1"/>
          <p:nvPr/>
        </p:nvSpPr>
        <p:spPr>
          <a:xfrm>
            <a:off x="223838" y="213360"/>
            <a:ext cx="8696325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খাতঃ সেবাখাত (শিক্ষা, স্বাস্থ্য, পরিবহন)</a:t>
            </a:r>
            <a:endParaRPr lang="en-US" sz="3600" b="1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  <p:bldP spid="8" grpId="1"/>
      <p:bldP spid="9" grpId="0"/>
      <p:bldP spid="10" grpId="0"/>
      <p:bldP spid="10" grpId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4133850" cy="250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424084"/>
            <a:ext cx="7943850" cy="2976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BC5459-8F22-4EB5-B827-87A2E39C2E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3400"/>
            <a:ext cx="4267200" cy="2501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733CEB-ABBC-49A4-AB91-FB69073C85B5}"/>
              </a:ext>
            </a:extLst>
          </p:cNvPr>
          <p:cNvSpPr txBox="1"/>
          <p:nvPr/>
        </p:nvSpPr>
        <p:spPr>
          <a:xfrm>
            <a:off x="1143000" y="3018504"/>
            <a:ext cx="18288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ব্যাংক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D7F66-1FE0-416A-9AFE-DBCF6BDD4A86}"/>
              </a:ext>
            </a:extLst>
          </p:cNvPr>
          <p:cNvSpPr txBox="1"/>
          <p:nvPr/>
        </p:nvSpPr>
        <p:spPr>
          <a:xfrm>
            <a:off x="1371600" y="3018504"/>
            <a:ext cx="14478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নাম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E650C-7380-468C-8DBD-F5B832EF4CB0}"/>
              </a:ext>
            </a:extLst>
          </p:cNvPr>
          <p:cNvSpPr txBox="1"/>
          <p:nvPr/>
        </p:nvSpPr>
        <p:spPr>
          <a:xfrm>
            <a:off x="4984956" y="3009736"/>
            <a:ext cx="3320844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গ্রাহকদের বিভিন্ন সেবা দেয়া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DAB4F-3C45-4CAD-A099-878C05F721C6}"/>
              </a:ext>
            </a:extLst>
          </p:cNvPr>
          <p:cNvSpPr txBox="1"/>
          <p:nvPr/>
        </p:nvSpPr>
        <p:spPr>
          <a:xfrm>
            <a:off x="5562600" y="2986548"/>
            <a:ext cx="20574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কাজ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2442C1-83BD-4BDF-A3D7-8A19ACCBC4E8}"/>
              </a:ext>
            </a:extLst>
          </p:cNvPr>
          <p:cNvSpPr txBox="1"/>
          <p:nvPr/>
        </p:nvSpPr>
        <p:spPr>
          <a:xfrm>
            <a:off x="1009650" y="6339840"/>
            <a:ext cx="71247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জীবন বীমা ভবন, এর মাধ্যমে গ্রাহকদের বীমা সংক্রান্ত বিভিন্ন সেবা দেয়া হয়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D662F-FB63-4E9B-81BF-7AAF29979D55}"/>
              </a:ext>
            </a:extLst>
          </p:cNvPr>
          <p:cNvSpPr txBox="1"/>
          <p:nvPr/>
        </p:nvSpPr>
        <p:spPr>
          <a:xfrm>
            <a:off x="3800475" y="6354588"/>
            <a:ext cx="154305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নাম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C2B269-996C-4E64-B146-5DA24F14DA3E}"/>
              </a:ext>
            </a:extLst>
          </p:cNvPr>
          <p:cNvSpPr txBox="1"/>
          <p:nvPr/>
        </p:nvSpPr>
        <p:spPr>
          <a:xfrm>
            <a:off x="485775" y="213360"/>
            <a:ext cx="8172450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খাতঃ সেবাখাত (ব্যাংক ও বীমা)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3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10" grpId="0"/>
      <p:bldP spid="10" grpId="1"/>
      <p:bldP spid="11" grpId="0"/>
      <p:bldP spid="12" grpId="0"/>
      <p:bldP spid="12" grpId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1B8939-BF4B-47C9-ACE6-DF4751F08D2B}"/>
              </a:ext>
            </a:extLst>
          </p:cNvPr>
          <p:cNvSpPr txBox="1"/>
          <p:nvPr/>
        </p:nvSpPr>
        <p:spPr>
          <a:xfrm>
            <a:off x="747713" y="6172200"/>
            <a:ext cx="7648575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আইন-শৃঙ্খলা বাহিনীর সদস্যদের, যারা দেশের কল্যাণে বিভিন্ন সেবা দিয়ে থাকে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195BE0-9AA3-48DC-A62B-BA13802C43F1}"/>
              </a:ext>
            </a:extLst>
          </p:cNvPr>
          <p:cNvSpPr txBox="1"/>
          <p:nvPr/>
        </p:nvSpPr>
        <p:spPr>
          <a:xfrm>
            <a:off x="3246120" y="6185336"/>
            <a:ext cx="265176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কোন বাহিনীর?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41033-C964-40F9-9649-C8BF173AF239}"/>
              </a:ext>
            </a:extLst>
          </p:cNvPr>
          <p:cNvSpPr txBox="1"/>
          <p:nvPr/>
        </p:nvSpPr>
        <p:spPr>
          <a:xfrm>
            <a:off x="638175" y="213360"/>
            <a:ext cx="7867650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খাতঃ সেবাখাত (আইন-শৃঙ্খলা)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465D69-A896-41C8-8471-D65BCF52C99D}"/>
              </a:ext>
            </a:extLst>
          </p:cNvPr>
          <p:cNvGrpSpPr/>
          <p:nvPr/>
        </p:nvGrpSpPr>
        <p:grpSpPr>
          <a:xfrm>
            <a:off x="228600" y="777240"/>
            <a:ext cx="8686800" cy="5394960"/>
            <a:chOff x="228600" y="777240"/>
            <a:chExt cx="8686800" cy="53949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581400"/>
              <a:ext cx="4287368" cy="2590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777240"/>
              <a:ext cx="4287368" cy="27256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032" y="3581400"/>
              <a:ext cx="4287368" cy="2590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489A6B-8D1A-4C6B-A5B9-5513ECFB7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032" y="777241"/>
              <a:ext cx="4287368" cy="27279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75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9AC089-515D-4C78-BA64-2430A7A830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43" y="4733874"/>
            <a:ext cx="2722239" cy="1665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E3AEBC-0DA3-4E65-8E37-3FDC4C302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32" y="4721244"/>
            <a:ext cx="2480899" cy="16778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7B520D4-6EF7-402A-A4BD-21E059D04C35}"/>
              </a:ext>
            </a:extLst>
          </p:cNvPr>
          <p:cNvGrpSpPr/>
          <p:nvPr/>
        </p:nvGrpSpPr>
        <p:grpSpPr>
          <a:xfrm>
            <a:off x="457200" y="304800"/>
            <a:ext cx="8234983" cy="3889409"/>
            <a:chOff x="304800" y="533400"/>
            <a:chExt cx="8387383" cy="39656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09FE69-7B2A-4B4F-8E8F-257236042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533400"/>
              <a:ext cx="3810000" cy="1994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5245F8-BB7A-4B65-BD4A-05F5145E2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9" y="533400"/>
              <a:ext cx="3891583" cy="19785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DA913F-D723-4A91-A411-40D76294C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590800"/>
              <a:ext cx="3810000" cy="18972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3898B4-8045-437A-BB24-B1F111E36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9" y="2590800"/>
              <a:ext cx="3891584" cy="19082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EB381FB-7FFA-42B3-8EA1-A8610779C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21244"/>
            <a:ext cx="2806970" cy="16778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1E372A-3189-4DD3-8BC9-FEE8D6FAC74B}"/>
              </a:ext>
            </a:extLst>
          </p:cNvPr>
          <p:cNvSpPr txBox="1"/>
          <p:nvPr/>
        </p:nvSpPr>
        <p:spPr>
          <a:xfrm>
            <a:off x="2103120" y="4146332"/>
            <a:ext cx="493776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বিভিন্ন দেশে কর্মরত বাংলাদেশী প্রবাসীদের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5B3EA4-B8D4-4206-B759-93CC1B336BE2}"/>
              </a:ext>
            </a:extLst>
          </p:cNvPr>
          <p:cNvSpPr txBox="1"/>
          <p:nvPr/>
        </p:nvSpPr>
        <p:spPr>
          <a:xfrm>
            <a:off x="2377440" y="4130566"/>
            <a:ext cx="438912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তে আমরা কাদের দেখতে পাই?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4A657B-57F3-498F-B4AB-343F05E73D25}"/>
              </a:ext>
            </a:extLst>
          </p:cNvPr>
          <p:cNvSpPr txBox="1"/>
          <p:nvPr/>
        </p:nvSpPr>
        <p:spPr>
          <a:xfrm>
            <a:off x="1188720" y="6355606"/>
            <a:ext cx="676656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রেমিট্যান্স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 যা আমাদের জাতীয় অর্থনীতির উন্নয়নে বিরাট অবদান রাখছে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3B13A7-6BAF-45DD-90AE-015A1B078EB9}"/>
              </a:ext>
            </a:extLst>
          </p:cNvPr>
          <p:cNvSpPr txBox="1"/>
          <p:nvPr/>
        </p:nvSpPr>
        <p:spPr>
          <a:xfrm>
            <a:off x="2651760" y="4403834"/>
            <a:ext cx="384048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প্রবাসীরা বাংলাদেশের জন্য কী পাঠায়?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52305C-CEB5-47BB-B2FD-A3A9C28A60E2}"/>
              </a:ext>
            </a:extLst>
          </p:cNvPr>
          <p:cNvSpPr txBox="1"/>
          <p:nvPr/>
        </p:nvSpPr>
        <p:spPr>
          <a:xfrm>
            <a:off x="868680" y="152400"/>
            <a:ext cx="7406640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খাতঃ প্রবাসীদের পাঠানো অর্থ</a:t>
            </a:r>
            <a:endParaRPr lang="en-US" sz="3600" b="1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6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0" grpId="1"/>
      <p:bldP spid="21" grpId="0"/>
      <p:bldP spid="22" grpId="0"/>
      <p:bldP spid="22" grpId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9DD8AC-2C70-4064-A0B9-E29F0AE17A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45" y="1168567"/>
            <a:ext cx="3826711" cy="28700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429000" y="373559"/>
            <a:ext cx="2334993" cy="769441"/>
          </a:xfrm>
          <a:prstGeom prst="rect">
            <a:avLst/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57127"/>
              </p:ext>
            </p:extLst>
          </p:nvPr>
        </p:nvGraphicFramePr>
        <p:xfrm>
          <a:off x="394648" y="4343400"/>
          <a:ext cx="835470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b="0" kern="1500" spc="-1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দল-১</a:t>
                      </a:r>
                      <a:endParaRPr lang="en-US" sz="3600" b="0" kern="1500" spc="-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kern="1500" spc="-1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bn-IN" sz="3600" b="0" kern="1500" spc="-1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kern="1500" spc="-1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সেবা</a:t>
                      </a:r>
                      <a:r>
                        <a:rPr lang="en-US" sz="3600" b="0" kern="1500" spc="-1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kern="1500" spc="-1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খাতের</a:t>
                      </a:r>
                      <a:r>
                        <a:rPr lang="en-US" sz="3600" b="0" kern="1500" spc="-1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kern="1500" spc="-1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lang="en-US" sz="3600" b="0" kern="1500" spc="-1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kern="1500" spc="-1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তালিকা</a:t>
                      </a:r>
                      <a:r>
                        <a:rPr lang="en-US" sz="3600" b="0" kern="1500" spc="-1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kern="1500" spc="-1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3600" b="0" kern="1500" spc="-1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kern="1500" spc="-1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3600" b="0" kern="1500" spc="-1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b="0" kern="1500" spc="-1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600" b="0" kern="1500" spc="-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AutoShape 8">
            <a:extLst>
              <a:ext uri="{FF2B5EF4-FFF2-40B4-BE49-F238E27FC236}">
                <a16:creationId xmlns:a16="http://schemas.microsoft.com/office/drawing/2014/main" id="{BCF7F8DB-ECA8-461C-84EE-415424B502B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46164" y="2974977"/>
            <a:ext cx="70516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52AED0-2756-4073-B8DA-2A18171D9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07936"/>
              </p:ext>
            </p:extLst>
          </p:nvPr>
        </p:nvGraphicFramePr>
        <p:xfrm>
          <a:off x="394648" y="5181600"/>
          <a:ext cx="8354704" cy="118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9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দল-২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জাতীয়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অর্থনীতি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 খাতের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গুরুত্ব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bn-IN" sz="36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1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533400" y="228600"/>
            <a:ext cx="2334993" cy="769441"/>
          </a:xfrm>
          <a:prstGeom prst="homePlate">
            <a:avLst/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260114" y="1182469"/>
            <a:ext cx="612136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spc="-200" dirty="0"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জাতীয় অর্থনীতিতে  কৃষির  অবদান কত শতাংশ?</a:t>
            </a:r>
            <a:endParaRPr lang="en-US" sz="2800" b="1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228600" y="2071379"/>
            <a:ext cx="615287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বিদেশ থেকে পণ্য আনাকে কী বলে?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6553201" y="1167825"/>
            <a:ext cx="223811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২০ শতাংশ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6579159" y="2082225"/>
            <a:ext cx="187904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আমদানী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246176" y="2971800"/>
            <a:ext cx="61353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বিদেশে পণ্য বিক্রী করাকে কী বলে?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6645512" y="2971800"/>
            <a:ext cx="158408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রপ্তানী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57B81-6360-4EDA-BDAD-A20331762BA2}"/>
              </a:ext>
            </a:extLst>
          </p:cNvPr>
          <p:cNvSpPr txBox="1"/>
          <p:nvPr/>
        </p:nvSpPr>
        <p:spPr>
          <a:xfrm>
            <a:off x="246176" y="3810000"/>
            <a:ext cx="597895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৪। বিদেশে পণ্য বিক্রী করে আমরা কী পাই?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190E6-349A-4536-91B9-423B6C590E77}"/>
              </a:ext>
            </a:extLst>
          </p:cNvPr>
          <p:cNvSpPr txBox="1"/>
          <p:nvPr/>
        </p:nvSpPr>
        <p:spPr>
          <a:xfrm>
            <a:off x="6400800" y="3810000"/>
            <a:ext cx="246167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বৈদেশিক মুদ্রা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260113" y="4810780"/>
            <a:ext cx="545488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৫। সেবা খাতটি কাদের উদ্যোগে পরিচালিত হয়?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5867400" y="4648200"/>
            <a:ext cx="3022042" cy="8229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/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সরকারী ও বেসরকারী   </a:t>
            </a:r>
          </a:p>
          <a:p>
            <a:pPr algn="l"/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     উভয় উদ্যোগে</a:t>
            </a:r>
            <a:endParaRPr lang="en-US" sz="28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228599" y="5715000"/>
            <a:ext cx="6400801" cy="8229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৬। দেশের মানুষের জীবনমানের উন্নতির জন্য কাজ করে </a:t>
            </a:r>
          </a:p>
          <a:p>
            <a:pPr algn="l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কোন খাত?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6858000" y="5877580"/>
            <a:ext cx="199285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সেবাখাত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14" grpId="0" animBg="1"/>
      <p:bldP spid="15" grpId="0" animBg="1"/>
      <p:bldP spid="1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B8962C-6EA9-4DB2-8793-BDEC4D3C28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47" y="1524000"/>
            <a:ext cx="2970706" cy="19804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E3DFF8-A5BE-4424-86E4-688280618DB4}"/>
              </a:ext>
            </a:extLst>
          </p:cNvPr>
          <p:cNvSpPr/>
          <p:nvPr/>
        </p:nvSpPr>
        <p:spPr>
          <a:xfrm>
            <a:off x="3492217" y="533400"/>
            <a:ext cx="2159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as-IN" sz="44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u="sng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C38C83-A788-4A63-82C8-70276EB0D261}"/>
              </a:ext>
            </a:extLst>
          </p:cNvPr>
          <p:cNvSpPr/>
          <p:nvPr/>
        </p:nvSpPr>
        <p:spPr>
          <a:xfrm>
            <a:off x="381000" y="382887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মতে বাংলাদেশের জাতীয় অর্থনীতিতে কোন খাতের অবদান সবচেয়ে বেশী তা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92520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B1B278-C443-4647-8D81-20B61A0855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0"/>
            <a:ext cx="8849750" cy="4191000"/>
          </a:xfrm>
          <a:prstGeom prst="rect">
            <a:avLst/>
          </a:prstGeom>
        </p:spPr>
      </p:pic>
      <p:pic>
        <p:nvPicPr>
          <p:cNvPr id="3080" name="Picture 8" descr="Image result for গোলাপ ফুল png&quot;">
            <a:extLst>
              <a:ext uri="{FF2B5EF4-FFF2-40B4-BE49-F238E27FC236}">
                <a16:creationId xmlns:a16="http://schemas.microsoft.com/office/drawing/2014/main" id="{938D66DE-24D6-44B3-809C-035B42504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152400" y="4419600"/>
            <a:ext cx="2438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144E0BC3-02FF-447F-BA4C-5E45F3176EC8}"/>
              </a:ext>
            </a:extLst>
          </p:cNvPr>
          <p:cNvSpPr txBox="1"/>
          <p:nvPr/>
        </p:nvSpPr>
        <p:spPr>
          <a:xfrm>
            <a:off x="2389886" y="4701570"/>
            <a:ext cx="6612265" cy="156966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perspectiveRelaxedModerately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9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CC1247-EE4F-48A3-80BE-EDADB1B51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696" y="4085304"/>
            <a:ext cx="3289540" cy="213429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D9413C-C8EB-47D3-B3EC-F68252AA318A}"/>
              </a:ext>
            </a:extLst>
          </p:cNvPr>
          <p:cNvSpPr txBox="1"/>
          <p:nvPr/>
        </p:nvSpPr>
        <p:spPr>
          <a:xfrm>
            <a:off x="2438400" y="152400"/>
            <a:ext cx="4267200" cy="64008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বলঃ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9413C-C8EB-47D3-B3EC-F68252AA318A}"/>
              </a:ext>
            </a:extLst>
          </p:cNvPr>
          <p:cNvSpPr txBox="1"/>
          <p:nvPr/>
        </p:nvSpPr>
        <p:spPr>
          <a:xfrm>
            <a:off x="2628270" y="6248400"/>
            <a:ext cx="388746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D9413C-C8EB-47D3-B3EC-F68252AA318A}"/>
              </a:ext>
            </a:extLst>
          </p:cNvPr>
          <p:cNvSpPr txBox="1"/>
          <p:nvPr/>
        </p:nvSpPr>
        <p:spPr>
          <a:xfrm>
            <a:off x="3026290" y="6248400"/>
            <a:ext cx="3091421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BD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28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94" y="4083804"/>
            <a:ext cx="3241258" cy="2159177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154E99-2D89-469C-A919-EBC42ECF9C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3051075" cy="188408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C581D4-3A24-48A8-8A5E-95735BF541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4"/>
          <a:stretch/>
        </p:blipFill>
        <p:spPr>
          <a:xfrm>
            <a:off x="304801" y="1143000"/>
            <a:ext cx="4114799" cy="238186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-1483" r="8333" b="9968"/>
          <a:stretch/>
        </p:blipFill>
        <p:spPr>
          <a:xfrm>
            <a:off x="-28096" y="4112524"/>
            <a:ext cx="3076096" cy="191205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0CE4BE-6044-448F-B7C5-D6C6336B2A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87" y="3876675"/>
            <a:ext cx="2656413" cy="20484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033B15-47EA-4F70-976F-3B14BBD01D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86200"/>
            <a:ext cx="2721982" cy="20351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AA2DD69-488A-4FA8-B97D-905ACD88BA1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87" y="1143000"/>
            <a:ext cx="4313452" cy="2426317"/>
          </a:xfrm>
          <a:prstGeom prst="rect">
            <a:avLst/>
          </a:prstGeom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145C15-1285-4064-9FA0-0D7419012587}"/>
              </a:ext>
            </a:extLst>
          </p:cNvPr>
          <p:cNvSpPr txBox="1"/>
          <p:nvPr/>
        </p:nvSpPr>
        <p:spPr>
          <a:xfrm rot="21096085">
            <a:off x="1032108" y="3471044"/>
            <a:ext cx="2689401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1CFFD6-37DE-475E-A85F-DBE331DA7F47}"/>
              </a:ext>
            </a:extLst>
          </p:cNvPr>
          <p:cNvSpPr txBox="1"/>
          <p:nvPr/>
        </p:nvSpPr>
        <p:spPr>
          <a:xfrm rot="20999170">
            <a:off x="1722136" y="3455319"/>
            <a:ext cx="12192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A5AABD-B1E3-49F3-9E02-8E33B5F416F7}"/>
              </a:ext>
            </a:extLst>
          </p:cNvPr>
          <p:cNvSpPr txBox="1"/>
          <p:nvPr/>
        </p:nvSpPr>
        <p:spPr>
          <a:xfrm rot="481988">
            <a:off x="5051301" y="3462507"/>
            <a:ext cx="3704316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পোশাক 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2E76B0-C6FF-4517-BB25-360B7B162AF0}"/>
              </a:ext>
            </a:extLst>
          </p:cNvPr>
          <p:cNvSpPr txBox="1"/>
          <p:nvPr/>
        </p:nvSpPr>
        <p:spPr>
          <a:xfrm rot="520231">
            <a:off x="5811973" y="3410874"/>
            <a:ext cx="11895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খাত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334DFA-DD50-4401-8A45-F763641A3FD4}"/>
              </a:ext>
            </a:extLst>
          </p:cNvPr>
          <p:cNvSpPr txBox="1"/>
          <p:nvPr/>
        </p:nvSpPr>
        <p:spPr>
          <a:xfrm rot="21096085">
            <a:off x="-96884" y="5949247"/>
            <a:ext cx="3338316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100" spc="-150" dirty="0">
                <a:latin typeface="NikoshBAN" panose="02000000000000000000" pitchFamily="2" charset="0"/>
                <a:cs typeface="NikoshBAN" panose="02000000000000000000" pitchFamily="2" charset="0"/>
              </a:rPr>
              <a:t>এক্সপোর্ট ও ইমপোর্ট</a:t>
            </a:r>
            <a:r>
              <a:rPr lang="en-US" sz="21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21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1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2100" spc="-15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100" spc="-15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4B8FD1-6379-407F-B0EA-5C24E6405BA2}"/>
              </a:ext>
            </a:extLst>
          </p:cNvPr>
          <p:cNvSpPr txBox="1"/>
          <p:nvPr/>
        </p:nvSpPr>
        <p:spPr>
          <a:xfrm rot="21065395">
            <a:off x="461812" y="5948495"/>
            <a:ext cx="1876302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ব্যবসা-বাণিজ্য খাত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A92C2D-9056-4701-9922-DA025D516439}"/>
              </a:ext>
            </a:extLst>
          </p:cNvPr>
          <p:cNvSpPr txBox="1"/>
          <p:nvPr/>
        </p:nvSpPr>
        <p:spPr>
          <a:xfrm rot="527841">
            <a:off x="5669057" y="6137697"/>
            <a:ext cx="3467738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spc="-1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ও স্বাস্থ্য</a:t>
            </a:r>
            <a:r>
              <a:rPr lang="en-US" sz="24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24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2400" spc="-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71CC9E-9DD2-4160-8A11-8DC47E2B705E}"/>
              </a:ext>
            </a:extLst>
          </p:cNvPr>
          <p:cNvSpPr txBox="1"/>
          <p:nvPr/>
        </p:nvSpPr>
        <p:spPr>
          <a:xfrm rot="660282">
            <a:off x="6635126" y="6153471"/>
            <a:ext cx="11895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সেবা খাত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FFEFFA-AE5B-46A5-954B-9B086AB321C2}"/>
              </a:ext>
            </a:extLst>
          </p:cNvPr>
          <p:cNvSpPr txBox="1"/>
          <p:nvPr/>
        </p:nvSpPr>
        <p:spPr>
          <a:xfrm>
            <a:off x="2936160" y="5928852"/>
            <a:ext cx="31242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প্রবাসীদের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প্রেরিত</a:t>
            </a:r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অর্থ কোন খাত?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D35AB4-983F-4211-9219-AF9127864F54}"/>
              </a:ext>
            </a:extLst>
          </p:cNvPr>
          <p:cNvSpPr txBox="1"/>
          <p:nvPr/>
        </p:nvSpPr>
        <p:spPr>
          <a:xfrm>
            <a:off x="3863078" y="5943600"/>
            <a:ext cx="1417844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রেমিট্যান্স খাত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2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3" grpId="0"/>
      <p:bldP spid="13" grpId="1"/>
      <p:bldP spid="15" grpId="0"/>
      <p:bldP spid="17" grpId="0"/>
      <p:bldP spid="17" grpId="1"/>
      <p:bldP spid="20" grpId="0"/>
      <p:bldP spid="23" grpId="0"/>
      <p:bldP spid="23" grpId="1"/>
      <p:bldP spid="24" grpId="0"/>
      <p:bldP spid="28" grpId="0"/>
      <p:bldP spid="28" grpId="1"/>
      <p:bldP spid="30" grpId="0"/>
      <p:bldP spid="31" grpId="0"/>
      <p:bldP spid="31" grpId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8C993E-A144-408D-9DDD-25AE0ADB2E61}"/>
              </a:ext>
            </a:extLst>
          </p:cNvPr>
          <p:cNvSpPr txBox="1"/>
          <p:nvPr/>
        </p:nvSpPr>
        <p:spPr>
          <a:xfrm>
            <a:off x="2895600" y="165296"/>
            <a:ext cx="3352800" cy="929640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>
            <a:noAutofit/>
          </a:bodyPr>
          <a:lstStyle/>
          <a:p>
            <a:pPr algn="ctr"/>
            <a:r>
              <a:rPr lang="bn-IN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27FE15-8A71-4BDF-AA76-52CC7826E8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75" y="4309404"/>
            <a:ext cx="3890197" cy="21264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8CBACB-375C-4928-A0CF-1D29D4CCE3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2" y="4319766"/>
            <a:ext cx="3729803" cy="21134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BADC91-2ED3-4C8A-86CE-59AF0F1D6A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75" y="1114420"/>
            <a:ext cx="3890197" cy="23544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730B49-F35F-45C3-93AB-CB4AE43228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5" r="41038" b="-1"/>
          <a:stretch/>
        </p:blipFill>
        <p:spPr>
          <a:xfrm>
            <a:off x="763172" y="1114420"/>
            <a:ext cx="3729803" cy="23544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3634B0-6EA7-4973-863D-C2A7F698536A}"/>
              </a:ext>
            </a:extLst>
          </p:cNvPr>
          <p:cNvSpPr txBox="1"/>
          <p:nvPr/>
        </p:nvSpPr>
        <p:spPr>
          <a:xfrm>
            <a:off x="952500" y="3414932"/>
            <a:ext cx="7239000" cy="10972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খাতসমূহ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8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E6CA85-1390-4B44-89E9-10DD67FEA03F}"/>
              </a:ext>
            </a:extLst>
          </p:cNvPr>
          <p:cNvSpPr txBox="1"/>
          <p:nvPr/>
        </p:nvSpPr>
        <p:spPr>
          <a:xfrm>
            <a:off x="385491" y="339969"/>
            <a:ext cx="2129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6DC5F71-AEAC-460C-987D-C62798E13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119989"/>
              </p:ext>
            </p:extLst>
          </p:nvPr>
        </p:nvGraphicFramePr>
        <p:xfrm>
          <a:off x="457200" y="2565404"/>
          <a:ext cx="8153400" cy="3378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75CBD3C-780E-4AE3-9E91-FF4FF14CC9A6}"/>
              </a:ext>
            </a:extLst>
          </p:cNvPr>
          <p:cNvSpPr txBox="1"/>
          <p:nvPr/>
        </p:nvSpPr>
        <p:spPr>
          <a:xfrm>
            <a:off x="457200" y="15019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  <a:endParaRPr lang="bn-BD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F806A4C-2CF8-4192-8908-0CD5CCA59FC4}"/>
              </a:ext>
            </a:extLst>
          </p:cNvPr>
          <p:cNvSpPr txBox="1"/>
          <p:nvPr/>
        </p:nvSpPr>
        <p:spPr>
          <a:xfrm>
            <a:off x="915037" y="2589074"/>
            <a:ext cx="7313927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অনেক দেশের মতো আমাদের অর্থনীতির প্রধান খাতগুলো হলো কৃষি, শিল্প, ব্যবসা-বাণিজ্য, সেবা এবং প্রবাসীদের প্রেরিত অর্থ।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1E93C-BDEF-4744-8866-94F88A61DD34}"/>
              </a:ext>
            </a:extLst>
          </p:cNvPr>
          <p:cNvSpPr txBox="1"/>
          <p:nvPr/>
        </p:nvSpPr>
        <p:spPr>
          <a:xfrm>
            <a:off x="889742" y="762000"/>
            <a:ext cx="7364517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l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প্রধান খাতসমূহের নাম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2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C581D4-3A24-48A8-8A5E-95735BF54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4"/>
          <a:stretch/>
        </p:blipFill>
        <p:spPr>
          <a:xfrm>
            <a:off x="228600" y="771013"/>
            <a:ext cx="4114799" cy="2381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1A29B6-DD0B-4FDD-A5CE-2FF734C97E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4267199" cy="23766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63948-2EC0-4EC9-9ABF-EE2A28A540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5"/>
          <a:stretch/>
        </p:blipFill>
        <p:spPr>
          <a:xfrm>
            <a:off x="4648201" y="3581400"/>
            <a:ext cx="4294494" cy="240958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2875887-23FE-42B1-8680-518518E8399A}"/>
              </a:ext>
            </a:extLst>
          </p:cNvPr>
          <p:cNvGrpSpPr/>
          <p:nvPr/>
        </p:nvGrpSpPr>
        <p:grpSpPr>
          <a:xfrm>
            <a:off x="4424855" y="762000"/>
            <a:ext cx="4490545" cy="2415971"/>
            <a:chOff x="4424855" y="802826"/>
            <a:chExt cx="4490545" cy="24159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8AD428-6C0D-43A4-921B-DD9D8A7A6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26" r="63750"/>
            <a:stretch/>
          </p:blipFill>
          <p:spPr>
            <a:xfrm>
              <a:off x="4424855" y="809210"/>
              <a:ext cx="1671146" cy="240958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1409B9B-D089-478A-B7A5-4B31B8E1C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94"/>
            <a:stretch/>
          </p:blipFill>
          <p:spPr>
            <a:xfrm>
              <a:off x="6096000" y="802826"/>
              <a:ext cx="2819400" cy="240958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AF0320-204B-437E-8D62-4F50C34B24D2}"/>
              </a:ext>
            </a:extLst>
          </p:cNvPr>
          <p:cNvSpPr txBox="1"/>
          <p:nvPr/>
        </p:nvSpPr>
        <p:spPr>
          <a:xfrm>
            <a:off x="1783080" y="3195935"/>
            <a:ext cx="73152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CFC8F-4A92-4998-AE2F-03F9ADAF0C9D}"/>
              </a:ext>
            </a:extLst>
          </p:cNvPr>
          <p:cNvSpPr txBox="1"/>
          <p:nvPr/>
        </p:nvSpPr>
        <p:spPr>
          <a:xfrm>
            <a:off x="1371600" y="3195935"/>
            <a:ext cx="192024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ফসলটির নাম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AA5DE3-5C4F-49B7-B242-BDD5A0F48831}"/>
              </a:ext>
            </a:extLst>
          </p:cNvPr>
          <p:cNvSpPr txBox="1"/>
          <p:nvPr/>
        </p:nvSpPr>
        <p:spPr>
          <a:xfrm>
            <a:off x="6217920" y="3200400"/>
            <a:ext cx="64008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CEB7AA-07EA-459F-A222-212E2BE242F9}"/>
              </a:ext>
            </a:extLst>
          </p:cNvPr>
          <p:cNvSpPr txBox="1"/>
          <p:nvPr/>
        </p:nvSpPr>
        <p:spPr>
          <a:xfrm>
            <a:off x="5699760" y="3200400"/>
            <a:ext cx="192024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ফসলটির নাম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0445BD-6ADE-4C5D-AA33-07C55B7C103B}"/>
              </a:ext>
            </a:extLst>
          </p:cNvPr>
          <p:cNvSpPr txBox="1"/>
          <p:nvPr/>
        </p:nvSpPr>
        <p:spPr>
          <a:xfrm>
            <a:off x="1813560" y="5958840"/>
            <a:ext cx="100584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 পাতা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1991C8-ECF2-4391-AC92-CE41CE77D8BD}"/>
              </a:ext>
            </a:extLst>
          </p:cNvPr>
          <p:cNvSpPr txBox="1"/>
          <p:nvPr/>
        </p:nvSpPr>
        <p:spPr>
          <a:xfrm>
            <a:off x="1249680" y="5943600"/>
            <a:ext cx="210312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শ্রমিকরা কী তুলছে?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6CF210-A71E-4F86-8845-24008B210B38}"/>
              </a:ext>
            </a:extLst>
          </p:cNvPr>
          <p:cNvSpPr txBox="1"/>
          <p:nvPr/>
        </p:nvSpPr>
        <p:spPr>
          <a:xfrm>
            <a:off x="6217920" y="5943600"/>
            <a:ext cx="109728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মুগ ডাল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1D1549-4541-445C-A6E3-3F19407C5D6A}"/>
              </a:ext>
            </a:extLst>
          </p:cNvPr>
          <p:cNvSpPr txBox="1"/>
          <p:nvPr/>
        </p:nvSpPr>
        <p:spPr>
          <a:xfrm>
            <a:off x="5943600" y="5959642"/>
            <a:ext cx="192024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ফসলটির নাম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EEF99F-7D70-4DF0-98E9-1B1867B6CF54}"/>
              </a:ext>
            </a:extLst>
          </p:cNvPr>
          <p:cNvSpPr txBox="1"/>
          <p:nvPr/>
        </p:nvSpPr>
        <p:spPr>
          <a:xfrm>
            <a:off x="4191000" y="628860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FD33DF-349D-4E5E-883C-C4A26D7ABA7B}"/>
              </a:ext>
            </a:extLst>
          </p:cNvPr>
          <p:cNvSpPr txBox="1"/>
          <p:nvPr/>
        </p:nvSpPr>
        <p:spPr>
          <a:xfrm>
            <a:off x="1835623" y="6280484"/>
            <a:ext cx="5472754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 ফসলগুলো অর্থনীতির কোন খাতের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C7A717-935B-4D11-B44B-7BE1D32B9CD2}"/>
              </a:ext>
            </a:extLst>
          </p:cNvPr>
          <p:cNvSpPr txBox="1"/>
          <p:nvPr/>
        </p:nvSpPr>
        <p:spPr>
          <a:xfrm>
            <a:off x="2012477" y="152400"/>
            <a:ext cx="5119047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1" grpId="1"/>
      <p:bldP spid="22" grpId="0"/>
      <p:bldP spid="25" grpId="0"/>
      <p:bldP spid="25" grpId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ADE2A0-18B6-4002-B64C-544E6F5DB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5800"/>
            <a:ext cx="4267200" cy="2801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1E793C-145F-4CF9-B095-DE9B1356DC3C}"/>
              </a:ext>
            </a:extLst>
          </p:cNvPr>
          <p:cNvSpPr txBox="1"/>
          <p:nvPr/>
        </p:nvSpPr>
        <p:spPr>
          <a:xfrm>
            <a:off x="1965960" y="6248400"/>
            <a:ext cx="521208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কের উৎপাদিত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এবং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865F9-B894-4FE9-947A-FFF401B0359E}"/>
              </a:ext>
            </a:extLst>
          </p:cNvPr>
          <p:cNvSpPr txBox="1"/>
          <p:nvPr/>
        </p:nvSpPr>
        <p:spPr>
          <a:xfrm>
            <a:off x="2814637" y="6263640"/>
            <a:ext cx="3514726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82888-F5A9-4CAB-8424-E7A7AB3FA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3683"/>
            <a:ext cx="4191000" cy="2811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51A43F-7B3D-48E5-B18A-3632C3D077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35055"/>
            <a:ext cx="4272182" cy="2811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E51372-BD1C-4324-9619-7DC9EF177E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49346"/>
            <a:ext cx="4191000" cy="276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F3B38E-3E93-4445-A3BD-95C22CC7D744}"/>
              </a:ext>
            </a:extLst>
          </p:cNvPr>
          <p:cNvSpPr txBox="1"/>
          <p:nvPr/>
        </p:nvSpPr>
        <p:spPr>
          <a:xfrm>
            <a:off x="290349" y="152400"/>
            <a:ext cx="8563303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খাতঃ কৃষি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9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1E793C-145F-4CF9-B095-DE9B1356DC3C}"/>
              </a:ext>
            </a:extLst>
          </p:cNvPr>
          <p:cNvSpPr txBox="1"/>
          <p:nvPr/>
        </p:nvSpPr>
        <p:spPr>
          <a:xfrm>
            <a:off x="1600200" y="331127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বন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865F9-B894-4FE9-947A-FFF401B0359E}"/>
              </a:ext>
            </a:extLst>
          </p:cNvPr>
          <p:cNvSpPr txBox="1"/>
          <p:nvPr/>
        </p:nvSpPr>
        <p:spPr>
          <a:xfrm>
            <a:off x="1066800" y="3297704"/>
            <a:ext cx="2057401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বনের নাম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E793C-145F-4CF9-B095-DE9B1356DC3C}"/>
              </a:ext>
            </a:extLst>
          </p:cNvPr>
          <p:cNvSpPr txBox="1"/>
          <p:nvPr/>
        </p:nvSpPr>
        <p:spPr>
          <a:xfrm>
            <a:off x="5943601" y="330389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শাল বন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A865F9-B894-4FE9-947A-FFF401B0359E}"/>
              </a:ext>
            </a:extLst>
          </p:cNvPr>
          <p:cNvSpPr txBox="1"/>
          <p:nvPr/>
        </p:nvSpPr>
        <p:spPr>
          <a:xfrm>
            <a:off x="5333999" y="3297704"/>
            <a:ext cx="2057401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বনের নাম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E793C-145F-4CF9-B095-DE9B1356DC3C}"/>
              </a:ext>
            </a:extLst>
          </p:cNvPr>
          <p:cNvSpPr txBox="1"/>
          <p:nvPr/>
        </p:nvSpPr>
        <p:spPr>
          <a:xfrm>
            <a:off x="3790950" y="6283656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বন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865F9-B894-4FE9-947A-FFF401B0359E}"/>
              </a:ext>
            </a:extLst>
          </p:cNvPr>
          <p:cNvSpPr txBox="1"/>
          <p:nvPr/>
        </p:nvSpPr>
        <p:spPr>
          <a:xfrm>
            <a:off x="3486150" y="6283656"/>
            <a:ext cx="21717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বনের নাম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C7FAF6-01DB-4ED8-A522-1B60B289C2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526280" cy="2743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A50FA8-9B68-408E-B592-3FBD52E450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533400"/>
            <a:ext cx="4160521" cy="2743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991D38-F541-40F8-A8D1-5BE8DE18C7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04" y="3739256"/>
            <a:ext cx="6558192" cy="25252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F3B38E-3E93-4445-A3BD-95C22CC7D744}"/>
              </a:ext>
            </a:extLst>
          </p:cNvPr>
          <p:cNvSpPr txBox="1"/>
          <p:nvPr/>
        </p:nvSpPr>
        <p:spPr>
          <a:xfrm>
            <a:off x="1044338" y="152400"/>
            <a:ext cx="7055324" cy="548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খাতঃ কৃষি (বনজ সম্পদ)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2" grpId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8111</TotalTime>
  <Words>875</Words>
  <Application>Microsoft Office PowerPoint</Application>
  <PresentationFormat>On-screen Show (4:3)</PresentationFormat>
  <Paragraphs>159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NikoshBAN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Mohammed Sahab Uddin</cp:lastModifiedBy>
  <cp:revision>674</cp:revision>
  <dcterms:created xsi:type="dcterms:W3CDTF">2006-08-16T00:00:00Z</dcterms:created>
  <dcterms:modified xsi:type="dcterms:W3CDTF">2021-09-10T03:17:04Z</dcterms:modified>
</cp:coreProperties>
</file>