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3" r:id="rId2"/>
    <p:sldId id="343" r:id="rId3"/>
    <p:sldId id="374" r:id="rId4"/>
    <p:sldId id="395" r:id="rId5"/>
    <p:sldId id="346" r:id="rId6"/>
    <p:sldId id="376" r:id="rId7"/>
    <p:sldId id="328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93" r:id="rId20"/>
    <p:sldId id="349" r:id="rId21"/>
    <p:sldId id="339" r:id="rId22"/>
    <p:sldId id="391" r:id="rId23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50" d="100"/>
          <a:sy n="50" d="100"/>
        </p:scale>
        <p:origin x="-822" y="-222"/>
      </p:cViewPr>
      <p:guideLst>
        <p:guide orient="horz" pos="2592"/>
        <p:guide pos="4032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42967-BC2B-46BB-84B8-53661ABD1EB7}" type="doc">
      <dgm:prSet loTypeId="urn:microsoft.com/office/officeart/2005/8/layout/hChevron3" loCatId="process" qsTypeId="urn:microsoft.com/office/officeart/2005/8/quickstyle/3d1" qsCatId="3D" csTypeId="urn:microsoft.com/office/officeart/2005/8/colors/colorful1" csCatId="colorful" phldr="1"/>
      <dgm:spPr/>
    </dgm:pt>
    <dgm:pt modelId="{AD312AB6-51C5-4078-AAFE-E01D2567A7D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প্রোফেজ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E01267-0033-4C51-93EB-5C2922E00284}" type="parTrans" cxnId="{A7EBE326-0AE8-4B64-8662-7734011A37F3}">
      <dgm:prSet/>
      <dgm:spPr/>
      <dgm:t>
        <a:bodyPr/>
        <a:lstStyle/>
        <a:p>
          <a:endParaRPr lang="en-US"/>
        </a:p>
      </dgm:t>
    </dgm:pt>
    <dgm:pt modelId="{0EED7A46-3A9C-4E6C-86C6-318658655402}" type="sibTrans" cxnId="{A7EBE326-0AE8-4B64-8662-7734011A37F3}">
      <dgm:prSet/>
      <dgm:spPr/>
      <dgm:t>
        <a:bodyPr/>
        <a:lstStyle/>
        <a:p>
          <a:endParaRPr lang="en-US"/>
        </a:p>
      </dgm:t>
    </dgm:pt>
    <dgm:pt modelId="{1CF3B8BD-09EA-40D5-A76C-A225A0DEEC97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প্রো-মেটাফেজ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86A5F4-C175-4919-9EE6-D79123BACA6E}" type="parTrans" cxnId="{3E314167-B98C-49CC-8DA8-64A1CBD49D92}">
      <dgm:prSet/>
      <dgm:spPr/>
      <dgm:t>
        <a:bodyPr/>
        <a:lstStyle/>
        <a:p>
          <a:endParaRPr lang="en-US"/>
        </a:p>
      </dgm:t>
    </dgm:pt>
    <dgm:pt modelId="{5E58C9B0-3134-426F-80D6-4AF3FCFA95FB}" type="sibTrans" cxnId="{3E314167-B98C-49CC-8DA8-64A1CBD49D92}">
      <dgm:prSet/>
      <dgm:spPr/>
      <dgm:t>
        <a:bodyPr/>
        <a:lstStyle/>
        <a:p>
          <a:endParaRPr lang="en-US"/>
        </a:p>
      </dgm:t>
    </dgm:pt>
    <dgm:pt modelId="{1FE91D1A-9F96-4251-87B7-BBB224C18201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মেটাফেজ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CD9DF-DF59-4EEE-AF46-2EB726A1795B}" type="parTrans" cxnId="{54CC8BB2-352B-404D-98D9-FA3E0C4BDC76}">
      <dgm:prSet/>
      <dgm:spPr/>
      <dgm:t>
        <a:bodyPr/>
        <a:lstStyle/>
        <a:p>
          <a:endParaRPr lang="en-US"/>
        </a:p>
      </dgm:t>
    </dgm:pt>
    <dgm:pt modelId="{53686E95-1087-4878-98AB-300C4D5812C0}" type="sibTrans" cxnId="{54CC8BB2-352B-404D-98D9-FA3E0C4BDC76}">
      <dgm:prSet/>
      <dgm:spPr/>
      <dgm:t>
        <a:bodyPr/>
        <a:lstStyle/>
        <a:p>
          <a:endParaRPr lang="en-US"/>
        </a:p>
      </dgm:t>
    </dgm:pt>
    <dgm:pt modelId="{1E69D816-7A37-4255-8538-59B165A7706B}">
      <dgm:prSet custT="1"/>
      <dgm:spPr>
        <a:solidFill>
          <a:srgbClr val="92D05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টেলোফেজ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128554-C21C-4337-BB23-D83003E17F52}" type="parTrans" cxnId="{E57146A0-0769-412A-AA80-BB836B2565E4}">
      <dgm:prSet/>
      <dgm:spPr/>
      <dgm:t>
        <a:bodyPr/>
        <a:lstStyle/>
        <a:p>
          <a:endParaRPr lang="en-US"/>
        </a:p>
      </dgm:t>
    </dgm:pt>
    <dgm:pt modelId="{DC58B3A6-CA2A-41A3-B490-7E3A79BFD5C8}" type="sibTrans" cxnId="{E57146A0-0769-412A-AA80-BB836B2565E4}">
      <dgm:prSet/>
      <dgm:spPr/>
      <dgm:t>
        <a:bodyPr/>
        <a:lstStyle/>
        <a:p>
          <a:endParaRPr lang="en-US"/>
        </a:p>
      </dgm:t>
    </dgm:pt>
    <dgm:pt modelId="{81A20502-9B5F-46DA-890C-D93C3A70EABA}">
      <dgm:prSet custT="1"/>
      <dgm:spPr>
        <a:solidFill>
          <a:srgbClr val="92D05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এনাফেজ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828E3E-8851-42B7-A32D-40359711F71F}" type="parTrans" cxnId="{DAC6B2BA-6D40-4A9C-B893-0F06F6A4CCC7}">
      <dgm:prSet/>
      <dgm:spPr/>
      <dgm:t>
        <a:bodyPr/>
        <a:lstStyle/>
        <a:p>
          <a:endParaRPr lang="en-US"/>
        </a:p>
      </dgm:t>
    </dgm:pt>
    <dgm:pt modelId="{D2807B16-C579-4C4B-BAD1-AA0B15929FE5}" type="sibTrans" cxnId="{DAC6B2BA-6D40-4A9C-B893-0F06F6A4CCC7}">
      <dgm:prSet/>
      <dgm:spPr/>
      <dgm:t>
        <a:bodyPr/>
        <a:lstStyle/>
        <a:p>
          <a:endParaRPr lang="en-US"/>
        </a:p>
      </dgm:t>
    </dgm:pt>
    <dgm:pt modelId="{3C014FA8-1703-457D-97AE-D1376293F561}" type="pres">
      <dgm:prSet presAssocID="{C9E42967-BC2B-46BB-84B8-53661ABD1EB7}" presName="Name0" presStyleCnt="0">
        <dgm:presLayoutVars>
          <dgm:dir/>
          <dgm:resizeHandles val="exact"/>
        </dgm:presLayoutVars>
      </dgm:prSet>
      <dgm:spPr/>
    </dgm:pt>
    <dgm:pt modelId="{8F543538-988C-413C-99C1-34652080D3DA}" type="pres">
      <dgm:prSet presAssocID="{AD312AB6-51C5-4078-AAFE-E01D2567A7D5}" presName="parTxOnly" presStyleLbl="node1" presStyleIdx="0" presStyleCnt="5" custScaleX="78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A5F42-6B91-407C-9C03-697B929B938B}" type="pres">
      <dgm:prSet presAssocID="{0EED7A46-3A9C-4E6C-86C6-318658655402}" presName="parSpace" presStyleCnt="0"/>
      <dgm:spPr/>
    </dgm:pt>
    <dgm:pt modelId="{9567DF32-B1BA-4ABB-98CA-745C8E220945}" type="pres">
      <dgm:prSet presAssocID="{1CF3B8BD-09EA-40D5-A76C-A225A0DEEC97}" presName="parTxOnly" presStyleLbl="node1" presStyleIdx="1" presStyleCnt="5" custScaleX="105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123D8-DC74-4134-88FD-60100A67421A}" type="pres">
      <dgm:prSet presAssocID="{5E58C9B0-3134-426F-80D6-4AF3FCFA95FB}" presName="parSpace" presStyleCnt="0"/>
      <dgm:spPr/>
    </dgm:pt>
    <dgm:pt modelId="{4173EBD8-256E-403B-A689-D40098DF751D}" type="pres">
      <dgm:prSet presAssocID="{1FE91D1A-9F96-4251-87B7-BBB224C18201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CA683-C2B6-49A7-873A-6A390B36DBF7}" type="pres">
      <dgm:prSet presAssocID="{53686E95-1087-4878-98AB-300C4D5812C0}" presName="parSpace" presStyleCnt="0"/>
      <dgm:spPr/>
    </dgm:pt>
    <dgm:pt modelId="{63314428-AC88-4D0A-B1EA-13D7536C1A5D}" type="pres">
      <dgm:prSet presAssocID="{81A20502-9B5F-46DA-890C-D93C3A70EAB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C08ED-09F5-4E80-8E19-0D7DE2480454}" type="pres">
      <dgm:prSet presAssocID="{D2807B16-C579-4C4B-BAD1-AA0B15929FE5}" presName="parSpace" presStyleCnt="0"/>
      <dgm:spPr/>
    </dgm:pt>
    <dgm:pt modelId="{DC2E951B-DE3A-4F68-AE54-F14544B973CD}" type="pres">
      <dgm:prSet presAssocID="{1E69D816-7A37-4255-8538-59B165A7706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C8BB2-352B-404D-98D9-FA3E0C4BDC76}" srcId="{C9E42967-BC2B-46BB-84B8-53661ABD1EB7}" destId="{1FE91D1A-9F96-4251-87B7-BBB224C18201}" srcOrd="2" destOrd="0" parTransId="{588CD9DF-DF59-4EEE-AF46-2EB726A1795B}" sibTransId="{53686E95-1087-4878-98AB-300C4D5812C0}"/>
    <dgm:cxn modelId="{A7EBE326-0AE8-4B64-8662-7734011A37F3}" srcId="{C9E42967-BC2B-46BB-84B8-53661ABD1EB7}" destId="{AD312AB6-51C5-4078-AAFE-E01D2567A7D5}" srcOrd="0" destOrd="0" parTransId="{D3E01267-0033-4C51-93EB-5C2922E00284}" sibTransId="{0EED7A46-3A9C-4E6C-86C6-318658655402}"/>
    <dgm:cxn modelId="{1C4BC0B9-111D-4395-BBB5-825CE640A5E7}" type="presOf" srcId="{1E69D816-7A37-4255-8538-59B165A7706B}" destId="{DC2E951B-DE3A-4F68-AE54-F14544B973CD}" srcOrd="0" destOrd="0" presId="urn:microsoft.com/office/officeart/2005/8/layout/hChevron3"/>
    <dgm:cxn modelId="{D42DBC88-F834-4930-9B63-0D73C6EF2DB0}" type="presOf" srcId="{1CF3B8BD-09EA-40D5-A76C-A225A0DEEC97}" destId="{9567DF32-B1BA-4ABB-98CA-745C8E220945}" srcOrd="0" destOrd="0" presId="urn:microsoft.com/office/officeart/2005/8/layout/hChevron3"/>
    <dgm:cxn modelId="{E57146A0-0769-412A-AA80-BB836B2565E4}" srcId="{C9E42967-BC2B-46BB-84B8-53661ABD1EB7}" destId="{1E69D816-7A37-4255-8538-59B165A7706B}" srcOrd="4" destOrd="0" parTransId="{08128554-C21C-4337-BB23-D83003E17F52}" sibTransId="{DC58B3A6-CA2A-41A3-B490-7E3A79BFD5C8}"/>
    <dgm:cxn modelId="{3E314167-B98C-49CC-8DA8-64A1CBD49D92}" srcId="{C9E42967-BC2B-46BB-84B8-53661ABD1EB7}" destId="{1CF3B8BD-09EA-40D5-A76C-A225A0DEEC97}" srcOrd="1" destOrd="0" parTransId="{1D86A5F4-C175-4919-9EE6-D79123BACA6E}" sibTransId="{5E58C9B0-3134-426F-80D6-4AF3FCFA95FB}"/>
    <dgm:cxn modelId="{E5AF2238-EC4D-4E99-9E3B-B56B6B3B06CA}" type="presOf" srcId="{1FE91D1A-9F96-4251-87B7-BBB224C18201}" destId="{4173EBD8-256E-403B-A689-D40098DF751D}" srcOrd="0" destOrd="0" presId="urn:microsoft.com/office/officeart/2005/8/layout/hChevron3"/>
    <dgm:cxn modelId="{8793B5B8-7434-4D25-9DA4-EC50F68A74C0}" type="presOf" srcId="{C9E42967-BC2B-46BB-84B8-53661ABD1EB7}" destId="{3C014FA8-1703-457D-97AE-D1376293F561}" srcOrd="0" destOrd="0" presId="urn:microsoft.com/office/officeart/2005/8/layout/hChevron3"/>
    <dgm:cxn modelId="{ED376035-0FAC-44CD-9B99-D1041415B47B}" type="presOf" srcId="{AD312AB6-51C5-4078-AAFE-E01D2567A7D5}" destId="{8F543538-988C-413C-99C1-34652080D3DA}" srcOrd="0" destOrd="0" presId="urn:microsoft.com/office/officeart/2005/8/layout/hChevron3"/>
    <dgm:cxn modelId="{DAC6B2BA-6D40-4A9C-B893-0F06F6A4CCC7}" srcId="{C9E42967-BC2B-46BB-84B8-53661ABD1EB7}" destId="{81A20502-9B5F-46DA-890C-D93C3A70EABA}" srcOrd="3" destOrd="0" parTransId="{A6828E3E-8851-42B7-A32D-40359711F71F}" sibTransId="{D2807B16-C579-4C4B-BAD1-AA0B15929FE5}"/>
    <dgm:cxn modelId="{89C6F53C-50D0-4071-B3B6-95EA1F55CA5F}" type="presOf" srcId="{81A20502-9B5F-46DA-890C-D93C3A70EABA}" destId="{63314428-AC88-4D0A-B1EA-13D7536C1A5D}" srcOrd="0" destOrd="0" presId="urn:microsoft.com/office/officeart/2005/8/layout/hChevron3"/>
    <dgm:cxn modelId="{6784E0EE-5DC2-42FB-ABF0-BEB2FD89ECE6}" type="presParOf" srcId="{3C014FA8-1703-457D-97AE-D1376293F561}" destId="{8F543538-988C-413C-99C1-34652080D3DA}" srcOrd="0" destOrd="0" presId="urn:microsoft.com/office/officeart/2005/8/layout/hChevron3"/>
    <dgm:cxn modelId="{7FD71C6F-6C72-4F23-BB13-95E9B29987F6}" type="presParOf" srcId="{3C014FA8-1703-457D-97AE-D1376293F561}" destId="{561A5F42-6B91-407C-9C03-697B929B938B}" srcOrd="1" destOrd="0" presId="urn:microsoft.com/office/officeart/2005/8/layout/hChevron3"/>
    <dgm:cxn modelId="{BE5AF8B5-9B3A-4106-8458-204D132D4876}" type="presParOf" srcId="{3C014FA8-1703-457D-97AE-D1376293F561}" destId="{9567DF32-B1BA-4ABB-98CA-745C8E220945}" srcOrd="2" destOrd="0" presId="urn:microsoft.com/office/officeart/2005/8/layout/hChevron3"/>
    <dgm:cxn modelId="{428C4AF7-C83B-4362-838A-525D2FE42794}" type="presParOf" srcId="{3C014FA8-1703-457D-97AE-D1376293F561}" destId="{1FA123D8-DC74-4134-88FD-60100A67421A}" srcOrd="3" destOrd="0" presId="urn:microsoft.com/office/officeart/2005/8/layout/hChevron3"/>
    <dgm:cxn modelId="{5B4691D0-C2F1-4A15-800B-5F270E01A0CA}" type="presParOf" srcId="{3C014FA8-1703-457D-97AE-D1376293F561}" destId="{4173EBD8-256E-403B-A689-D40098DF751D}" srcOrd="4" destOrd="0" presId="urn:microsoft.com/office/officeart/2005/8/layout/hChevron3"/>
    <dgm:cxn modelId="{F4FA148D-DF1B-4CFB-B2B8-DC9B40F846BC}" type="presParOf" srcId="{3C014FA8-1703-457D-97AE-D1376293F561}" destId="{228CA683-C2B6-49A7-873A-6A390B36DBF7}" srcOrd="5" destOrd="0" presId="urn:microsoft.com/office/officeart/2005/8/layout/hChevron3"/>
    <dgm:cxn modelId="{B37A9D7E-1F40-461A-A55A-D347CFFE97EF}" type="presParOf" srcId="{3C014FA8-1703-457D-97AE-D1376293F561}" destId="{63314428-AC88-4D0A-B1EA-13D7536C1A5D}" srcOrd="6" destOrd="0" presId="urn:microsoft.com/office/officeart/2005/8/layout/hChevron3"/>
    <dgm:cxn modelId="{72F0068F-C23A-4E8C-81B2-36D7D055DDC3}" type="presParOf" srcId="{3C014FA8-1703-457D-97AE-D1376293F561}" destId="{CBEC08ED-09F5-4E80-8E19-0D7DE2480454}" srcOrd="7" destOrd="0" presId="urn:microsoft.com/office/officeart/2005/8/layout/hChevron3"/>
    <dgm:cxn modelId="{6CC61699-07B0-4AA0-A473-3D84D2748BC3}" type="presParOf" srcId="{3C014FA8-1703-457D-97AE-D1376293F561}" destId="{DC2E951B-DE3A-4F68-AE54-F14544B973C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43538-988C-413C-99C1-34652080D3DA}">
      <dsp:nvSpPr>
        <dsp:cNvPr id="0" name=""/>
        <dsp:cNvSpPr/>
      </dsp:nvSpPr>
      <dsp:spPr>
        <a:xfrm>
          <a:off x="1363" y="3439909"/>
          <a:ext cx="2364350" cy="1197381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প্রোফেজ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3" y="3439909"/>
        <a:ext cx="2065005" cy="1197381"/>
      </dsp:txXfrm>
    </dsp:sp>
    <dsp:sp modelId="{9567DF32-B1BA-4ABB-98CA-745C8E220945}">
      <dsp:nvSpPr>
        <dsp:cNvPr id="0" name=""/>
        <dsp:cNvSpPr/>
      </dsp:nvSpPr>
      <dsp:spPr>
        <a:xfrm>
          <a:off x="1767022" y="3439909"/>
          <a:ext cx="3163123" cy="1197381"/>
        </a:xfrm>
        <a:prstGeom prst="chevron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প্রো-মেটাফেজ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5713" y="3439909"/>
        <a:ext cx="1965742" cy="1197381"/>
      </dsp:txXfrm>
    </dsp:sp>
    <dsp:sp modelId="{4173EBD8-256E-403B-A689-D40098DF751D}">
      <dsp:nvSpPr>
        <dsp:cNvPr id="0" name=""/>
        <dsp:cNvSpPr/>
      </dsp:nvSpPr>
      <dsp:spPr>
        <a:xfrm>
          <a:off x="4331455" y="3439909"/>
          <a:ext cx="2993454" cy="1197381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মেটাফেজ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0146" y="3439909"/>
        <a:ext cx="1796073" cy="1197381"/>
      </dsp:txXfrm>
    </dsp:sp>
    <dsp:sp modelId="{63314428-AC88-4D0A-B1EA-13D7536C1A5D}">
      <dsp:nvSpPr>
        <dsp:cNvPr id="0" name=""/>
        <dsp:cNvSpPr/>
      </dsp:nvSpPr>
      <dsp:spPr>
        <a:xfrm>
          <a:off x="6726218" y="3439909"/>
          <a:ext cx="2993454" cy="1197381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এনাফেজ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4909" y="3439909"/>
        <a:ext cx="1796073" cy="1197381"/>
      </dsp:txXfrm>
    </dsp:sp>
    <dsp:sp modelId="{DC2E951B-DE3A-4F68-AE54-F14544B973CD}">
      <dsp:nvSpPr>
        <dsp:cNvPr id="0" name=""/>
        <dsp:cNvSpPr/>
      </dsp:nvSpPr>
      <dsp:spPr>
        <a:xfrm>
          <a:off x="9120982" y="3439909"/>
          <a:ext cx="2993454" cy="1197381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টেলোফেজ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19673" y="3439909"/>
        <a:ext cx="1796073" cy="119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04984-75E3-4E2D-A6AE-8FF8DA9189A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0154A-45FE-414C-B5FE-49BEE8F3E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aseline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মাইটোসিস বিভাজনের</a:t>
            </a:r>
            <a:r>
              <a:rPr lang="en-US" sz="120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ভিডিওর মাধ্যমে লক্ষ </a:t>
            </a:r>
            <a:r>
              <a:rPr lang="en-US" sz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2820-08CD-4F76-9865-E241211B55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2820-08CD-4F76-9865-E241211B55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কাছ থেকে পাঠ শিরোনামটি বের করে আনার চেষ্টা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ও তারিখ বোর্ডে লিখে নিবেন।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93D8-060C-42A9-8C15-B6815B342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584"/>
            </a:avLst>
          </a:prstGeom>
          <a:gradFill flip="none" rotWithShape="1">
            <a:gsLst>
              <a:gs pos="31000">
                <a:srgbClr val="002060"/>
              </a:gs>
              <a:gs pos="14000">
                <a:srgbClr val="00B050"/>
              </a:gs>
              <a:gs pos="53000">
                <a:srgbClr val="C00000"/>
              </a:gs>
              <a:gs pos="0">
                <a:srgbClr val="FFC000"/>
              </a:gs>
              <a:gs pos="90000">
                <a:srgbClr val="00B050"/>
              </a:gs>
              <a:gs pos="74000">
                <a:srgbClr val="00206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2856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0" y="152400"/>
            <a:ext cx="548640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 userDrawn="1"/>
        </p:nvSpPr>
        <p:spPr>
          <a:xfrm>
            <a:off x="9067800" y="7767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24BE68-607C-46BE-8C11-C78E52713BA8}"/>
              </a:ext>
            </a:extLst>
          </p:cNvPr>
          <p:cNvSpPr txBox="1"/>
          <p:nvPr/>
        </p:nvSpPr>
        <p:spPr>
          <a:xfrm>
            <a:off x="-76200" y="762000"/>
            <a:ext cx="1295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9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96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9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7467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9829800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যেখানে ঘটে 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695182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কোষ, স্তন্যপায়ী প্রাণির লোহিত রক্ত কনিকা, অনুচক্রিকা এবং উদ্ভিদের স্থায়ী টিস্যুকোষে এ ধরনের বিভাজন ঘটে 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38447"/>
            <a:ext cx="3429000" cy="2295353"/>
          </a:xfrm>
          <a:prstGeom prst="round2DiagRect">
            <a:avLst>
              <a:gd name="adj1" fmla="val 16667"/>
              <a:gd name="adj2" fmla="val 1493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47800"/>
            <a:ext cx="3373154" cy="2244681"/>
          </a:xfrm>
          <a:prstGeom prst="round2DiagRect">
            <a:avLst>
              <a:gd name="adj1" fmla="val 16667"/>
              <a:gd name="adj2" fmla="val 1442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1" y="4192692"/>
            <a:ext cx="3406589" cy="2307875"/>
          </a:xfrm>
          <a:prstGeom prst="round2DiagRect">
            <a:avLst>
              <a:gd name="adj1" fmla="val 16667"/>
              <a:gd name="adj2" fmla="val 14858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91000"/>
            <a:ext cx="3381725" cy="2294954"/>
          </a:xfrm>
          <a:prstGeom prst="round2DiagRect">
            <a:avLst>
              <a:gd name="adj1" fmla="val 16667"/>
              <a:gd name="adj2" fmla="val 14112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1384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69" y="2735330"/>
            <a:ext cx="5560458" cy="366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38400" y="1447800"/>
            <a:ext cx="9296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কোথায় ঘটে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95870"/>
            <a:ext cx="1105007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7376530"/>
              </p:ext>
            </p:extLst>
          </p:nvPr>
        </p:nvGraphicFramePr>
        <p:xfrm>
          <a:off x="381000" y="0"/>
          <a:ext cx="121158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881421"/>
            <a:ext cx="8581618" cy="840600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বিভাজনের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-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757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41" l="2743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78" y="1447800"/>
            <a:ext cx="5515645" cy="37137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5785" y="5182005"/>
            <a:ext cx="11740308" cy="1457232"/>
            <a:chOff x="272291" y="1528840"/>
            <a:chExt cx="8385934" cy="12143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528840"/>
              <a:ext cx="4162425" cy="12143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91" y="1528840"/>
              <a:ext cx="4223509" cy="116850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753600" y="2489744"/>
            <a:ext cx="2667000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2558723" cy="61906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অ্যাস্টার রশ্মি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810000"/>
            <a:ext cx="1828800" cy="61906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58507" y="1205035"/>
            <a:ext cx="2328693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44444" y="4038600"/>
            <a:ext cx="2560956" cy="8100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00802" y="1522263"/>
            <a:ext cx="3631131" cy="10685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44785" y="3581400"/>
            <a:ext cx="369649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29800" y="3276600"/>
            <a:ext cx="2464868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209800" y="1981199"/>
            <a:ext cx="2845434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162802" y="2767142"/>
            <a:ext cx="3200398" cy="1284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43153" y="229817"/>
            <a:ext cx="3777687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0880" y="250510"/>
            <a:ext cx="3777687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প্রোফেজ পর্যায়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62200" y="7010400"/>
            <a:ext cx="8281883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পর্যায়ে ক্রোমোজোমগুলোর কী পরিবর্তন দেখছ?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4267202" y="5978368"/>
            <a:ext cx="2773678" cy="103203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040881" y="5893738"/>
            <a:ext cx="2894070" cy="111666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70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0" grpId="0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74546" y="1413559"/>
            <a:ext cx="3570495" cy="3813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7010400"/>
            <a:ext cx="9091485" cy="6806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সেন্ট্রোমিয়ার স্পিন্ডল যন্ত্রের নির্দিষ্ট তন্তুর সাথে যুক্ত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876800"/>
            <a:ext cx="3520440" cy="583673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প্রো-মেটাফেজ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87206" y="2949860"/>
            <a:ext cx="5334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702" y="247718"/>
            <a:ext cx="672084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25" l="11222" r="84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8605" b="11947"/>
          <a:stretch/>
        </p:blipFill>
        <p:spPr>
          <a:xfrm>
            <a:off x="2269420" y="1669318"/>
            <a:ext cx="3597980" cy="320748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38400" y="5486400"/>
            <a:ext cx="5440680" cy="951968"/>
          </a:xfrm>
          <a:prstGeom prst="wedgeEllipseCallout">
            <a:avLst>
              <a:gd name="adj1" fmla="val 49718"/>
              <a:gd name="adj2" fmla="val -2458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6" name="Rectangle 15"/>
          <p:cNvSpPr/>
          <p:nvPr/>
        </p:nvSpPr>
        <p:spPr>
          <a:xfrm>
            <a:off x="3505200" y="5715000"/>
            <a:ext cx="3778191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5512479"/>
            <a:ext cx="4644846" cy="1040721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নিঊক্লিয়ার মেমব্রেন ও নিউক্লিওলাসের কী পরিবর্তন হল?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83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6" grpId="0" animBg="1"/>
      <p:bldP spid="6" grpId="1" animBg="1"/>
      <p:bldP spid="16" grpId="0"/>
      <p:bldP spid="16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828800"/>
            <a:ext cx="3505201" cy="337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76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38145"/>
            <a:ext cx="3766513" cy="37223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7010400"/>
            <a:ext cx="8405487" cy="6806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শেষের দিকে সেন্ট্রোমিয়ার বিভাজন শুরু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257800"/>
            <a:ext cx="3085230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মেটাফেজ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65482" y="3265571"/>
            <a:ext cx="711518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702" y="247718"/>
            <a:ext cx="672084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928956" y="5791200"/>
            <a:ext cx="4559530" cy="1000582"/>
          </a:xfrm>
          <a:prstGeom prst="wedgeEllipseCallout">
            <a:avLst>
              <a:gd name="adj1" fmla="val 105868"/>
              <a:gd name="adj2" fmla="val -245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0" name="Rectangle 9"/>
          <p:cNvSpPr/>
          <p:nvPr/>
        </p:nvSpPr>
        <p:spPr>
          <a:xfrm>
            <a:off x="1168426" y="5868114"/>
            <a:ext cx="4094454" cy="1142287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ক্রোমোজোমগুলো কোথায়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কেমন দেখছ?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841" y="5868113"/>
            <a:ext cx="4561829" cy="1142287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 গুলো স্পিন্ডল যন্ত্রের বিষুবীয় অঞ্চলে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53600" y="1020001"/>
            <a:ext cx="2317739" cy="732599"/>
            <a:chOff x="7130519" y="759260"/>
            <a:chExt cx="1655528" cy="610499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7197528" y="759260"/>
              <a:ext cx="1588519" cy="610499"/>
            </a:xfrm>
            <a:prstGeom prst="wedgeRoundRectCallout">
              <a:avLst>
                <a:gd name="adj1" fmla="val -124195"/>
                <a:gd name="adj2" fmla="val 21227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30519" y="898552"/>
              <a:ext cx="1538972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বিষুবীয়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34600" y="2544001"/>
            <a:ext cx="1858353" cy="732599"/>
            <a:chOff x="7347724" y="1881937"/>
            <a:chExt cx="1327395" cy="61049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7440318" y="1881937"/>
              <a:ext cx="1234801" cy="610499"/>
            </a:xfrm>
            <a:prstGeom prst="wedgeRoundRectCallout">
              <a:avLst>
                <a:gd name="adj1" fmla="val -91360"/>
                <a:gd name="adj2" fmla="val 5299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47724" y="2026732"/>
              <a:ext cx="1327395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27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6" grpId="1" animBg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9767" y="1676400"/>
            <a:ext cx="3827633" cy="3772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100000" l="4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1796637"/>
            <a:ext cx="3810000" cy="353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7015578"/>
            <a:ext cx="8453057" cy="6806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ক্রোমোজমগুলোর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সেন্ট্রোমিয়ার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দুভাগে বিভক্ত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5257800"/>
            <a:ext cx="3520440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43600" y="3429000"/>
            <a:ext cx="568928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702" y="247718"/>
            <a:ext cx="672084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219200" y="5525032"/>
            <a:ext cx="5440680" cy="951968"/>
          </a:xfrm>
          <a:prstGeom prst="wedgeEllipseCallout">
            <a:avLst>
              <a:gd name="adj1" fmla="val 68057"/>
              <a:gd name="adj2" fmla="val -209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6" name="Rectangle 15"/>
          <p:cNvSpPr/>
          <p:nvPr/>
        </p:nvSpPr>
        <p:spPr>
          <a:xfrm>
            <a:off x="2209800" y="5638800"/>
            <a:ext cx="3778191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ক্রোমোজমগুলোর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5604068"/>
            <a:ext cx="4644846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ক্রোমোজোমগুলো কোথায়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58400" y="2667001"/>
            <a:ext cx="1858353" cy="732599"/>
            <a:chOff x="7347724" y="1881937"/>
            <a:chExt cx="1327395" cy="610499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7440318" y="1881937"/>
              <a:ext cx="1234801" cy="610499"/>
            </a:xfrm>
            <a:prstGeom prst="wedgeRoundRectCallout">
              <a:avLst>
                <a:gd name="adj1" fmla="val -91360"/>
                <a:gd name="adj2" fmla="val 5299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47724" y="2026732"/>
              <a:ext cx="1327395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842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6" grpId="0" animBg="1"/>
      <p:bldP spid="6" grpId="1" animBg="1"/>
      <p:bldP spid="16" grpId="0"/>
      <p:bldP spid="16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8101">
            <a:off x="6291488" y="2131861"/>
            <a:ext cx="4181097" cy="2828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3201" y="1618072"/>
            <a:ext cx="3809999" cy="3563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15" y="6934201"/>
            <a:ext cx="8453057" cy="6190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 গুলো বিপরীত মেরুতে এসে পৌছায়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5638800"/>
            <a:ext cx="3520440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00800" y="3124200"/>
            <a:ext cx="5334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47718"/>
            <a:ext cx="441960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346960" y="5410200"/>
            <a:ext cx="5440680" cy="951968"/>
          </a:xfrm>
          <a:prstGeom prst="wedgeEllipseCallout">
            <a:avLst>
              <a:gd name="adj1" fmla="val 56809"/>
              <a:gd name="adj2" fmla="val -3676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6" name="Rectangle 15"/>
          <p:cNvSpPr/>
          <p:nvPr/>
        </p:nvSpPr>
        <p:spPr>
          <a:xfrm>
            <a:off x="3058160" y="5486401"/>
            <a:ext cx="3778191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ক্রোমোজমগুলোর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6033" y="5451668"/>
            <a:ext cx="5071567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ক্রোমোজমগুলো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ঘিরে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 ল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448800" y="1020001"/>
            <a:ext cx="1858353" cy="732599"/>
            <a:chOff x="7347724" y="1881937"/>
            <a:chExt cx="1327395" cy="610499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7440318" y="1881937"/>
              <a:ext cx="1234801" cy="610499"/>
            </a:xfrm>
            <a:prstGeom prst="wedgeRoundRectCallout">
              <a:avLst>
                <a:gd name="adj1" fmla="val -99657"/>
                <a:gd name="adj2" fmla="val 6277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47724" y="2026732"/>
              <a:ext cx="1327395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560" y="6705600"/>
            <a:ext cx="10952480" cy="11422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 গুলোকে ঘিরে নিউক্লিয়ার পর্দা ও নিউক্লিওলাসের পুনঃ আবির্ভাব ঘটে।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প্রাণিকোষে উভয় মেরুতে সেন্ট্রিওল সৃষ্টি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06407"/>
              </p:ext>
            </p:extLst>
          </p:nvPr>
        </p:nvGraphicFramePr>
        <p:xfrm>
          <a:off x="9895840" y="2819400"/>
          <a:ext cx="2296160" cy="193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95840" y="2819400"/>
                        <a:ext cx="2296160" cy="1937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2" grpId="0" animBg="1"/>
      <p:bldP spid="6" grpId="0" animBg="1"/>
      <p:bldP spid="6" grpId="1" animBg="1"/>
      <p:bldP spid="16" grpId="0"/>
      <p:bldP spid="16" grpId="1"/>
      <p:bldP spid="18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5754535"/>
            <a:ext cx="12649200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marL="315468" indent="-315468"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ঊল্লেখিত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ধাপগুলোর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ক্রোমোজোমের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 চিহ্নিত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127" y="372070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1" y="1981200"/>
            <a:ext cx="5821199" cy="3858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6" y="1981200"/>
            <a:ext cx="5827294" cy="3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0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6656" y="2209800"/>
            <a:ext cx="10665744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ক্রোমোজম লম্বালম্বি বিভক্ত হয়ে কী গঠন 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5408" y="3172273"/>
            <a:ext cx="2970247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সেন্ট্রোমিয়ার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4048" y="3916066"/>
            <a:ext cx="2770585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সেন্ট্রিওল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9182" y="3169200"/>
            <a:ext cx="2679674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ক্রোমাটিড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0977" y="3884898"/>
            <a:ext cx="266787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মিউকর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4" y="3919094"/>
            <a:ext cx="483005" cy="560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57" y="3980052"/>
            <a:ext cx="483005" cy="560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2" y="3236259"/>
            <a:ext cx="483005" cy="560412"/>
          </a:xfrm>
          <a:prstGeom prst="rect">
            <a:avLst/>
          </a:prstGeom>
        </p:spPr>
      </p:pic>
      <p:sp>
        <p:nvSpPr>
          <p:cNvPr id="24" name="Half Frame 23"/>
          <p:cNvSpPr/>
          <p:nvPr/>
        </p:nvSpPr>
        <p:spPr>
          <a:xfrm rot="19115957" flipV="1">
            <a:off x="5192059" y="2976544"/>
            <a:ext cx="108791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4800600"/>
            <a:ext cx="10665744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থেকে চারাগাছ তৈরিতে কোন ধরনের কোষ বিভাজন ঘটে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5562600"/>
            <a:ext cx="2757054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মিয়োসিস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79451" y="6463443"/>
            <a:ext cx="2770585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প্রোফেজ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5400" y="5562600"/>
            <a:ext cx="3399026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মাইটোসিস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4264065" y="6477000"/>
            <a:ext cx="2667879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মেটাফেজ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38" y="6511196"/>
            <a:ext cx="483006" cy="5604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44" y="6540986"/>
            <a:ext cx="483006" cy="5604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5" y="5626586"/>
            <a:ext cx="483006" cy="560412"/>
          </a:xfrm>
          <a:prstGeom prst="rect">
            <a:avLst/>
          </a:prstGeom>
        </p:spPr>
      </p:pic>
      <p:sp>
        <p:nvSpPr>
          <p:cNvPr id="36" name="Half Frame 35"/>
          <p:cNvSpPr/>
          <p:nvPr/>
        </p:nvSpPr>
        <p:spPr>
          <a:xfrm rot="19115957" flipV="1">
            <a:off x="2214033" y="5482929"/>
            <a:ext cx="108791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35" tIns="50467" rIns="100935" bIns="5046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69544" y="508337"/>
            <a:ext cx="451725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9411732" y="228600"/>
            <a:ext cx="2627868" cy="2328176"/>
          </a:xfrm>
          <a:prstGeom prst="wedgeEllipseCallout">
            <a:avLst>
              <a:gd name="adj1" fmla="val -71684"/>
              <a:gd name="adj2" fmla="val 6670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4" grpId="0" animBg="1"/>
      <p:bldP spid="25" grpId="0"/>
      <p:bldP spid="26" grpId="0"/>
      <p:bldP spid="27" grpId="0"/>
      <p:bldP spid="28" grpId="0"/>
      <p:bldP spid="29" grpId="0"/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9" y="-152399"/>
            <a:ext cx="4218082" cy="22492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05002" y="1447800"/>
            <a:ext cx="2679481" cy="2750928"/>
            <a:chOff x="4310531" y="887537"/>
            <a:chExt cx="3175842" cy="3260524"/>
          </a:xfrm>
        </p:grpSpPr>
        <p:sp>
          <p:nvSpPr>
            <p:cNvPr id="4" name="Oval 3"/>
            <p:cNvSpPr/>
            <p:nvPr/>
          </p:nvSpPr>
          <p:spPr>
            <a:xfrm>
              <a:off x="4310531" y="961207"/>
              <a:ext cx="3175842" cy="31758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281" y="887537"/>
              <a:ext cx="2566796" cy="326052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686800" y="6858000"/>
            <a:ext cx="2819400" cy="73689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47800"/>
            <a:ext cx="3888649" cy="518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692150"/>
          </a:sp3d>
        </p:spPr>
      </p:pic>
      <p:sp>
        <p:nvSpPr>
          <p:cNvPr id="9" name="Rectangle 8"/>
          <p:cNvSpPr/>
          <p:nvPr/>
        </p:nvSpPr>
        <p:spPr>
          <a:xfrm>
            <a:off x="705660" y="4267200"/>
            <a:ext cx="5682878" cy="3430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2" tIns="50460" rIns="100922" bIns="50460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219200"/>
            <a:ext cx="11734800" cy="1209915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মাইটোসিস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বিভা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জনের কোন ধাপে ক্রোমোজোমগুলো সর্বাধিক খাটো ও মোটা হয়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135" y="3906798"/>
            <a:ext cx="10090265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মাইটোসিস কোষ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বিভা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জনের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3068598"/>
            <a:ext cx="2757054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অ্যানাফেজ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651" y="2369241"/>
            <a:ext cx="2770585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প্রোফেজ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068598"/>
            <a:ext cx="2590800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মেটাফেজ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959265" y="2382798"/>
            <a:ext cx="2667879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মেটাফেজ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7030998"/>
            <a:ext cx="2438400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6343817"/>
            <a:ext cx="2895600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8343" y="6343817"/>
            <a:ext cx="2440657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2544" y="7030998"/>
            <a:ext cx="3050256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95" y="7079138"/>
            <a:ext cx="386405" cy="560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88" y="6440703"/>
            <a:ext cx="419556" cy="560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3" y="6423041"/>
            <a:ext cx="483006" cy="560412"/>
          </a:xfrm>
          <a:prstGeom prst="rect">
            <a:avLst/>
          </a:prstGeom>
        </p:spPr>
      </p:pic>
      <p:sp>
        <p:nvSpPr>
          <p:cNvPr id="20" name="Half Frame 19"/>
          <p:cNvSpPr/>
          <p:nvPr/>
        </p:nvSpPr>
        <p:spPr>
          <a:xfrm rot="19115957" flipV="1">
            <a:off x="4880282" y="6725713"/>
            <a:ext cx="120907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35" tIns="50467" rIns="100935" bIns="5046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38" y="2416994"/>
            <a:ext cx="483006" cy="560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44" y="2446784"/>
            <a:ext cx="483006" cy="560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35" y="3132584"/>
            <a:ext cx="483006" cy="560412"/>
          </a:xfrm>
          <a:prstGeom prst="rect">
            <a:avLst/>
          </a:prstGeom>
        </p:spPr>
      </p:pic>
      <p:sp>
        <p:nvSpPr>
          <p:cNvPr id="24" name="Half Frame 23"/>
          <p:cNvSpPr/>
          <p:nvPr/>
        </p:nvSpPr>
        <p:spPr>
          <a:xfrm rot="19115957" flipV="1">
            <a:off x="1847421" y="2806644"/>
            <a:ext cx="108791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35" tIns="50467" rIns="100935" bIns="5046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4526697"/>
            <a:ext cx="9220200" cy="178861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 অপত্য কোষ তৈরি হয়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গ্যামেটের মাধ্যমে নতুন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দৈহিক বৃদ্ধি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69544" y="152400"/>
            <a:ext cx="451725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113"/>
            <a:ext cx="5296986" cy="204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9" y="403677"/>
            <a:ext cx="4769480" cy="4154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4910" y="5105400"/>
            <a:ext cx="11851178" cy="1166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দৈহিক বৃদ্ধিতে মাইটোসিস বিভাজনের ভূমিকা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 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89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361093"/>
            <a:ext cx="12268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pPr algn="ctr"/>
            <a:r>
              <a:rPr lang="en-US" sz="96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9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অসংখ্য ধন্যবাদ</a:t>
            </a:r>
            <a:endParaRPr lang="en-US" sz="9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" b="100000" l="692" r="97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3263943"/>
            <a:ext cx="6096001" cy="36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" y="1752600"/>
            <a:ext cx="5680512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 r="50000" b="19821"/>
          <a:stretch/>
        </p:blipFill>
        <p:spPr bwMode="auto">
          <a:xfrm>
            <a:off x="6578600" y="1752600"/>
            <a:ext cx="5831839" cy="3352800"/>
          </a:xfrm>
          <a:prstGeom prst="round2DiagRect">
            <a:avLst>
              <a:gd name="adj1" fmla="val 190"/>
              <a:gd name="adj2" fmla="val 17613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019800"/>
            <a:ext cx="1089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ঘটে তোমরা বলতে পার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8160" y="312003"/>
            <a:ext cx="704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04800"/>
            <a:ext cx="6344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5562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562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1579" y="1295400"/>
            <a:ext cx="10078421" cy="1234620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19400" y="2514600"/>
            <a:ext cx="7162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1409187" y="381000"/>
            <a:ext cx="5448813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67" y="2938234"/>
            <a:ext cx="9505433" cy="391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4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2103121"/>
            <a:ext cx="6629400" cy="909116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FE355D-AD95-47A4-A40A-0B97EF2CD219}"/>
              </a:ext>
            </a:extLst>
          </p:cNvPr>
          <p:cNvSpPr txBox="1"/>
          <p:nvPr/>
        </p:nvSpPr>
        <p:spPr>
          <a:xfrm>
            <a:off x="4038600" y="7692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979716"/>
            <a:ext cx="14005555" cy="1973284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পারবে;</a:t>
            </a:r>
          </a:p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908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9800"/>
            <a:ext cx="924098" cy="10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8" y="1715705"/>
            <a:ext cx="7867653" cy="3542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828800"/>
            <a:ext cx="1684145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মাতৃকোষ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200" y="2840337"/>
            <a:ext cx="2686237" cy="1579263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মাতৃকোষের সমগুন সম্পন্ন দুটি অপত্য কোষ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4495800"/>
            <a:ext cx="2400299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1858666"/>
            <a:ext cx="1857282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9525000" y="2774648"/>
            <a:ext cx="437381" cy="1797352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5715000"/>
            <a:ext cx="11582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কোষ বিভাজন প্রক্রিয়ায় মাতৃকোষের নিউক্লিয়াস একবার বিভাজিত হয়ে সমআকৃতির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সমগুনসম্পন্ন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সমসংখ্যক ক্রোমোজোম বিশিষ্ট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অপত্য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করে, তাকে মাইটোসিস কোষ বিভাজন বলে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95400" y="2514600"/>
            <a:ext cx="577308" cy="7156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2137214" y="358914"/>
            <a:ext cx="83783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-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2514600"/>
            <a:ext cx="762000" cy="8680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3771901"/>
            <a:ext cx="933452" cy="7238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0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9" grpId="0"/>
      <p:bldP spid="27" grpId="0" animBg="1"/>
      <p:bldP spid="27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392840"/>
            <a:ext cx="3290545" cy="1025266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308"/>
          <a:stretch/>
        </p:blipFill>
        <p:spPr bwMode="auto">
          <a:xfrm>
            <a:off x="3647050" y="3200400"/>
            <a:ext cx="5507500" cy="3479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762000" y="1905000"/>
            <a:ext cx="11297910" cy="742178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5401" tIns="62700" rIns="125401" bIns="62700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কোষ বিভাজন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295400"/>
            <a:ext cx="5577840" cy="5590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828495" y="3601222"/>
            <a:ext cx="1600505" cy="742178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115822"/>
            <a:ext cx="3549017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অগ্রভাগ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8943" y="2853868"/>
            <a:ext cx="2329657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ভ্রূণমুকুল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173" y="1981200"/>
            <a:ext cx="3663627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বর্ধনশীল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0" y="1696222"/>
            <a:ext cx="2666999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4204" y="359231"/>
            <a:ext cx="9582756" cy="803733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081" y="7106422"/>
            <a:ext cx="11155681" cy="742178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বিভাজন কোথায় ঘটে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048000" y="6436928"/>
            <a:ext cx="3423920" cy="400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44800" y="3886200"/>
            <a:ext cx="3627120" cy="400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51869" y="2306036"/>
            <a:ext cx="2864451" cy="200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1"/>
          </p:cNvCxnSpPr>
          <p:nvPr/>
        </p:nvCxnSpPr>
        <p:spPr>
          <a:xfrm flipH="1">
            <a:off x="6756401" y="3224957"/>
            <a:ext cx="2572542" cy="307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756401" y="1538090"/>
            <a:ext cx="2844801" cy="5193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3000"/>
                <a:lumOff val="47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3" y="1905000"/>
            <a:ext cx="5174728" cy="3451034"/>
          </a:xfrm>
          <a:prstGeom prst="round2DiagRect">
            <a:avLst>
              <a:gd name="adj1" fmla="val 16667"/>
              <a:gd name="adj2" fmla="val 154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506765" y="412663"/>
            <a:ext cx="11828073" cy="803733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প্রাণিদেহে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বিভাজন কোথায় ঘটে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4470397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দেহকোষে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6043768"/>
            <a:ext cx="4633303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ভ্রূণের পরিবর্ধনের সময়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82966"/>
            <a:ext cx="5131697" cy="3527234"/>
          </a:xfrm>
          <a:prstGeom prst="round2DiagRect">
            <a:avLst>
              <a:gd name="adj1" fmla="val 16667"/>
              <a:gd name="adj2" fmla="val 16203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619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9814</TotalTime>
  <Words>727</Words>
  <Application>Microsoft Office PowerPoint</Application>
  <PresentationFormat>Custom</PresentationFormat>
  <Paragraphs>134</Paragraphs>
  <Slides>22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548</cp:revision>
  <dcterms:created xsi:type="dcterms:W3CDTF">2006-08-16T00:00:00Z</dcterms:created>
  <dcterms:modified xsi:type="dcterms:W3CDTF">2021-09-09T10:34:05Z</dcterms:modified>
</cp:coreProperties>
</file>