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6"/>
  </p:notesMasterIdLst>
  <p:sldIdLst>
    <p:sldId id="256" r:id="rId2"/>
    <p:sldId id="257" r:id="rId3"/>
    <p:sldId id="258" r:id="rId4"/>
    <p:sldId id="409" r:id="rId5"/>
    <p:sldId id="340" r:id="rId6"/>
    <p:sldId id="260" r:id="rId7"/>
    <p:sldId id="384" r:id="rId8"/>
    <p:sldId id="449" r:id="rId9"/>
    <p:sldId id="328" r:id="rId10"/>
    <p:sldId id="417" r:id="rId11"/>
    <p:sldId id="429" r:id="rId12"/>
    <p:sldId id="450" r:id="rId13"/>
    <p:sldId id="451" r:id="rId14"/>
    <p:sldId id="418" r:id="rId15"/>
    <p:sldId id="455" r:id="rId16"/>
    <p:sldId id="452" r:id="rId17"/>
    <p:sldId id="438" r:id="rId18"/>
    <p:sldId id="456" r:id="rId19"/>
    <p:sldId id="453" r:id="rId20"/>
    <p:sldId id="454" r:id="rId21"/>
    <p:sldId id="415" r:id="rId22"/>
    <p:sldId id="337" r:id="rId23"/>
    <p:sldId id="300" r:id="rId24"/>
    <p:sldId id="4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99"/>
    <a:srgbClr val="FFD54F"/>
    <a:srgbClr val="FFD243"/>
    <a:srgbClr val="FF3300"/>
    <a:srgbClr val="FF6600"/>
    <a:srgbClr val="800000"/>
    <a:srgbClr val="FFFF66"/>
    <a:srgbClr val="FF66FF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65" autoAdjust="0"/>
    <p:restoredTop sz="65950" autoAdjust="0"/>
  </p:normalViewPr>
  <p:slideViewPr>
    <p:cSldViewPr snapToGrid="0">
      <p:cViewPr>
        <p:scale>
          <a:sx n="55" d="100"/>
          <a:sy n="55" d="100"/>
        </p:scale>
        <p:origin x="-1350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699EE-A6CF-4A47-AB14-59A8E449C30C}" type="doc">
      <dgm:prSet loTypeId="urn:microsoft.com/office/officeart/2005/8/layout/vList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A051F-921C-429E-82C5-C1974EABB6A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32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RBC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তে অ্যান্টিজেন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</a:rPr>
            <a:t> </a:t>
          </a:r>
          <a:r>
            <a:rPr lang="en-US" sz="32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</a:rPr>
            <a:t> 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এবং প্লাজমায়  অ্যান্টিবডি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থাকে ।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500" b="1" cap="none" spc="0" dirty="0">
            <a:ln w="127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817B1D31-8B38-4C33-BFF1-0567B19227D5}" type="parTrans" cxnId="{8FD5E935-5DA9-434E-BE16-B7B37EC3C7FD}">
      <dgm:prSet/>
      <dgm:spPr/>
      <dgm:t>
        <a:bodyPr/>
        <a:lstStyle/>
        <a:p>
          <a:endParaRPr lang="en-US"/>
        </a:p>
      </dgm:t>
    </dgm:pt>
    <dgm:pt modelId="{1636DC7A-597A-49DB-ACBB-400780D44FBD}" type="sibTrans" cxnId="{8FD5E935-5DA9-434E-BE16-B7B37EC3C7FD}">
      <dgm:prSet/>
      <dgm:spPr/>
      <dgm:t>
        <a:bodyPr/>
        <a:lstStyle/>
        <a:p>
          <a:endParaRPr lang="en-US"/>
        </a:p>
      </dgm:t>
    </dgm:pt>
    <dgm:pt modelId="{B946BA53-7317-4BC2-9D93-3B54411D96B7}">
      <dgm:prSet phldrT="[Text]" custT="1"/>
      <dgm:spPr>
        <a:solidFill>
          <a:srgbClr val="FF3399"/>
        </a:solidFill>
      </dgm:spPr>
      <dgm:t>
        <a:bodyPr/>
        <a:lstStyle/>
        <a:p>
          <a:pPr algn="just"/>
          <a:r>
            <a:rPr lang="en-US" sz="32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RBC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তে অ্যান্টিজেন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</a:rPr>
            <a:t> </a:t>
          </a:r>
          <a:r>
            <a:rPr lang="en-US" sz="32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</a:rPr>
            <a:t> 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এবং প্লাজমায়  অ্যান্টিবডি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থাকে ।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500" dirty="0"/>
        </a:p>
      </dgm:t>
    </dgm:pt>
    <dgm:pt modelId="{9CA58610-77F7-442A-8A90-4BFC42F4159A}" type="parTrans" cxnId="{9CD31A42-8716-42DF-B73A-8136D841D450}">
      <dgm:prSet/>
      <dgm:spPr/>
      <dgm:t>
        <a:bodyPr/>
        <a:lstStyle/>
        <a:p>
          <a:endParaRPr lang="en-US"/>
        </a:p>
      </dgm:t>
    </dgm:pt>
    <dgm:pt modelId="{CE4A3468-41CE-4455-8D41-F460F08C000B}" type="sibTrans" cxnId="{9CD31A42-8716-42DF-B73A-8136D841D450}">
      <dgm:prSet/>
      <dgm:spPr/>
      <dgm:t>
        <a:bodyPr/>
        <a:lstStyle/>
        <a:p>
          <a:endParaRPr lang="en-US"/>
        </a:p>
      </dgm:t>
    </dgm:pt>
    <dgm:pt modelId="{2F33F98C-EAB4-4FC4-826A-E54F82EB808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en-US" sz="32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RBC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তে অ্যান্টিজেন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</a:rPr>
            <a:t> </a:t>
          </a:r>
          <a:r>
            <a:rPr lang="en-US" sz="32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</a:rPr>
            <a:t> 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ও </a:t>
          </a:r>
          <a:r>
            <a:rPr lang="en-US" sz="32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SG" sz="3500" b="1" cap="none" spc="0" dirty="0" err="1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থাকে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 </a:t>
          </a:r>
          <a:r>
            <a:rPr lang="en-SG" sz="3500" b="1" cap="none" spc="0" dirty="0" err="1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কিন্তু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প্লাজমায়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SG" sz="3500" b="1" cap="none" spc="0" dirty="0" err="1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কোনো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অ্যান্টিবডি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থাকে ।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500" dirty="0"/>
        </a:p>
      </dgm:t>
    </dgm:pt>
    <dgm:pt modelId="{6ACDCDC4-2A5B-4AD3-A8DE-FF38A5B7EF69}" type="parTrans" cxnId="{2C1602C9-1A3C-4643-9519-9946CBB82D6C}">
      <dgm:prSet/>
      <dgm:spPr/>
      <dgm:t>
        <a:bodyPr/>
        <a:lstStyle/>
        <a:p>
          <a:endParaRPr lang="en-US"/>
        </a:p>
      </dgm:t>
    </dgm:pt>
    <dgm:pt modelId="{3929B4ED-9DF8-40E1-AE53-AAE4AC656238}" type="sibTrans" cxnId="{2C1602C9-1A3C-4643-9519-9946CBB82D6C}">
      <dgm:prSet/>
      <dgm:spPr/>
      <dgm:t>
        <a:bodyPr/>
        <a:lstStyle/>
        <a:p>
          <a:endParaRPr lang="en-US"/>
        </a:p>
      </dgm:t>
    </dgm:pt>
    <dgm:pt modelId="{55EC8EA3-F1F8-4D15-BF37-CD6E248B78C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32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RBC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তে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SG" sz="3500" b="1" cap="none" spc="0" dirty="0" err="1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কোনো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অ্যান্টিজেন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SG" sz="3500" b="1" cap="none" spc="0" dirty="0" err="1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থাকে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SG" sz="3500" b="1" cap="none" spc="0" dirty="0" err="1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না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 </a:t>
          </a:r>
          <a:r>
            <a:rPr lang="en-SG" sz="3500" b="1" cap="none" spc="0" dirty="0" err="1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কিন্তু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</a:rPr>
            <a:t> 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প্লাজমায়  অ্যান্টিবডি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ও </a:t>
          </a:r>
          <a:r>
            <a:rPr lang="en-US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b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SG" sz="3500" b="1" cap="none" spc="0" dirty="0" err="1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থাকে</a:t>
          </a:r>
          <a:r>
            <a:rPr lang="bn-BD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।</a:t>
          </a:r>
          <a:r>
            <a:rPr lang="en-SG" sz="3500" b="1" cap="none" spc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500" dirty="0"/>
        </a:p>
      </dgm:t>
    </dgm:pt>
    <dgm:pt modelId="{CD624C83-83DB-4C62-AF12-3A77B7C8C82C}" type="parTrans" cxnId="{99BBD44C-3AB4-41D4-A19F-380D95D2619D}">
      <dgm:prSet/>
      <dgm:spPr/>
      <dgm:t>
        <a:bodyPr/>
        <a:lstStyle/>
        <a:p>
          <a:endParaRPr lang="en-US"/>
        </a:p>
      </dgm:t>
    </dgm:pt>
    <dgm:pt modelId="{F1169F9C-FF0B-4369-BFCE-76900566E642}" type="sibTrans" cxnId="{99BBD44C-3AB4-41D4-A19F-380D95D2619D}">
      <dgm:prSet/>
      <dgm:spPr/>
      <dgm:t>
        <a:bodyPr/>
        <a:lstStyle/>
        <a:p>
          <a:endParaRPr lang="en-US"/>
        </a:p>
      </dgm:t>
    </dgm:pt>
    <dgm:pt modelId="{CF0CDB2D-1A02-47EB-A685-E7454E53231C}" type="pres">
      <dgm:prSet presAssocID="{774699EE-A6CF-4A47-AB14-59A8E449C30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70FA17-3C64-48D4-A3B1-B140604C3D63}" type="pres">
      <dgm:prSet presAssocID="{E0DA051F-921C-429E-82C5-C1974EABB6A8}" presName="comp" presStyleCnt="0"/>
      <dgm:spPr/>
    </dgm:pt>
    <dgm:pt modelId="{2A573531-ACF5-4C46-8004-C3DB1EF89897}" type="pres">
      <dgm:prSet presAssocID="{E0DA051F-921C-429E-82C5-C1974EABB6A8}" presName="box" presStyleLbl="node1" presStyleIdx="0" presStyleCnt="4"/>
      <dgm:spPr/>
      <dgm:t>
        <a:bodyPr/>
        <a:lstStyle/>
        <a:p>
          <a:endParaRPr lang="en-US"/>
        </a:p>
      </dgm:t>
    </dgm:pt>
    <dgm:pt modelId="{698D0845-462B-471B-9509-B6EBD7326E60}" type="pres">
      <dgm:prSet presAssocID="{E0DA051F-921C-429E-82C5-C1974EABB6A8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82B3BB-2BDD-4EBC-A727-E933B438AE45}" type="pres">
      <dgm:prSet presAssocID="{E0DA051F-921C-429E-82C5-C1974EABB6A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5C3A9-EB9E-4796-9E05-90FF777F18C3}" type="pres">
      <dgm:prSet presAssocID="{1636DC7A-597A-49DB-ACBB-400780D44FBD}" presName="spacer" presStyleCnt="0"/>
      <dgm:spPr/>
    </dgm:pt>
    <dgm:pt modelId="{4BE036F9-1E80-4359-8F5D-15F0138F640D}" type="pres">
      <dgm:prSet presAssocID="{B946BA53-7317-4BC2-9D93-3B54411D96B7}" presName="comp" presStyleCnt="0"/>
      <dgm:spPr/>
    </dgm:pt>
    <dgm:pt modelId="{29550820-F1EE-4FCE-97DB-1BF0D281B738}" type="pres">
      <dgm:prSet presAssocID="{B946BA53-7317-4BC2-9D93-3B54411D96B7}" presName="box" presStyleLbl="node1" presStyleIdx="1" presStyleCnt="4"/>
      <dgm:spPr/>
      <dgm:t>
        <a:bodyPr/>
        <a:lstStyle/>
        <a:p>
          <a:endParaRPr lang="en-US"/>
        </a:p>
      </dgm:t>
    </dgm:pt>
    <dgm:pt modelId="{2547E94C-4BDD-4664-B9C9-65FCD8CE123E}" type="pres">
      <dgm:prSet presAssocID="{B946BA53-7317-4BC2-9D93-3B54411D96B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29E8759-8A6B-46C4-BB87-7BB404DD977B}" type="pres">
      <dgm:prSet presAssocID="{B946BA53-7317-4BC2-9D93-3B54411D96B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6E3EE-1A9D-44A2-89A3-218C1C83AAB2}" type="pres">
      <dgm:prSet presAssocID="{CE4A3468-41CE-4455-8D41-F460F08C000B}" presName="spacer" presStyleCnt="0"/>
      <dgm:spPr/>
    </dgm:pt>
    <dgm:pt modelId="{5446FDE0-1B3A-438E-BE57-CBB39D6E7039}" type="pres">
      <dgm:prSet presAssocID="{2F33F98C-EAB4-4FC4-826A-E54F82EB8087}" presName="comp" presStyleCnt="0"/>
      <dgm:spPr/>
    </dgm:pt>
    <dgm:pt modelId="{0B285356-A210-4DE3-A8C0-90A3C2B501D2}" type="pres">
      <dgm:prSet presAssocID="{2F33F98C-EAB4-4FC4-826A-E54F82EB8087}" presName="box" presStyleLbl="node1" presStyleIdx="2" presStyleCnt="4"/>
      <dgm:spPr/>
      <dgm:t>
        <a:bodyPr/>
        <a:lstStyle/>
        <a:p>
          <a:endParaRPr lang="en-US"/>
        </a:p>
      </dgm:t>
    </dgm:pt>
    <dgm:pt modelId="{C384F8A8-8E5E-445B-83D0-9DC126B9704F}" type="pres">
      <dgm:prSet presAssocID="{2F33F98C-EAB4-4FC4-826A-E54F82EB8087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CE028E8-8D55-47F4-8AC9-4798DD33D4AB}" type="pres">
      <dgm:prSet presAssocID="{2F33F98C-EAB4-4FC4-826A-E54F82EB808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A6777-72BF-45A9-A3DD-C056D370D883}" type="pres">
      <dgm:prSet presAssocID="{3929B4ED-9DF8-40E1-AE53-AAE4AC656238}" presName="spacer" presStyleCnt="0"/>
      <dgm:spPr/>
    </dgm:pt>
    <dgm:pt modelId="{30B28D73-2C74-4A5E-B531-0D1EB7EF1AE4}" type="pres">
      <dgm:prSet presAssocID="{55EC8EA3-F1F8-4D15-BF37-CD6E248B78CB}" presName="comp" presStyleCnt="0"/>
      <dgm:spPr/>
    </dgm:pt>
    <dgm:pt modelId="{BB0780BE-23D6-4662-B3AB-C0FAFB7E3D21}" type="pres">
      <dgm:prSet presAssocID="{55EC8EA3-F1F8-4D15-BF37-CD6E248B78CB}" presName="box" presStyleLbl="node1" presStyleIdx="3" presStyleCnt="4"/>
      <dgm:spPr/>
      <dgm:t>
        <a:bodyPr/>
        <a:lstStyle/>
        <a:p>
          <a:endParaRPr lang="en-US"/>
        </a:p>
      </dgm:t>
    </dgm:pt>
    <dgm:pt modelId="{7BA96BAE-C8D9-4A9D-AACF-80CB9B69AB47}" type="pres">
      <dgm:prSet presAssocID="{55EC8EA3-F1F8-4D15-BF37-CD6E248B78C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5AB6592-B35F-47AF-85F8-B58F70ABF934}" type="pres">
      <dgm:prSet presAssocID="{55EC8EA3-F1F8-4D15-BF37-CD6E248B78C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BB8807-80A0-4381-8AC0-8CE2D9966128}" type="presOf" srcId="{B946BA53-7317-4BC2-9D93-3B54411D96B7}" destId="{F29E8759-8A6B-46C4-BB87-7BB404DD977B}" srcOrd="1" destOrd="0" presId="urn:microsoft.com/office/officeart/2005/8/layout/vList4"/>
    <dgm:cxn modelId="{D55B04A5-BAA5-48BD-B0F7-EFB67A67A501}" type="presOf" srcId="{B946BA53-7317-4BC2-9D93-3B54411D96B7}" destId="{29550820-F1EE-4FCE-97DB-1BF0D281B738}" srcOrd="0" destOrd="0" presId="urn:microsoft.com/office/officeart/2005/8/layout/vList4"/>
    <dgm:cxn modelId="{2C1602C9-1A3C-4643-9519-9946CBB82D6C}" srcId="{774699EE-A6CF-4A47-AB14-59A8E449C30C}" destId="{2F33F98C-EAB4-4FC4-826A-E54F82EB8087}" srcOrd="2" destOrd="0" parTransId="{6ACDCDC4-2A5B-4AD3-A8DE-FF38A5B7EF69}" sibTransId="{3929B4ED-9DF8-40E1-AE53-AAE4AC656238}"/>
    <dgm:cxn modelId="{882FDEE1-BEAA-4FC5-8E97-441BBFC5BBC4}" type="presOf" srcId="{774699EE-A6CF-4A47-AB14-59A8E449C30C}" destId="{CF0CDB2D-1A02-47EB-A685-E7454E53231C}" srcOrd="0" destOrd="0" presId="urn:microsoft.com/office/officeart/2005/8/layout/vList4"/>
    <dgm:cxn modelId="{1C5343E8-8E95-47CA-BC2F-F7999249CEA5}" type="presOf" srcId="{E0DA051F-921C-429E-82C5-C1974EABB6A8}" destId="{4F82B3BB-2BDD-4EBC-A727-E933B438AE45}" srcOrd="1" destOrd="0" presId="urn:microsoft.com/office/officeart/2005/8/layout/vList4"/>
    <dgm:cxn modelId="{99BBD44C-3AB4-41D4-A19F-380D95D2619D}" srcId="{774699EE-A6CF-4A47-AB14-59A8E449C30C}" destId="{55EC8EA3-F1F8-4D15-BF37-CD6E248B78CB}" srcOrd="3" destOrd="0" parTransId="{CD624C83-83DB-4C62-AF12-3A77B7C8C82C}" sibTransId="{F1169F9C-FF0B-4369-BFCE-76900566E642}"/>
    <dgm:cxn modelId="{8FD5E935-5DA9-434E-BE16-B7B37EC3C7FD}" srcId="{774699EE-A6CF-4A47-AB14-59A8E449C30C}" destId="{E0DA051F-921C-429E-82C5-C1974EABB6A8}" srcOrd="0" destOrd="0" parTransId="{817B1D31-8B38-4C33-BFF1-0567B19227D5}" sibTransId="{1636DC7A-597A-49DB-ACBB-400780D44FBD}"/>
    <dgm:cxn modelId="{9CD31A42-8716-42DF-B73A-8136D841D450}" srcId="{774699EE-A6CF-4A47-AB14-59A8E449C30C}" destId="{B946BA53-7317-4BC2-9D93-3B54411D96B7}" srcOrd="1" destOrd="0" parTransId="{9CA58610-77F7-442A-8A90-4BFC42F4159A}" sibTransId="{CE4A3468-41CE-4455-8D41-F460F08C000B}"/>
    <dgm:cxn modelId="{974DF57F-C3B3-4896-9DED-92E667712194}" type="presOf" srcId="{55EC8EA3-F1F8-4D15-BF37-CD6E248B78CB}" destId="{05AB6592-B35F-47AF-85F8-B58F70ABF934}" srcOrd="1" destOrd="0" presId="urn:microsoft.com/office/officeart/2005/8/layout/vList4"/>
    <dgm:cxn modelId="{BAA4F4BD-0F90-4BA6-A94A-1A57947B659B}" type="presOf" srcId="{55EC8EA3-F1F8-4D15-BF37-CD6E248B78CB}" destId="{BB0780BE-23D6-4662-B3AB-C0FAFB7E3D21}" srcOrd="0" destOrd="0" presId="urn:microsoft.com/office/officeart/2005/8/layout/vList4"/>
    <dgm:cxn modelId="{BDAD0053-12F2-46C7-BC9D-0B0DB8337383}" type="presOf" srcId="{2F33F98C-EAB4-4FC4-826A-E54F82EB8087}" destId="{ECE028E8-8D55-47F4-8AC9-4798DD33D4AB}" srcOrd="1" destOrd="0" presId="urn:microsoft.com/office/officeart/2005/8/layout/vList4"/>
    <dgm:cxn modelId="{A76DEF14-B246-480C-A710-154B712BC94E}" type="presOf" srcId="{2F33F98C-EAB4-4FC4-826A-E54F82EB8087}" destId="{0B285356-A210-4DE3-A8C0-90A3C2B501D2}" srcOrd="0" destOrd="0" presId="urn:microsoft.com/office/officeart/2005/8/layout/vList4"/>
    <dgm:cxn modelId="{605DD731-5129-46AE-AE4E-2D226C77D7B1}" type="presOf" srcId="{E0DA051F-921C-429E-82C5-C1974EABB6A8}" destId="{2A573531-ACF5-4C46-8004-C3DB1EF89897}" srcOrd="0" destOrd="0" presId="urn:microsoft.com/office/officeart/2005/8/layout/vList4"/>
    <dgm:cxn modelId="{9B46DABE-4267-4518-A670-B87801092F7E}" type="presParOf" srcId="{CF0CDB2D-1A02-47EB-A685-E7454E53231C}" destId="{CE70FA17-3C64-48D4-A3B1-B140604C3D63}" srcOrd="0" destOrd="0" presId="urn:microsoft.com/office/officeart/2005/8/layout/vList4"/>
    <dgm:cxn modelId="{CDA1C4B4-2E06-4462-AB4C-18C20DEA615C}" type="presParOf" srcId="{CE70FA17-3C64-48D4-A3B1-B140604C3D63}" destId="{2A573531-ACF5-4C46-8004-C3DB1EF89897}" srcOrd="0" destOrd="0" presId="urn:microsoft.com/office/officeart/2005/8/layout/vList4"/>
    <dgm:cxn modelId="{907B0348-86A9-4278-97A5-2F963C450DF2}" type="presParOf" srcId="{CE70FA17-3C64-48D4-A3B1-B140604C3D63}" destId="{698D0845-462B-471B-9509-B6EBD7326E60}" srcOrd="1" destOrd="0" presId="urn:microsoft.com/office/officeart/2005/8/layout/vList4"/>
    <dgm:cxn modelId="{923CB7D6-54CF-424E-B312-F3094B0F2974}" type="presParOf" srcId="{CE70FA17-3C64-48D4-A3B1-B140604C3D63}" destId="{4F82B3BB-2BDD-4EBC-A727-E933B438AE45}" srcOrd="2" destOrd="0" presId="urn:microsoft.com/office/officeart/2005/8/layout/vList4"/>
    <dgm:cxn modelId="{C40B1D48-84F5-4051-AFE0-10A892F74A6E}" type="presParOf" srcId="{CF0CDB2D-1A02-47EB-A685-E7454E53231C}" destId="{9645C3A9-EB9E-4796-9E05-90FF777F18C3}" srcOrd="1" destOrd="0" presId="urn:microsoft.com/office/officeart/2005/8/layout/vList4"/>
    <dgm:cxn modelId="{EB8517F6-6CE5-460B-86DA-E9BDE2AAFE6B}" type="presParOf" srcId="{CF0CDB2D-1A02-47EB-A685-E7454E53231C}" destId="{4BE036F9-1E80-4359-8F5D-15F0138F640D}" srcOrd="2" destOrd="0" presId="urn:microsoft.com/office/officeart/2005/8/layout/vList4"/>
    <dgm:cxn modelId="{29158D18-9B3C-4F32-AA95-5D65348F319D}" type="presParOf" srcId="{4BE036F9-1E80-4359-8F5D-15F0138F640D}" destId="{29550820-F1EE-4FCE-97DB-1BF0D281B738}" srcOrd="0" destOrd="0" presId="urn:microsoft.com/office/officeart/2005/8/layout/vList4"/>
    <dgm:cxn modelId="{C440FCE6-E30B-4BEB-8215-D86D0B07403F}" type="presParOf" srcId="{4BE036F9-1E80-4359-8F5D-15F0138F640D}" destId="{2547E94C-4BDD-4664-B9C9-65FCD8CE123E}" srcOrd="1" destOrd="0" presId="urn:microsoft.com/office/officeart/2005/8/layout/vList4"/>
    <dgm:cxn modelId="{028C6492-0640-4905-B897-EE5D746755C1}" type="presParOf" srcId="{4BE036F9-1E80-4359-8F5D-15F0138F640D}" destId="{F29E8759-8A6B-46C4-BB87-7BB404DD977B}" srcOrd="2" destOrd="0" presId="urn:microsoft.com/office/officeart/2005/8/layout/vList4"/>
    <dgm:cxn modelId="{F16F32AC-E14E-48B2-8FF7-85290CFC23E4}" type="presParOf" srcId="{CF0CDB2D-1A02-47EB-A685-E7454E53231C}" destId="{03F6E3EE-1A9D-44A2-89A3-218C1C83AAB2}" srcOrd="3" destOrd="0" presId="urn:microsoft.com/office/officeart/2005/8/layout/vList4"/>
    <dgm:cxn modelId="{E5627F8B-B356-40AF-8170-7FF4317A48A3}" type="presParOf" srcId="{CF0CDB2D-1A02-47EB-A685-E7454E53231C}" destId="{5446FDE0-1B3A-438E-BE57-CBB39D6E7039}" srcOrd="4" destOrd="0" presId="urn:microsoft.com/office/officeart/2005/8/layout/vList4"/>
    <dgm:cxn modelId="{7421E159-4F89-4A44-B4F9-239AEA122D2A}" type="presParOf" srcId="{5446FDE0-1B3A-438E-BE57-CBB39D6E7039}" destId="{0B285356-A210-4DE3-A8C0-90A3C2B501D2}" srcOrd="0" destOrd="0" presId="urn:microsoft.com/office/officeart/2005/8/layout/vList4"/>
    <dgm:cxn modelId="{14A6172B-F3C5-455B-95C6-26F73F2E0E32}" type="presParOf" srcId="{5446FDE0-1B3A-438E-BE57-CBB39D6E7039}" destId="{C384F8A8-8E5E-445B-83D0-9DC126B9704F}" srcOrd="1" destOrd="0" presId="urn:microsoft.com/office/officeart/2005/8/layout/vList4"/>
    <dgm:cxn modelId="{0F7D350C-26A3-4BB6-8C2E-DD539E0924AF}" type="presParOf" srcId="{5446FDE0-1B3A-438E-BE57-CBB39D6E7039}" destId="{ECE028E8-8D55-47F4-8AC9-4798DD33D4AB}" srcOrd="2" destOrd="0" presId="urn:microsoft.com/office/officeart/2005/8/layout/vList4"/>
    <dgm:cxn modelId="{70851D89-142A-400E-87F0-51440883C277}" type="presParOf" srcId="{CF0CDB2D-1A02-47EB-A685-E7454E53231C}" destId="{ADEA6777-72BF-45A9-A3DD-C056D370D883}" srcOrd="5" destOrd="0" presId="urn:microsoft.com/office/officeart/2005/8/layout/vList4"/>
    <dgm:cxn modelId="{5DB3DC88-09B6-4451-9F70-1999483542DD}" type="presParOf" srcId="{CF0CDB2D-1A02-47EB-A685-E7454E53231C}" destId="{30B28D73-2C74-4A5E-B531-0D1EB7EF1AE4}" srcOrd="6" destOrd="0" presId="urn:microsoft.com/office/officeart/2005/8/layout/vList4"/>
    <dgm:cxn modelId="{D4A92799-660C-4339-B46E-3C0C353B44CC}" type="presParOf" srcId="{30B28D73-2C74-4A5E-B531-0D1EB7EF1AE4}" destId="{BB0780BE-23D6-4662-B3AB-C0FAFB7E3D21}" srcOrd="0" destOrd="0" presId="urn:microsoft.com/office/officeart/2005/8/layout/vList4"/>
    <dgm:cxn modelId="{123CDE08-DE84-431B-BCEA-2502056A68CD}" type="presParOf" srcId="{30B28D73-2C74-4A5E-B531-0D1EB7EF1AE4}" destId="{7BA96BAE-C8D9-4A9D-AACF-80CB9B69AB47}" srcOrd="1" destOrd="0" presId="urn:microsoft.com/office/officeart/2005/8/layout/vList4"/>
    <dgm:cxn modelId="{24B29456-B3D2-42C8-AE59-B0912D77098C}" type="presParOf" srcId="{30B28D73-2C74-4A5E-B531-0D1EB7EF1AE4}" destId="{05AB6592-B35F-47AF-85F8-B58F70ABF934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78828" y="4566614"/>
            <a:ext cx="6073255" cy="2218313"/>
          </a:xfrm>
        </p:spPr>
        <p:txBody>
          <a:bodyPr>
            <a:noAutofit/>
          </a:bodyPr>
          <a:lstStyle/>
          <a:p>
            <a:pPr algn="ctr"/>
            <a:r>
              <a:rPr lang="bn-BD" sz="15000" b="1" dirty="0">
                <a:ln w="57150">
                  <a:solidFill>
                    <a:srgbClr val="C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 w="57150">
                <a:solidFill>
                  <a:srgbClr val="C00000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10909" y="793630"/>
            <a:ext cx="6081338" cy="3985404"/>
            <a:chOff x="2959150" y="793630"/>
            <a:chExt cx="6081338" cy="3985404"/>
          </a:xfrm>
        </p:grpSpPr>
        <p:pic>
          <p:nvPicPr>
            <p:cNvPr id="5" name="Picture 4" descr="img_5c9cc21b27074.png"/>
            <p:cNvPicPr>
              <a:picLocks noChangeAspect="1"/>
            </p:cNvPicPr>
            <p:nvPr/>
          </p:nvPicPr>
          <p:blipFill>
            <a:blip r:embed="rId2"/>
            <a:srcRect r="9717"/>
            <a:stretch>
              <a:fillRect/>
            </a:stretch>
          </p:blipFill>
          <p:spPr>
            <a:xfrm>
              <a:off x="2959150" y="793630"/>
              <a:ext cx="6081338" cy="3985404"/>
            </a:xfrm>
            <a:prstGeom prst="rect">
              <a:avLst/>
            </a:prstGeom>
            <a:ln w="88900" cap="sq" cmpd="thickThin">
              <a:solidFill>
                <a:schemeClr val="accent2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145-1453317_donor-png-file-transparent-blood-donation-logo-png-removebg-previe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6260" y="1178278"/>
              <a:ext cx="2314625" cy="2375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8458" y="345055"/>
            <a:ext cx="8258628" cy="7418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en-SG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ABO </a:t>
            </a:r>
            <a:r>
              <a:rPr lang="en-SG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রক্তগ্রুপের</a:t>
            </a:r>
            <a:r>
              <a:rPr lang="en-SG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প্রকারভেদ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1949570" y="1168244"/>
          <a:ext cx="83158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32046530"/>
              </p:ext>
            </p:extLst>
          </p:nvPr>
        </p:nvGraphicFramePr>
        <p:xfrm>
          <a:off x="500090" y="1893663"/>
          <a:ext cx="11277838" cy="420067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22340"/>
                <a:gridCol w="2018581"/>
                <a:gridCol w="1725283"/>
                <a:gridCol w="2854605"/>
                <a:gridCol w="2557029"/>
              </a:tblGrid>
              <a:tr h="594476"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রক্তগ্রুপের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অ্যান্টিজেন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অ্যান্টিবডি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গ্রুপকে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দিতে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নিতে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988"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(২৩%)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3200" b="1" spc="-1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="1" spc="-1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07"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(৩৫%)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3200" b="1" spc="-1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="1" spc="-1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095">
                <a:tc>
                  <a:txBody>
                    <a:bodyPr/>
                    <a:lstStyle/>
                    <a:p>
                      <a:pPr algn="ctr"/>
                      <a:r>
                        <a:rPr lang="en-SG" sz="3200" b="1" spc="-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r>
                        <a:rPr lang="en-SG" sz="3200" b="1" spc="-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SG" sz="3200" b="1" spc="-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r>
                        <a:rPr lang="en-SG" sz="3200" b="1" spc="-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(৮%)</a:t>
                      </a:r>
                    </a:p>
                    <a:p>
                      <a:pPr algn="ctr"/>
                      <a:r>
                        <a:rPr lang="en-SG" sz="3200" b="1" spc="-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সার্বজনীন</a:t>
                      </a:r>
                      <a:r>
                        <a:rPr lang="en-SG" sz="3200" b="1" spc="-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spc="-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গ্রহীতা</a:t>
                      </a:r>
                      <a:endParaRPr lang="en-US" sz="3200" b="1" spc="-2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b="1" spc="-1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en-SG" sz="3200" b="1" spc="-1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SG" sz="32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কোনটি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endParaRPr lang="en-US" sz="3200" b="1" spc="-1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3200" b="1" spc="-1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A, B, AB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="1" spc="-1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38">
                <a:tc>
                  <a:txBody>
                    <a:bodyPr/>
                    <a:lstStyle/>
                    <a:p>
                      <a:pPr algn="ctr"/>
                      <a:r>
                        <a:rPr lang="en-SG" sz="3200" b="1" spc="-1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(৩৪%)</a:t>
                      </a:r>
                    </a:p>
                    <a:p>
                      <a:pPr algn="ctr"/>
                      <a:r>
                        <a:rPr lang="en-SG" sz="3200" b="1" spc="-1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সার্বজনীন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spc="-1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দাতা</a:t>
                      </a:r>
                      <a:endParaRPr lang="en-US" sz="3200" b="1" spc="-1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spc="-15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SG" sz="3200" b="1" spc="-15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spc="-15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অ্যান্টিজেন</a:t>
                      </a:r>
                      <a:r>
                        <a:rPr lang="en-SG" sz="3200" b="1" spc="-15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spc="-15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নেই</a:t>
                      </a:r>
                      <a:endParaRPr lang="en-US" sz="3200" b="1" spc="-15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SG" sz="3200" b="1" spc="-1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উভয়ই</a:t>
                      </a:r>
                      <a:r>
                        <a:rPr lang="en-SG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endParaRPr lang="en-US" sz="3200" b="1" spc="-1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A, B, AB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="1" spc="-1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="1" spc="-1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8"/>
          <p:cNvSpPr txBox="1">
            <a:spLocks/>
          </p:cNvSpPr>
          <p:nvPr/>
        </p:nvSpPr>
        <p:spPr>
          <a:xfrm>
            <a:off x="3275012" y="621880"/>
            <a:ext cx="5943600" cy="70326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ABO</a:t>
            </a:r>
            <a:r>
              <a:rPr lang="en-SG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রক্তগ্রুপের</a:t>
            </a:r>
            <a:r>
              <a:rPr lang="en-SG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rcRect l="24020" t="10298" r="19497" b="28058"/>
          <a:stretch>
            <a:fillRect/>
          </a:stretch>
        </p:blipFill>
        <p:spPr>
          <a:xfrm>
            <a:off x="1846053" y="189783"/>
            <a:ext cx="1293962" cy="1412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১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29" y="1083425"/>
            <a:ext cx="5587007" cy="4998196"/>
          </a:xfrm>
          <a:prstGeom prst="rect">
            <a:avLst/>
          </a:prstGeom>
        </p:spPr>
      </p:pic>
      <p:pic>
        <p:nvPicPr>
          <p:cNvPr id="34" name="Picture 33" descr="kidney-compatibil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637" y="1242204"/>
            <a:ext cx="5865552" cy="452024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8458" y="396814"/>
            <a:ext cx="8258628" cy="7418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en-SG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ABO </a:t>
            </a:r>
            <a:r>
              <a:rPr lang="en-SG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রক্তগ্রুপের</a:t>
            </a:r>
            <a:r>
              <a:rPr lang="en-SG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জিনতত্ত্ব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895" y="1173193"/>
            <a:ext cx="10248180" cy="20430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indent="1588" algn="just">
              <a:lnSpc>
                <a:spcPct val="90000"/>
              </a:lnSpc>
              <a:defRPr/>
            </a:pPr>
            <a:r>
              <a:rPr lang="en-SG" sz="3200" b="1" spc="-40" dirty="0" smtClean="0">
                <a:latin typeface="Times New Roman" pitchFamily="18" charset="0"/>
                <a:cs typeface="Times New Roman" pitchFamily="18" charset="0"/>
              </a:rPr>
              <a:t>Bernstein</a:t>
            </a:r>
            <a:r>
              <a:rPr lang="en-SG" sz="35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(১৯২৫)</a:t>
            </a:r>
            <a:r>
              <a:rPr lang="bn-BD" sz="3500" b="1" spc="-40" dirty="0" smtClean="0">
                <a:latin typeface="NikoshBAN" pitchFamily="2" charset="0"/>
                <a:cs typeface="NikoshBAN" pitchFamily="2" charset="0"/>
              </a:rPr>
              <a:t> প্রমাণ করেন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500" b="1" spc="-40" dirty="0" smtClean="0">
                <a:latin typeface="NikoshBAN" pitchFamily="2" charset="0"/>
                <a:cs typeface="NikoshBAN" pitchFamily="2" charset="0"/>
              </a:rPr>
              <a:t> মানুষের রক্তগ্রুপ হোমোলোগাস ক্রোমোসোমের একই লোকাসে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500" b="1" spc="-40" dirty="0" smtClean="0">
                <a:latin typeface="NikoshBAN" pitchFamily="2" charset="0"/>
                <a:cs typeface="NikoshBAN" pitchFamily="2" charset="0"/>
              </a:rPr>
              <a:t> তিনটি জিন দ্বারা নিয়ন্ত্রিত হয়,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bn-BD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মাল্টিপল অ্যা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bn-BD" sz="3500" b="1" spc="-4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b="1" spc="-40" dirty="0" smtClean="0">
                <a:latin typeface="NikoshBAN" pitchFamily="2" charset="0"/>
                <a:cs typeface="NikoshBAN" pitchFamily="2" charset="0"/>
              </a:rPr>
              <a:t>ল্যান্ডস্টেইনারের নামানুসারে </a:t>
            </a:r>
            <a:r>
              <a:rPr lang="en-US" sz="3200" b="1" spc="-4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b="1" spc="-40" dirty="0" smtClean="0">
                <a:latin typeface="NikoshBAN" pitchFamily="2" charset="0"/>
                <a:cs typeface="NikoshBAN" pitchFamily="2" charset="0"/>
              </a:rPr>
              <a:t>দ্বারা প্রকাশ করা হয়।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4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5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500" b="1" spc="-40" dirty="0" smtClean="0">
                <a:latin typeface="NikoshBAN" pitchFamily="2" charset="0"/>
                <a:cs typeface="NikoshBAN" pitchFamily="2" charset="0"/>
              </a:rPr>
              <a:t>জিনে তিনটি অ্যালিল আছে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4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spc="-40" baseline="30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spc="-40" dirty="0" smtClean="0">
                <a:latin typeface="Times New Roman" pitchFamily="18" charset="0"/>
                <a:cs typeface="NikoshBAN" pitchFamily="2" charset="0"/>
              </a:rPr>
              <a:t>, </a:t>
            </a:r>
            <a:r>
              <a:rPr lang="en-US" sz="3200" b="1" spc="-4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spc="-40" baseline="30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spc="-40" dirty="0" smtClean="0">
                <a:latin typeface="Times New Roman" pitchFamily="18" charset="0"/>
                <a:cs typeface="NikoshBAN" pitchFamily="2" charset="0"/>
              </a:rPr>
              <a:t>, </a:t>
            </a:r>
            <a:r>
              <a:rPr lang="en-US" sz="3200" b="1" spc="-4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spc="-4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500" b="1" spc="-4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32046530"/>
              </p:ext>
            </p:extLst>
          </p:nvPr>
        </p:nvGraphicFramePr>
        <p:xfrm>
          <a:off x="1000665" y="3170386"/>
          <a:ext cx="10023895" cy="30895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80558"/>
                <a:gridCol w="2001328"/>
                <a:gridCol w="2018581"/>
                <a:gridCol w="2053087"/>
                <a:gridCol w="2070341"/>
              </a:tblGrid>
              <a:tr h="462605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রক্তগ্রুপ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অ্যান্টিজেন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অ্যান্টিবডি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জিনোটাইপ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605">
                <a:tc v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spc="-1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বিশুদ্ধ</a:t>
                      </a:r>
                      <a:endParaRPr lang="en-US" sz="3000" b="1" spc="-1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spc="-1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সংকর</a:t>
                      </a:r>
                      <a:endParaRPr lang="en-US" sz="3000" b="1" spc="-1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9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SG" sz="3000" b="1" spc="-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SG" sz="3000" b="1" spc="-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000" b="1" spc="-100" baseline="30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SG" sz="3000" b="1" spc="-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SG" sz="3000" b="1" spc="-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000" b="1" spc="-100" baseline="30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9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SG" sz="3000" b="1" spc="-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SG" sz="3000" b="1" spc="-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000" b="1" spc="-100" baseline="30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SG" sz="3000" b="1" spc="-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SG" sz="3000" b="1" spc="-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000" b="1" spc="-100" baseline="30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60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3000" b="1" spc="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000" b="1" spc="-1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endParaRPr lang="en-US" sz="3000" b="1" spc="-1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3000" b="1" spc="-1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SG" sz="3000" b="1" spc="-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SG" sz="3000" b="1" spc="-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000" b="1" spc="-100" baseline="30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7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000" b="1" spc="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spc="-15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endParaRPr lang="en-US" sz="3000" b="1" spc="-15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000" b="1" spc="-1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SG" sz="3000" b="1" spc="-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SG" sz="3000" b="1" spc="-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000" b="1" spc="-100" baseline="30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3000" b="1" spc="-1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6941" y="2021188"/>
            <a:ext cx="4761782" cy="44012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/>
              </a:rPr>
              <a:t>Landsteiner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SabrenaTonnyMJ"/>
              </a:rPr>
              <a:t> </a:t>
            </a:r>
            <a:r>
              <a:rPr lang="en-US" sz="3200" b="1" dirty="0" smtClean="0">
                <a:latin typeface="Times New Roman"/>
              </a:rPr>
              <a:t>A. S. Wiener 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(১৯৪০)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/>
              </a:rPr>
              <a:t>Rh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ফ্যাক্টর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রেসাস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বানরের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Macaca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rhesus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কণিকায়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)-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Times New Roman"/>
              </a:rPr>
              <a:t>Rh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ফ্যাক্টর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বানরের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নামানুসারে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)।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8458" y="781674"/>
            <a:ext cx="8258628" cy="85734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kumimoji="0" lang="en-SG" sz="44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 panose="05050102010706020507" pitchFamily="18" charset="2"/>
              </a:rPr>
              <a:t>Rh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ফ্যাক্টর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রেসাস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ফ্যাক্টর</a:t>
            </a:r>
            <a:endParaRPr kumimoji="0" lang="en-SG" sz="4500" b="1" i="0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4" name="Picture 3" descr="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59" y="2778517"/>
            <a:ext cx="3546621" cy="23973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istockphoto-510679836-612x612.jpg"/>
          <p:cNvPicPr>
            <a:picLocks noChangeAspect="1"/>
          </p:cNvPicPr>
          <p:nvPr/>
        </p:nvPicPr>
        <p:blipFill>
          <a:blip r:embed="rId4"/>
          <a:srcRect r="23039"/>
          <a:stretch>
            <a:fillRect/>
          </a:stretch>
        </p:blipFill>
        <p:spPr>
          <a:xfrm>
            <a:off x="9195841" y="2828748"/>
            <a:ext cx="2674189" cy="23164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2405" y="923022"/>
            <a:ext cx="58809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 algn="just"/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ফ্যাক্টরে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উপস্থিতি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অনুপস্থিতির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ভিত্তিতে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রক্তগ্রুপ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দু-প্রকার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:</a:t>
            </a:r>
            <a:endParaRPr lang="bn-BD" sz="3500" b="1" dirty="0" smtClean="0">
              <a:latin typeface="NikoshBAN" pitchFamily="2" charset="0"/>
              <a:cs typeface="NikoshBAN" pitchFamily="2" charset="0"/>
            </a:endParaRPr>
          </a:p>
          <a:p>
            <a:pPr indent="1588" algn="just"/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35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RBC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তে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ফ্যাক্টর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500" b="1" dirty="0" smtClean="0">
              <a:latin typeface="NikoshBAN" pitchFamily="2" charset="0"/>
              <a:cs typeface="NikoshBAN" pitchFamily="2" charset="0"/>
            </a:endParaRPr>
          </a:p>
          <a:p>
            <a:pPr indent="1588" algn="just"/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35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RBC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তে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b="1" dirty="0">
                <a:latin typeface="NikoshBAN" pitchFamily="2" charset="0"/>
                <a:cs typeface="NikoshBAN" pitchFamily="2" charset="0"/>
              </a:rPr>
              <a:t>ফ্যাক্টর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11017_iStock-1171830030.jpg_49b891fe-50e3-4287-9929-f0c6ee308abc.jpeg"/>
          <p:cNvPicPr>
            <a:picLocks noChangeAspect="1"/>
          </p:cNvPicPr>
          <p:nvPr/>
        </p:nvPicPr>
        <p:blipFill>
          <a:blip r:embed="rId2"/>
          <a:srcRect l="10509" r="6954"/>
          <a:stretch>
            <a:fillRect/>
          </a:stretch>
        </p:blipFill>
        <p:spPr>
          <a:xfrm>
            <a:off x="759124" y="3329794"/>
            <a:ext cx="5072332" cy="29338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623612" y="987094"/>
            <a:ext cx="4851729" cy="2187424"/>
            <a:chOff x="6623612" y="1332154"/>
            <a:chExt cx="4851729" cy="2187424"/>
          </a:xfrm>
        </p:grpSpPr>
        <p:pic>
          <p:nvPicPr>
            <p:cNvPr id="4" name="Picture 3" descr="১১১-removebg-previe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3612" y="1332154"/>
              <a:ext cx="4851729" cy="218742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8406392" y="1381028"/>
              <a:ext cx="1072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Rh</a:t>
              </a:r>
              <a:r>
                <a:rPr lang="en-US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ফ্যাক্টর</a:t>
              </a:r>
              <a:r>
                <a:rPr lang="bn-BD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177841" y="1587260"/>
              <a:ext cx="258793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BloodTypes_ABOR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294" y="3272401"/>
            <a:ext cx="5178077" cy="306801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1652" y="917013"/>
            <a:ext cx="5607170" cy="49398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indent="-457200" algn="just">
              <a:lnSpc>
                <a:spcPct val="90000"/>
              </a:lnSpc>
            </a:pP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R.A Fischer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ফ্যাক্টর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৬টি অ্যান্টিজেনের সমষ্টি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C, c; D, d; E, e.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এর মধ্যে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C, D, E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প্রকট এবং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c, d, e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প্রচ্ছন্ন।</a:t>
            </a:r>
            <a:endParaRPr lang="en-SG" sz="3500" b="1" dirty="0" smtClean="0">
              <a:latin typeface="NikoshBAN" pitchFamily="2" charset="0"/>
              <a:cs typeface="NikoshBAN" pitchFamily="2" charset="0"/>
            </a:endParaRPr>
          </a:p>
          <a:p>
            <a:pPr indent="-457200" algn="just">
              <a:lnSpc>
                <a:spcPct val="90000"/>
              </a:lnSpc>
            </a:pP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কণিকায়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indent="-457200" algn="just">
              <a:lnSpc>
                <a:spcPct val="90000"/>
              </a:lnSpc>
            </a:pP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A.S Wiener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৮টি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অ্যালিল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ফ্যাক্টর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SG" sz="3200" b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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SG" sz="3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SG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SG" sz="3200" b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SG" sz="3200" b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32046530"/>
              </p:ext>
            </p:extLst>
          </p:nvPr>
        </p:nvGraphicFramePr>
        <p:xfrm>
          <a:off x="6745856" y="1048288"/>
          <a:ext cx="4951563" cy="46661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63306"/>
                <a:gridCol w="2242868"/>
                <a:gridCol w="845389"/>
              </a:tblGrid>
              <a:tr h="60462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ফিশারের</a:t>
                      </a: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চিহ্ন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ওয়াইনারের</a:t>
                      </a:r>
                      <a:r>
                        <a:rPr lang="en-SG" sz="3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চিহ্ন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CDE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SG" sz="30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3000" b="1" baseline="-25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</a:t>
                      </a:r>
                      <a:r>
                        <a:rPr lang="en-SG" sz="30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3000" b="1" baseline="30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cDe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SG" sz="30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000" b="1" baseline="-25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spc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CDe</a:t>
                      </a:r>
                      <a:endParaRPr lang="en-US" sz="3000" b="1" spc="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SG" sz="3000" b="1" spc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000" b="1" spc="0" baseline="-25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3000" b="1" spc="-1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spc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cDE</a:t>
                      </a:r>
                      <a:endParaRPr lang="en-US" sz="3000" b="1" spc="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SG" sz="3000" b="1" spc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000" b="1" spc="0" baseline="-25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3000" b="1" spc="-1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Cde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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3000" b="1" spc="-1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cdE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SG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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3000" b="1" spc="-1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spc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CdE</a:t>
                      </a:r>
                      <a:endParaRPr lang="en-US" sz="3000" b="1" spc="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spc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SG" sz="3000" b="1" spc="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3000" b="1" spc="0" baseline="-25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3000" b="1" spc="-1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9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spc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cde</a:t>
                      </a:r>
                      <a:endParaRPr lang="en-US" sz="3000" b="1" spc="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SG" sz="3000" b="1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3000" b="1" spc="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</a:t>
                      </a:r>
                      <a:r>
                        <a:rPr lang="en-SG" sz="30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3000" b="1" baseline="30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8458" y="557386"/>
            <a:ext cx="8258628" cy="702072"/>
          </a:xfrm>
          <a:prstGeom prst="rect">
            <a:avLst/>
          </a:prstGeom>
          <a:solidFill>
            <a:srgbClr val="FFD54F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 panose="05050102010706020507" pitchFamily="18" charset="2"/>
              </a:rPr>
              <a:t>Rh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ফ্যাক্টর</a:t>
            </a:r>
            <a:r>
              <a:rPr lang="en-SG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জনিত</a:t>
            </a:r>
            <a:r>
              <a:rPr lang="en-SG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সমস্যা</a:t>
            </a:r>
            <a:endParaRPr kumimoji="0" lang="en-SG" sz="4500" b="1" i="0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102" y="1431985"/>
            <a:ext cx="10972799" cy="49671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শিরার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দাতা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গ্রহীতার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রক্তগ্রুপ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না-করে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সঞ্চালনে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spc="-4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SG" sz="3500" b="1" spc="-4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spc="-4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500" b="1" spc="-4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ব্যক্তিটিকে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spc="-4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দাতা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বেধে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গ্রহণে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গ্রহীতার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গ্রহীতার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সঞ্চালনে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ব্লাডগ্রুপ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b="1" spc="-4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600" b="1" spc="-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ফ্যাক্টর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006600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না-জানলে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ব্লাডগ্রুপ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spc="-4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rhesus-factor-blood-vector-22378242.jpg"/>
          <p:cNvPicPr>
            <a:picLocks noChangeAspect="1"/>
          </p:cNvPicPr>
          <p:nvPr/>
        </p:nvPicPr>
        <p:blipFill>
          <a:blip r:embed="rId3" cstate="print"/>
          <a:srcRect l="7796" t="13082" b="11195"/>
          <a:stretch>
            <a:fillRect/>
          </a:stretch>
        </p:blipFill>
        <p:spPr>
          <a:xfrm>
            <a:off x="845389" y="504868"/>
            <a:ext cx="972329" cy="862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1321" y="1807413"/>
            <a:ext cx="11352362" cy="3214684"/>
            <a:chOff x="414068" y="1703895"/>
            <a:chExt cx="11352362" cy="3214684"/>
          </a:xfrm>
        </p:grpSpPr>
        <p:graphicFrame>
          <p:nvGraphicFramePr>
            <p:cNvPr id="3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732046530"/>
                </p:ext>
              </p:extLst>
            </p:nvPr>
          </p:nvGraphicFramePr>
          <p:xfrm>
            <a:off x="431080" y="1703895"/>
            <a:ext cx="8402370" cy="3214684"/>
          </p:xfrm>
          <a:graphic>
            <a:graphicData uri="http://schemas.openxmlformats.org/drawingml/2006/table">
              <a:tbl>
                <a:tblPr firstRow="1" bandRow="1">
                  <a:tableStyleId>{3C2FFA5D-87B4-456A-9821-1D502468CF0F}</a:tableStyleId>
                </a:tblPr>
                <a:tblGrid>
                  <a:gridCol w="2898716"/>
                  <a:gridCol w="1483744"/>
                  <a:gridCol w="1380226"/>
                  <a:gridCol w="1345721"/>
                  <a:gridCol w="1293963"/>
                </a:tblGrid>
                <a:tr h="92521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000" b="1" dirty="0" err="1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দাতা</a:t>
                        </a:r>
                        <a:r>
                          <a:rPr lang="en-SG" sz="30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              </a:t>
                        </a:r>
                        <a:r>
                          <a:rPr lang="en-SG" sz="3000" b="1" dirty="0" err="1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গ্রহীতা</a:t>
                        </a:r>
                        <a:endParaRPr lang="en-US" sz="30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000" b="1" spc="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O</a:t>
                        </a:r>
                        <a:endParaRPr lang="en-US" sz="3000" b="1" spc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000" b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A</a:t>
                        </a:r>
                        <a:endParaRPr lang="en-US" sz="30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000" b="1" spc="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B</a:t>
                        </a:r>
                        <a:endParaRPr lang="en-US" sz="3000" b="1" spc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000" b="1" spc="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AB</a:t>
                        </a:r>
                        <a:endParaRPr lang="en-US" sz="3000" b="1" spc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461292"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000" b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O</a:t>
                        </a:r>
                        <a:endParaRPr lang="en-US" sz="30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5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-</a:t>
                        </a:r>
                        <a:endParaRPr lang="en-US" sz="35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5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+</a:t>
                        </a:r>
                        <a:endParaRPr lang="en-US" sz="35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SG" sz="3500" b="1" spc="-100" baseline="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+</a:t>
                        </a:r>
                        <a:endParaRPr lang="en-US" sz="35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SG" sz="3500" b="1" spc="-100" baseline="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+</a:t>
                        </a:r>
                        <a:endParaRPr lang="en-US" sz="35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461292"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000" b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A</a:t>
                        </a:r>
                        <a:endParaRPr lang="en-US" sz="30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5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++</a:t>
                        </a:r>
                        <a:endParaRPr lang="en-US" sz="35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500" b="1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-</a:t>
                        </a:r>
                        <a:endParaRPr lang="en-US" sz="35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SG" sz="3500" b="1" spc="-100" baseline="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++</a:t>
                        </a:r>
                        <a:endParaRPr lang="en-US" sz="35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SG" sz="3500" b="1" spc="-100" baseline="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+</a:t>
                        </a:r>
                        <a:endParaRPr lang="en-US" sz="35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462605"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000" b="1" spc="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B</a:t>
                        </a:r>
                        <a:endParaRPr lang="en-US" sz="3000" b="1" spc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500" b="1" spc="-100" baseline="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++</a:t>
                        </a:r>
                        <a:endParaRPr lang="en-US" sz="3500" b="1" spc="-1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500" b="1" spc="-100" baseline="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++</a:t>
                        </a:r>
                        <a:endParaRPr lang="en-US" sz="3500" b="1" spc="-1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SG" sz="3500" b="1" spc="-100" baseline="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-</a:t>
                        </a:r>
                        <a:endParaRPr lang="en-US" sz="35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SG" sz="3500" b="1" spc="-100" baseline="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+</a:t>
                        </a:r>
                        <a:endParaRPr lang="en-US" sz="35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574974"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000" b="1" spc="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AB</a:t>
                        </a:r>
                        <a:endParaRPr lang="en-US" sz="3000" b="1" spc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500" b="1" spc="-15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++</a:t>
                        </a:r>
                        <a:endParaRPr lang="en-US" sz="3500" b="1" spc="-15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90000"/>
                          </a:lnSpc>
                        </a:pPr>
                        <a:r>
                          <a:rPr lang="en-SG" sz="3500" b="1" spc="-100" baseline="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++</a:t>
                        </a:r>
                        <a:endParaRPr lang="en-US" sz="3500" b="1" spc="-1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SG" sz="3500" b="1" spc="-100" baseline="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++</a:t>
                        </a:r>
                        <a:endParaRPr lang="en-US" sz="35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SG" sz="3500" b="1" spc="-100" baseline="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-</a:t>
                        </a:r>
                        <a:endParaRPr lang="en-US" sz="3500" b="1" spc="-1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a:txBody>
                    <a:tcPr marL="121888" marR="121888" anchor="ctr">
                      <a:lnL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</a:tbl>
            </a:graphicData>
          </a:graphic>
        </p:graphicFrame>
        <p:cxnSp>
          <p:nvCxnSpPr>
            <p:cNvPr id="5" name="Straight Connector 4"/>
            <p:cNvCxnSpPr/>
            <p:nvPr/>
          </p:nvCxnSpPr>
          <p:spPr>
            <a:xfrm>
              <a:off x="414068" y="1725283"/>
              <a:ext cx="2881223" cy="8971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971472" y="1725286"/>
              <a:ext cx="2794958" cy="316913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95000"/>
                </a:lnSpc>
              </a:pPr>
              <a:r>
                <a:rPr lang="en-SG" sz="3500" b="1" spc="-4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SG" sz="3500" b="1" spc="-40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SG" sz="3500" b="1" spc="-40" dirty="0" err="1" smtClean="0"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SG" sz="3500" b="1" spc="-4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spc="-40" dirty="0" err="1" smtClean="0">
                  <a:latin typeface="NikoshBAN" pitchFamily="2" charset="0"/>
                  <a:cs typeface="NikoshBAN" pitchFamily="2" charset="0"/>
                </a:rPr>
                <a:t>বিক্রিয়া</a:t>
              </a:r>
              <a:r>
                <a:rPr lang="en-SG" sz="3500" b="1" spc="-4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spc="-40" dirty="0" err="1" smtClean="0">
                  <a:latin typeface="NikoshBAN" pitchFamily="2" charset="0"/>
                  <a:cs typeface="NikoshBAN" pitchFamily="2" charset="0"/>
                </a:rPr>
                <a:t>ঘটে</a:t>
              </a:r>
              <a:r>
                <a:rPr lang="en-SG" sz="3500" b="1" spc="-4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spc="-4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SG" sz="3500" b="1" spc="-40" dirty="0" smtClean="0">
                <a:latin typeface="NikoshBAN" pitchFamily="2" charset="0"/>
                <a:cs typeface="NikoshBAN" pitchFamily="2" charset="0"/>
              </a:endParaRPr>
            </a:p>
            <a:p>
              <a:pPr algn="just">
                <a:lnSpc>
                  <a:spcPct val="95000"/>
                </a:lnSpc>
              </a:pPr>
              <a:r>
                <a:rPr lang="en-SG" sz="3500" b="1" spc="-4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+</a:t>
              </a:r>
              <a:r>
                <a:rPr lang="en-SG" sz="3500" b="1" spc="-40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SG" sz="3500" b="1" spc="-40" dirty="0" err="1" smtClean="0">
                  <a:latin typeface="NikoshBAN" pitchFamily="2" charset="0"/>
                  <a:cs typeface="NikoshBAN" pitchFamily="2" charset="0"/>
                </a:rPr>
                <a:t>সামান্য</a:t>
              </a:r>
              <a:r>
                <a:rPr lang="en-SG" sz="3500" b="1" spc="-4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spc="-40" dirty="0" err="1" smtClean="0">
                  <a:latin typeface="NikoshBAN" pitchFamily="2" charset="0"/>
                  <a:cs typeface="NikoshBAN" pitchFamily="2" charset="0"/>
                </a:rPr>
                <a:t>বিক্রিয়া</a:t>
              </a:r>
              <a:r>
                <a:rPr lang="en-SG" sz="3500" b="1" spc="-4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spc="-40" dirty="0" err="1" smtClean="0">
                  <a:latin typeface="NikoshBAN" pitchFamily="2" charset="0"/>
                  <a:cs typeface="NikoshBAN" pitchFamily="2" charset="0"/>
                </a:rPr>
                <a:t>ঘটে</a:t>
              </a:r>
              <a:endParaRPr lang="en-SG" sz="3500" b="1" spc="-40" dirty="0" smtClean="0">
                <a:latin typeface="NikoshBAN" pitchFamily="2" charset="0"/>
                <a:cs typeface="NikoshBAN" pitchFamily="2" charset="0"/>
              </a:endParaRPr>
            </a:p>
            <a:p>
              <a:pPr algn="just">
                <a:lnSpc>
                  <a:spcPct val="95000"/>
                </a:lnSpc>
              </a:pPr>
              <a:r>
                <a:rPr lang="en-SG" sz="3500" b="1" spc="-4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++</a:t>
              </a:r>
              <a:r>
                <a:rPr lang="en-SG" sz="3500" b="1" spc="-40" dirty="0" smtClean="0"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SG" sz="3500" b="1" spc="-40" dirty="0" err="1" smtClean="0">
                  <a:latin typeface="NikoshBAN" pitchFamily="2" charset="0"/>
                  <a:cs typeface="NikoshBAN" pitchFamily="2" charset="0"/>
                </a:rPr>
                <a:t>মারাত্মক</a:t>
              </a:r>
              <a:r>
                <a:rPr lang="en-SG" sz="3500" b="1" spc="-4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spc="-40" dirty="0" err="1" smtClean="0">
                  <a:latin typeface="NikoshBAN" pitchFamily="2" charset="0"/>
                  <a:cs typeface="NikoshBAN" pitchFamily="2" charset="0"/>
                </a:rPr>
                <a:t>বিক্রিয়া</a:t>
              </a:r>
              <a:r>
                <a:rPr lang="en-SG" sz="3500" b="1" spc="-4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spc="-40" dirty="0" err="1" smtClean="0">
                  <a:latin typeface="NikoshBAN" pitchFamily="2" charset="0"/>
                  <a:cs typeface="NikoshBAN" pitchFamily="2" charset="0"/>
                </a:rPr>
                <a:t>ঘটে</a:t>
              </a:r>
              <a:endParaRPr lang="en-SG" sz="3500" b="1" spc="-4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1102" y="465827"/>
            <a:ext cx="10955547" cy="5923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গর্ভধারণজনিত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>
              <a:lnSpc>
                <a:spcPct val="90000"/>
              </a:lnSpc>
              <a:buClr>
                <a:srgbClr val="FF3399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6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ফ্যাক্টর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গর্ভধারণ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সন্তানসম্ভবা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FF3399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spc="-4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SG" sz="3500" b="1" spc="-4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spc="-4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spc="-4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প্রকট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)।</a:t>
            </a:r>
          </a:p>
          <a:p>
            <a:pPr algn="just">
              <a:lnSpc>
                <a:spcPct val="90000"/>
              </a:lnSpc>
              <a:buClr>
                <a:srgbClr val="FF3399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ভ্রূণাবস্থায়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spc="-4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লোহিতকণিকা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অমরার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FF3399"/>
              </a:buClr>
              <a:buFont typeface="Arial" pitchFamily="34" charset="0"/>
              <a:buChar char="•"/>
            </a:pPr>
            <a:r>
              <a:rPr lang="en-SG" sz="32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500" b="1" spc="-4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মাতৃদেহে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সুস্থ্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জন্মাবে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FF3399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spc="-4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SG" sz="3500" b="1" spc="-4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আবারও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গর্ভধারণ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রক্তরসের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500" b="1" spc="-4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অমরার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ভ্রূণের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লোহিতকণিকাকে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FF3399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8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SG" sz="3500" b="1" spc="-8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80" dirty="0" err="1" smtClean="0">
                <a:latin typeface="NikoshBAN" pitchFamily="2" charset="0"/>
                <a:cs typeface="NikoshBAN" pitchFamily="2" charset="0"/>
              </a:rPr>
              <a:t>ভ্রূণ</a:t>
            </a:r>
            <a:r>
              <a:rPr lang="en-SG" sz="3500" b="1" spc="-8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80" dirty="0" err="1" smtClean="0">
                <a:latin typeface="NikoshBAN" pitchFamily="2" charset="0"/>
                <a:cs typeface="NikoshBAN" pitchFamily="2" charset="0"/>
              </a:rPr>
              <a:t>বিনষ্ট</a:t>
            </a:r>
            <a:r>
              <a:rPr lang="en-SG" sz="3500" b="1" spc="-8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8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spc="-8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8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spc="-8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80" dirty="0" err="1" smtClean="0">
                <a:latin typeface="NikoshBAN" pitchFamily="2" charset="0"/>
                <a:cs typeface="NikoshBAN" pitchFamily="2" charset="0"/>
              </a:rPr>
              <a:t>গর্ভপাত</a:t>
            </a:r>
            <a:r>
              <a:rPr lang="en-SG" sz="3500" b="1" spc="-8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8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SG" sz="3500" b="1" spc="-8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spc="-80" dirty="0" err="1" smtClean="0"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SG" sz="3500" b="1" spc="-8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8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SG" sz="3500" b="1" spc="-8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80" dirty="0" err="1" smtClean="0">
                <a:latin typeface="NikoshBAN" pitchFamily="2" charset="0"/>
                <a:cs typeface="NikoshBAN" pitchFamily="2" charset="0"/>
              </a:rPr>
              <a:t>রক্তস্বল্পতা</a:t>
            </a:r>
            <a:r>
              <a:rPr lang="en-SG" sz="3500" b="1" spc="-8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spc="-80" dirty="0" err="1" smtClean="0">
                <a:latin typeface="NikoshBAN" pitchFamily="2" charset="0"/>
                <a:cs typeface="NikoshBAN" pitchFamily="2" charset="0"/>
              </a:rPr>
              <a:t>জন্ডিসে</a:t>
            </a:r>
            <a:r>
              <a:rPr lang="en-SG" sz="3500" b="1" spc="-8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80" dirty="0" err="1" smtClean="0">
                <a:latin typeface="NikoshBAN" pitchFamily="2" charset="0"/>
                <a:cs typeface="NikoshBAN" pitchFamily="2" charset="0"/>
              </a:rPr>
              <a:t>ভোগে</a:t>
            </a:r>
            <a:r>
              <a:rPr lang="en-SG" sz="3500" b="1" spc="-8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FF3399"/>
              </a:buClr>
              <a:buFont typeface="Arial" pitchFamily="34" charset="0"/>
              <a:buChar char="•"/>
            </a:pP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SG" sz="3500" b="1" spc="-4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অ্যান্টিরেসাস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spc="-4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SG" sz="3500" b="1" spc="-4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জন্মের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৭২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ইনজেকশনের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90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2" y="1674808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00" y="2164081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f1850daf4cc2649733178fbf8d1b9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4" y="2497225"/>
            <a:ext cx="11542143" cy="4278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3858" y="655610"/>
            <a:ext cx="9178505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spc="-4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SG" sz="35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গর্ভাবস্থায়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spc="-4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গর্ভস্থ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ভ্রূণের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লোহিতকণিকা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হিমোলাইসিস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ভ্রূণের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ঘটতে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ইরাইথ্রোব্লাস্টোসিস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ফিটালিস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erythroblastosis</a:t>
            </a:r>
            <a:r>
              <a:rPr lang="en-SG" sz="32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spc="-40" dirty="0" err="1" smtClean="0">
                <a:latin typeface="Times New Roman" pitchFamily="18" charset="0"/>
                <a:cs typeface="Times New Roman" pitchFamily="18" charset="0"/>
              </a:rPr>
              <a:t>fetalis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5212" y="1683252"/>
            <a:ext cx="10376189" cy="3033388"/>
            <a:chOff x="1400175" y="591615"/>
            <a:chExt cx="9685315" cy="3033388"/>
          </a:xfrm>
        </p:grpSpPr>
        <p:sp>
          <p:nvSpPr>
            <p:cNvPr id="5" name="Rectangle 4"/>
            <p:cNvSpPr/>
            <p:nvPr/>
          </p:nvSpPr>
          <p:spPr>
            <a:xfrm>
              <a:off x="2821502" y="1582552"/>
              <a:ext cx="8263988" cy="1121434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92669" y="1573455"/>
              <a:ext cx="8321695" cy="165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lnSpc>
                  <a:spcPct val="90000"/>
                </a:lnSpc>
              </a:pPr>
              <a:r>
                <a:rPr lang="en-US" sz="32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baseline="30000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2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baseline="30000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600" b="1" baseline="30000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cs typeface="SutonnyMJ" pitchFamily="2" charset="0"/>
                </a:rPr>
                <a:t> </a:t>
              </a:r>
              <a:r>
                <a:rPr lang="bn-BD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bn-BD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cs typeface="SutonnyMJ" pitchFamily="2" charset="0"/>
                </a:rPr>
                <a:t> </a:t>
              </a:r>
              <a:r>
                <a:rPr lang="en-US" sz="32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baseline="30000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baseline="30000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SG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বাবা-মা</a:t>
              </a:r>
              <a:r>
                <a:rPr lang="en-SG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ln w="10541" cmpd="sng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bn-BD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cs typeface="SutonnyMJ" pitchFamily="2" charset="0"/>
                </a:rPr>
                <a:t> </a:t>
              </a:r>
              <a:r>
                <a:rPr lang="en-US" sz="32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baseline="30000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baseline="30000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600" b="1" baseline="30000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cs typeface="SutonnyMJ" pitchFamily="2" charset="0"/>
                </a:rPr>
                <a:t> </a:t>
              </a:r>
              <a:r>
                <a:rPr lang="en-US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cs typeface="SutonnyMJ" pitchFamily="2" charset="0"/>
                </a:rPr>
                <a:t> </a:t>
              </a:r>
              <a:r>
                <a:rPr lang="bn-BD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bn-BD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cs typeface="SutonnyMJ" pitchFamily="2" charset="0"/>
                </a:rPr>
                <a:t> </a:t>
              </a:r>
              <a:r>
                <a:rPr lang="en-US" sz="32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baseline="30000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baseline="30000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SG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457200" indent="-457200" algn="ctr">
                <a:lnSpc>
                  <a:spcPct val="90000"/>
                </a:lnSpc>
              </a:pPr>
              <a:r>
                <a:rPr lang="en-SG" sz="3600" b="1" dirty="0" err="1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বাবা-মায়ের</a:t>
              </a:r>
              <a:r>
                <a:rPr lang="en-SG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সন্তানদের</a:t>
              </a:r>
              <a:r>
                <a:rPr lang="en-SG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রক্তগ্রুপ</a:t>
              </a:r>
              <a:r>
                <a:rPr lang="en-SG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চেকারবোর্ডে</a:t>
              </a:r>
              <a:r>
                <a:rPr lang="bn-BD" sz="36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দেখাও। </a:t>
              </a:r>
              <a:endParaRPr lang="en-US" sz="3600" b="1" dirty="0" smtClean="0">
                <a:ln w="10541" cmpd="sng">
                  <a:noFill/>
                  <a:prstDash val="solid"/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 algn="ctr">
                <a:lnSpc>
                  <a:spcPct val="90000"/>
                </a:lnSpc>
              </a:pPr>
              <a:endParaRPr lang="en-US" sz="4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77966" y="417095"/>
            <a:ext cx="7267074" cy="7848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2125" y="1391265"/>
            <a:ext cx="996214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ABO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রক্তগ্রুপ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3175" algn="just"/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Karl Landsteiner</a:t>
            </a:r>
            <a:r>
              <a:rPr lang="en-SG" sz="3500" b="1" spc="-4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IN" sz="1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গ্রহীতা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ব্লাডগ্রুপকে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/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গ্রহীতা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1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রেসাস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23838" indent="-223838" algn="just"/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লোহিতকণিকার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ঝিল্লিতে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লোহিতকণিকার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ঝিল্লির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অ্যান্টিজেন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ইরাইথ্রোব্লাস্টোসিস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ফিটালিস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আশংকা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/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SG" sz="3500" b="1" spc="-4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lood Types and Blood Group Testing.jpg"/>
          <p:cNvPicPr>
            <a:picLocks noChangeAspect="1"/>
          </p:cNvPicPr>
          <p:nvPr/>
        </p:nvPicPr>
        <p:blipFill>
          <a:blip r:embed="rId3"/>
          <a:srcRect l="5743" t="11800" r="6770" b="65858"/>
          <a:stretch>
            <a:fillRect/>
          </a:stretch>
        </p:blipFill>
        <p:spPr>
          <a:xfrm rot="16200000">
            <a:off x="-2800749" y="2800748"/>
            <a:ext cx="6832131" cy="12306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57056" y="1820977"/>
            <a:ext cx="11438704" cy="3033388"/>
            <a:chOff x="607899" y="1588227"/>
            <a:chExt cx="11452464" cy="3033388"/>
          </a:xfrm>
        </p:grpSpPr>
        <p:sp>
          <p:nvSpPr>
            <p:cNvPr id="17" name="Rectangle 16"/>
            <p:cNvSpPr/>
            <p:nvPr/>
          </p:nvSpPr>
          <p:spPr>
            <a:xfrm>
              <a:off x="2068674" y="2755900"/>
              <a:ext cx="9900139" cy="66040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Notched Right Arrow 20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142447" y="2742884"/>
              <a:ext cx="99179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SG" sz="36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600" b="1" spc="-1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ABO </a:t>
              </a:r>
              <a:r>
                <a:rPr lang="en-SG" sz="4000" b="1" spc="-10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রক্তগ্রুপের</a:t>
              </a:r>
              <a:r>
                <a:rPr lang="en-SG" sz="40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spc="-10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বৈশিষ্ট্যসমূহ</a:t>
              </a:r>
              <a:r>
                <a:rPr lang="en-SG" sz="40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spc="-10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40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spc="-100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4000" b="1" spc="-100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spc="-1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-20170602-25676-10togk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438025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1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67200" y="2037811"/>
            <a:ext cx="6858000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জিনতত্ত্ব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বিবর্তন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900138" y="2136501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864" y="908318"/>
            <a:ext cx="6077248" cy="5406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53" y="260354"/>
            <a:ext cx="12192000" cy="707886"/>
          </a:xfrm>
          <a:prstGeom prst="rect">
            <a:avLst/>
          </a:prstGeom>
          <a:solidFill>
            <a:schemeClr val="accent2"/>
          </a:solidFill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প্রবাহচিত্রে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902029"/>
            <a:ext cx="12192000" cy="707886"/>
          </a:xfrm>
          <a:prstGeom prst="rect">
            <a:avLst/>
          </a:prstGeom>
          <a:solidFill>
            <a:schemeClr val="accent2"/>
          </a:solidFill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ব্লাডগ্রুপের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রক্তসঞ্চারণজনিত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endParaRPr lang="en-SG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od group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845" y="1052421"/>
            <a:ext cx="8108830" cy="1766637"/>
          </a:xfrm>
          <a:prstGeom prst="rect">
            <a:avLst/>
          </a:prstGeom>
          <a:solidFill>
            <a:schemeClr val="bg1"/>
          </a:solidFill>
          <a:ln w="57150" cmpd="tri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endParaRPr lang="en-SG" sz="1200" b="1" u="sng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lnSpc>
                <a:spcPct val="80000"/>
              </a:lnSpc>
            </a:pPr>
            <a:r>
              <a:rPr lang="en-SG" sz="54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400" b="1" u="sng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u="sng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80000"/>
              </a:lnSpc>
            </a:pPr>
            <a:endParaRPr lang="en-SG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SG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</a:t>
            </a:r>
            <a:r>
              <a:rPr lang="en-S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রক্তগ্রুপ</a:t>
            </a:r>
            <a:r>
              <a:rPr lang="en-S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S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ফ্যাক্টর</a:t>
            </a:r>
            <a:endParaRPr lang="en-SG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99754" y="1587260"/>
            <a:ext cx="11717295" cy="3999097"/>
            <a:chOff x="99750" y="1587260"/>
            <a:chExt cx="11717295" cy="399909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225AB4E-9EB4-4B0D-8B51-99C33E5CE775}"/>
                </a:ext>
              </a:extLst>
            </p:cNvPr>
            <p:cNvSpPr/>
            <p:nvPr/>
          </p:nvSpPr>
          <p:spPr>
            <a:xfrm>
              <a:off x="1740548" y="1604513"/>
              <a:ext cx="10076497" cy="341606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7D61CC0A-49F3-49E4-8BA3-A3422587A14B}"/>
                </a:ext>
              </a:extLst>
            </p:cNvPr>
            <p:cNvSpPr/>
            <p:nvPr/>
          </p:nvSpPr>
          <p:spPr>
            <a:xfrm>
              <a:off x="864415" y="1587260"/>
              <a:ext cx="816466" cy="34333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66CFF82-C205-45CC-9E5B-CF29E78990C6}"/>
                </a:ext>
              </a:extLst>
            </p:cNvPr>
            <p:cNvSpPr/>
            <p:nvPr/>
          </p:nvSpPr>
          <p:spPr>
            <a:xfrm>
              <a:off x="212640" y="2495536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7" name="Notched Right Arrow 56"/>
            <p:cNvSpPr/>
            <p:nvPr/>
          </p:nvSpPr>
          <p:spPr>
            <a:xfrm rot="16200000">
              <a:off x="373711" y="3177344"/>
              <a:ext cx="1778132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F2F21DA-04F9-4CAF-8758-9852D1F9674E}"/>
                </a:ext>
              </a:extLst>
            </p:cNvPr>
            <p:cNvSpPr/>
            <p:nvPr/>
          </p:nvSpPr>
          <p:spPr>
            <a:xfrm>
              <a:off x="353379" y="2649721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E02A4-19AA-491A-8B8E-198490D326B3}"/>
                </a:ext>
              </a:extLst>
            </p:cNvPr>
            <p:cNvSpPr/>
            <p:nvPr/>
          </p:nvSpPr>
          <p:spPr>
            <a:xfrm>
              <a:off x="99750" y="2924869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111899" y="2851460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33880" y="3550734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2780868" y="2339373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50"/>
            <p:cNvGrpSpPr/>
            <p:nvPr/>
          </p:nvGrpSpPr>
          <p:grpSpPr>
            <a:xfrm>
              <a:off x="2738766" y="1991834"/>
              <a:ext cx="8876857" cy="2269103"/>
              <a:chOff x="1985250" y="1926289"/>
              <a:chExt cx="9002968" cy="2269103"/>
            </a:xfrm>
          </p:grpSpPr>
          <p:sp>
            <p:nvSpPr>
              <p:cNvPr id="65" name="TextBox 18"/>
              <p:cNvSpPr txBox="1"/>
              <p:nvPr/>
            </p:nvSpPr>
            <p:spPr>
              <a:xfrm>
                <a:off x="1985250" y="1926289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2030186" y="2770129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ABO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রক্তগ্রুপ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2030186" y="3489657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2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Rh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ফ্যাক্টর-সৃষ্ট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8458" y="557385"/>
            <a:ext cx="8258628" cy="857347"/>
          </a:xfrm>
          <a:prstGeom prst="rect">
            <a:avLst/>
          </a:prstGeom>
          <a:solidFill>
            <a:srgbClr val="FFD54F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 panose="05050102010706020507" pitchFamily="18" charset="2"/>
              </a:rPr>
              <a:t>ABO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রক্তগ্রুপ</a:t>
            </a:r>
            <a:endParaRPr kumimoji="0" lang="en-SG" sz="4500" b="1" i="0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572" y="1518250"/>
            <a:ext cx="7503337" cy="1708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রক্তকণিকার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প্লাজমামেমব্রেনে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দু-ধরনের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মিউকোপেপটাইড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অ্যান্টিগ্লুটিনোজেন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8" name="Picture 7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222" y="1742535"/>
            <a:ext cx="3322778" cy="3041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8572" y="3347066"/>
            <a:ext cx="7503337" cy="1708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প্লাজমা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অ্যাগ্লুটিনিন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সমসংস্থ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অ্যান্টিজেনকে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319" y="5149840"/>
            <a:ext cx="10125768" cy="11695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অ্যান্টিবডির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অনুপস্থিতির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রক্তগ্রুপকে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ABO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রক্তগ্রুপ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30279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5BY2I1YzdkMjItZjAwOC00MDZhLTkyNTQtOTdkZGI0ZDMwYzVlXkEyXkFqcGdeQXVyNjUxMjc1OTM@._V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1" y="1485668"/>
            <a:ext cx="2942689" cy="39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92438" y="2104848"/>
            <a:ext cx="7211683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indent="7938" algn="just"/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অস্ট্রিয়ায়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আমেরিকান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Karl Landsteiner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১৯০০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অ্যান্টিজেনের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অনুপস্থিতির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smtClean="0">
                <a:latin typeface="Times New Roman" pitchFamily="18" charset="0"/>
                <a:cs typeface="Times New Roman" pitchFamily="18" charset="0"/>
              </a:rPr>
              <a:t>ABO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রক্তগ্রুপকে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ল্যান্ডস্টেইনারের</a:t>
            </a:r>
            <a:r>
              <a:rPr lang="en-SG" sz="3500" b="1" spc="-4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ব্লাডগ্রুপ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b="1" spc="-40" dirty="0" err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450053" y="1044634"/>
            <a:ext cx="961418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7019" y="1814997"/>
              <a:ext cx="822734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spc="-4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ABO</a:t>
              </a:r>
              <a:r>
                <a:rPr lang="en-SG" sz="4000" b="1" spc="-4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spc="-40" dirty="0" err="1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রক্তগ্রুপ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5" cy="117570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59331" y="3303935"/>
            <a:ext cx="8065720" cy="17081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অ্যান্টিবডির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অনুপস্থিতির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রক্তগ্রুপকে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pc="-4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</a:t>
            </a:r>
            <a:r>
              <a:rPr lang="en-SG" sz="3500" b="1" spc="-4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রক্তগ্রুপ</a:t>
            </a:r>
            <a:r>
              <a:rPr lang="en-SG" sz="3500" b="1" spc="-4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4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spc="-4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12860</TotalTime>
  <Words>1041</Words>
  <Application>Microsoft Office PowerPoint</Application>
  <PresentationFormat>Custom</PresentationFormat>
  <Paragraphs>200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স্বাগতম</vt:lpstr>
      <vt:lpstr>Slide 2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1739</cp:revision>
  <dcterms:created xsi:type="dcterms:W3CDTF">2017-05-02T02:18:13Z</dcterms:created>
  <dcterms:modified xsi:type="dcterms:W3CDTF">2021-09-10T16:20:15Z</dcterms:modified>
</cp:coreProperties>
</file>