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84" r:id="rId2"/>
    <p:sldId id="285" r:id="rId3"/>
    <p:sldId id="286" r:id="rId4"/>
    <p:sldId id="287" r:id="rId5"/>
    <p:sldId id="288" r:id="rId6"/>
    <p:sldId id="289" r:id="rId7"/>
    <p:sldId id="290" r:id="rId8"/>
    <p:sldId id="307" r:id="rId9"/>
    <p:sldId id="310" r:id="rId10"/>
    <p:sldId id="311" r:id="rId11"/>
    <p:sldId id="312" r:id="rId12"/>
    <p:sldId id="316" r:id="rId13"/>
    <p:sldId id="314" r:id="rId14"/>
    <p:sldId id="315" r:id="rId15"/>
    <p:sldId id="317" r:id="rId16"/>
    <p:sldId id="318" r:id="rId17"/>
    <p:sldId id="319" r:id="rId18"/>
    <p:sldId id="320" r:id="rId19"/>
    <p:sldId id="327" r:id="rId20"/>
    <p:sldId id="328" r:id="rId21"/>
    <p:sldId id="329" r:id="rId22"/>
    <p:sldId id="321" r:id="rId23"/>
    <p:sldId id="323" r:id="rId24"/>
    <p:sldId id="324" r:id="rId25"/>
    <p:sldId id="325" r:id="rId26"/>
    <p:sldId id="326" r:id="rId27"/>
    <p:sldId id="298" r:id="rId28"/>
    <p:sldId id="306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24A684-B977-42B1-B131-EFB4BDAE3251}" type="datetimeFigureOut">
              <a:rPr lang="en-US" smtClean="0"/>
              <a:t>11-Sep-21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A8C624-DEA0-444E-B182-A214A1310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772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9AA233-BAFB-44C4-9A5B-8A157B420D9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936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9AA233-BAFB-44C4-9A5B-8A157B420D9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984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3BE83-9BE2-4EBD-8B6D-D184075E052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830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5472-B13A-4465-93E7-77F252BEC762}" type="datetimeFigureOut">
              <a:rPr lang="en-US" smtClean="0"/>
              <a:t>11-Sep-21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179D-A54F-4E92-A20D-2A0F6E882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504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5472-B13A-4465-93E7-77F252BEC762}" type="datetimeFigureOut">
              <a:rPr lang="en-US" smtClean="0"/>
              <a:t>11-Sep-21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179D-A54F-4E92-A20D-2A0F6E882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875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5472-B13A-4465-93E7-77F252BEC762}" type="datetimeFigureOut">
              <a:rPr lang="en-US" smtClean="0"/>
              <a:t>11-Sep-21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179D-A54F-4E92-A20D-2A0F6E882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861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5472-B13A-4465-93E7-77F252BEC762}" type="datetimeFigureOut">
              <a:rPr lang="en-US" smtClean="0"/>
              <a:t>11-Sep-21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179D-A54F-4E92-A20D-2A0F6E882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51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5472-B13A-4465-93E7-77F252BEC762}" type="datetimeFigureOut">
              <a:rPr lang="en-US" smtClean="0"/>
              <a:t>11-Sep-21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179D-A54F-4E92-A20D-2A0F6E882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301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5472-B13A-4465-93E7-77F252BEC762}" type="datetimeFigureOut">
              <a:rPr lang="en-US" smtClean="0"/>
              <a:t>11-Sep-21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179D-A54F-4E92-A20D-2A0F6E882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073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5472-B13A-4465-93E7-77F252BEC762}" type="datetimeFigureOut">
              <a:rPr lang="en-US" smtClean="0"/>
              <a:t>11-Sep-21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179D-A54F-4E92-A20D-2A0F6E882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853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5472-B13A-4465-93E7-77F252BEC762}" type="datetimeFigureOut">
              <a:rPr lang="en-US" smtClean="0"/>
              <a:t>11-Sep-21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179D-A54F-4E92-A20D-2A0F6E882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617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5472-B13A-4465-93E7-77F252BEC762}" type="datetimeFigureOut">
              <a:rPr lang="en-US" smtClean="0"/>
              <a:t>11-Sep-21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179D-A54F-4E92-A20D-2A0F6E882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094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5472-B13A-4465-93E7-77F252BEC762}" type="datetimeFigureOut">
              <a:rPr lang="en-US" smtClean="0"/>
              <a:t>11-Sep-21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179D-A54F-4E92-A20D-2A0F6E882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41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5472-B13A-4465-93E7-77F252BEC762}" type="datetimeFigureOut">
              <a:rPr lang="en-US" smtClean="0"/>
              <a:t>11-Sep-21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179D-A54F-4E92-A20D-2A0F6E882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327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D5472-B13A-4465-93E7-77F252BEC762}" type="datetimeFigureOut">
              <a:rPr lang="en-US" smtClean="0"/>
              <a:t>11-Sep-21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9179D-A54F-4E92-A20D-2A0F6E882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938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167854-D4FD-4390-93C6-30039EE8588D}"/>
              </a:ext>
            </a:extLst>
          </p:cNvPr>
          <p:cNvSpPr/>
          <p:nvPr/>
        </p:nvSpPr>
        <p:spPr>
          <a:xfrm>
            <a:off x="0" y="106402"/>
            <a:ext cx="12191998" cy="1112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তোমাদের </a:t>
            </a:r>
            <a:r>
              <a:rPr lang="en-US" sz="9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9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44070"/>
            <a:ext cx="1612042" cy="12529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01" y="1219200"/>
            <a:ext cx="1400502" cy="10885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086" y="4072844"/>
            <a:ext cx="2095500" cy="16287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958" y="4887231"/>
            <a:ext cx="2095500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09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0.78607 0.18287 " pathEditMode="relative" rAng="0" ptsTypes="AA">
                                      <p:cBhvr>
                                        <p:cTn id="6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297" y="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0.78607 0.18287 " pathEditMode="relative" rAng="0" ptsTypes="AA">
                                      <p:cBhvr>
                                        <p:cTn id="10" dur="1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297" y="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0.78607 0.18287 " pathEditMode="relative" rAng="0" ptsTypes="AA">
                                      <p:cBhvr>
                                        <p:cTn id="14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297" y="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0.78607 0.18287 " pathEditMode="relative" rAng="0" ptsTypes="AA">
                                      <p:cBhvr>
                                        <p:cTn id="18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297" y="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87924"/>
            <a:ext cx="12191999" cy="8555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 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দেখতে পাচ্ছ?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045197"/>
            <a:ext cx="12191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ডাল</a:t>
            </a:r>
            <a:endParaRPr lang="en-US" sz="4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8121" y="1055914"/>
            <a:ext cx="7795756" cy="49892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8121" y="1051414"/>
            <a:ext cx="7795758" cy="499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324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3143" y="5174733"/>
            <a:ext cx="24529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042400" y="5174733"/>
            <a:ext cx="24529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14" y="1523999"/>
            <a:ext cx="3786415" cy="338183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847771" y="5174733"/>
            <a:ext cx="24529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3211" y="1523998"/>
            <a:ext cx="3938789" cy="3381829"/>
          </a:xfrm>
          <a:prstGeom prst="rect">
            <a:avLst/>
          </a:prstGeom>
        </p:spPr>
      </p:pic>
      <p:sp>
        <p:nvSpPr>
          <p:cNvPr id="9" name="Notched Right Arrow 8"/>
          <p:cNvSpPr/>
          <p:nvPr/>
        </p:nvSpPr>
        <p:spPr>
          <a:xfrm>
            <a:off x="3264807" y="5174733"/>
            <a:ext cx="1424214" cy="754743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Notched Right Arrow 17"/>
          <p:cNvSpPr/>
          <p:nvPr/>
        </p:nvSpPr>
        <p:spPr>
          <a:xfrm>
            <a:off x="7504339" y="5174733"/>
            <a:ext cx="1424214" cy="754743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65706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খাদ্যশস্যের বিভিন্ন পর্যায়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0456" y="1523998"/>
            <a:ext cx="4078515" cy="338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98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3143" y="5174733"/>
            <a:ext cx="24529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গম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042400" y="5174733"/>
            <a:ext cx="24529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রুটি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847771" y="5174733"/>
            <a:ext cx="24529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ময়দা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Notched Right Arrow 8"/>
          <p:cNvSpPr/>
          <p:nvPr/>
        </p:nvSpPr>
        <p:spPr>
          <a:xfrm>
            <a:off x="3264807" y="5174733"/>
            <a:ext cx="1424214" cy="754743"/>
          </a:xfrm>
          <a:prstGeom prst="notch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Notched Right Arrow 17"/>
          <p:cNvSpPr/>
          <p:nvPr/>
        </p:nvSpPr>
        <p:spPr>
          <a:xfrm>
            <a:off x="7504339" y="5174733"/>
            <a:ext cx="1424214" cy="754743"/>
          </a:xfrm>
          <a:prstGeom prst="notch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65706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খাদ্যশস্যের বিভিন্ন পর্যায়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9169"/>
            <a:ext cx="12192000" cy="3532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94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91440"/>
            <a:ext cx="12192000" cy="914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আমরা তিনটি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খাদ্যশস্য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 জানব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05840"/>
            <a:ext cx="4296229" cy="35806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4559" y="1005841"/>
            <a:ext cx="3844698" cy="358067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51824" y="4987314"/>
            <a:ext cx="9925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চাল</a:t>
            </a:r>
            <a:endParaRPr lang="en-US" sz="4000" dirty="0"/>
          </a:p>
        </p:txBody>
      </p:sp>
      <p:sp>
        <p:nvSpPr>
          <p:cNvPr id="12" name="Rectangle 11"/>
          <p:cNvSpPr/>
          <p:nvPr/>
        </p:nvSpPr>
        <p:spPr>
          <a:xfrm>
            <a:off x="5970618" y="4987314"/>
            <a:ext cx="9268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গম</a:t>
            </a:r>
            <a:endParaRPr lang="en-US" sz="40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7587" y="1005840"/>
            <a:ext cx="3554413" cy="358067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9951364" y="4987314"/>
            <a:ext cx="10919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ডাল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2813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26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38277"/>
            <a:ext cx="1219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প্রধান 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খাদ্যশস্য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749363"/>
            <a:ext cx="1219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ধান, গম ও ডাল</a:t>
            </a:r>
            <a:endParaRPr lang="en-US" sz="5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24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01600"/>
            <a:ext cx="12192000" cy="7402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বিভিন্ন ধরনের ধান </a:t>
            </a:r>
            <a:r>
              <a:rPr lang="en-US" sz="4800" dirty="0" smtClean="0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en-US" dirty="0">
              <a:ln w="0"/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D808BA9-D9FC-42AD-8D85-CE3F0E88DB29}"/>
              </a:ext>
            </a:extLst>
          </p:cNvPr>
          <p:cNvSpPr/>
          <p:nvPr/>
        </p:nvSpPr>
        <p:spPr>
          <a:xfrm>
            <a:off x="0" y="5805713"/>
            <a:ext cx="12192000" cy="1052287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আউশ, আমন ও বোরো 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470" y="841829"/>
            <a:ext cx="8671059" cy="455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181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22CA24E-4B82-449C-AE63-E638128A5F92}"/>
              </a:ext>
            </a:extLst>
          </p:cNvPr>
          <p:cNvSpPr/>
          <p:nvPr/>
        </p:nvSpPr>
        <p:spPr>
          <a:xfrm>
            <a:off x="0" y="5950857"/>
            <a:ext cx="12192000" cy="9071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গমের আটায় তৈরি বিভিন্ন খাবার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3179"/>
            <a:ext cx="5660571" cy="38560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4971" y="633179"/>
            <a:ext cx="5631608" cy="385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182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23763"/>
            <a:ext cx="121920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ধরনের ডাল রয়েছে। যেমনঃ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683657"/>
            <a:ext cx="5196114" cy="3810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037648" y="5550807"/>
            <a:ext cx="112082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n w="0"/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ছোলা</a:t>
            </a:r>
            <a:endParaRPr lang="en-US" sz="4400" dirty="0"/>
          </a:p>
        </p:txBody>
      </p:sp>
      <p:sp>
        <p:nvSpPr>
          <p:cNvPr id="13" name="Rectangle 12"/>
          <p:cNvSpPr/>
          <p:nvPr/>
        </p:nvSpPr>
        <p:spPr>
          <a:xfrm>
            <a:off x="8642901" y="5550807"/>
            <a:ext cx="100219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n w="0"/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মসুর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83657"/>
            <a:ext cx="6096000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681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23763"/>
            <a:ext cx="121920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ধরনের ডাল রয়েছে। যেমনঃ </a:t>
            </a:r>
          </a:p>
        </p:txBody>
      </p:sp>
      <p:sp>
        <p:nvSpPr>
          <p:cNvPr id="7" name="Rectangle 6"/>
          <p:cNvSpPr/>
          <p:nvPr/>
        </p:nvSpPr>
        <p:spPr>
          <a:xfrm>
            <a:off x="2255361" y="5791193"/>
            <a:ext cx="9701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n w="0"/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মটর</a:t>
            </a:r>
            <a:endParaRPr lang="en-US" sz="4400" dirty="0"/>
          </a:p>
        </p:txBody>
      </p:sp>
      <p:sp>
        <p:nvSpPr>
          <p:cNvPr id="9" name="Rectangle 8"/>
          <p:cNvSpPr/>
          <p:nvPr/>
        </p:nvSpPr>
        <p:spPr>
          <a:xfrm>
            <a:off x="8981924" y="5718615"/>
            <a:ext cx="71846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n w="0"/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মুগ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398"/>
            <a:ext cx="5565623" cy="40485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0456" y="1122126"/>
            <a:ext cx="5631543" cy="423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3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64157"/>
            <a:ext cx="1219200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 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সাথে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মিলিয়ে নাও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158746"/>
            <a:ext cx="6342743" cy="144655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 তোমরা তোমাদের পাঠ্যবইয়ের 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৩০ নং 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 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খোলো। </a:t>
            </a:r>
            <a:endParaRPr lang="en-US" sz="4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4514" y="1040297"/>
            <a:ext cx="4267200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69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9C7150E-23A9-4806-92CF-6ECED7EB0DB1}"/>
              </a:ext>
            </a:extLst>
          </p:cNvPr>
          <p:cNvSpPr txBox="1"/>
          <p:nvPr/>
        </p:nvSpPr>
        <p:spPr>
          <a:xfrm>
            <a:off x="4877738" y="2324297"/>
            <a:ext cx="7314262" cy="34163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মোঃ রফিকুল হাসান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শিক্ষক</a:t>
            </a:r>
          </a:p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খোনকারখিল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সরকারি প্রাথমিক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বিদ্যালয়</a:t>
            </a:r>
            <a:endParaRPr lang="bn-IN" sz="3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সদর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কক্সবাজার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rafiquecox1@gmail.com</a:t>
            </a:r>
          </a:p>
        </p:txBody>
      </p:sp>
      <p:sp>
        <p:nvSpPr>
          <p:cNvPr id="2" name="Rectangle 1"/>
          <p:cNvSpPr/>
          <p:nvPr/>
        </p:nvSpPr>
        <p:spPr>
          <a:xfrm>
            <a:off x="4877738" y="355991"/>
            <a:ext cx="7314262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4800" b="1" dirty="0">
                <a:latin typeface="NikoshBAN" pitchFamily="2" charset="0"/>
                <a:cs typeface="NikoshBAN" pitchFamily="2" charset="0"/>
              </a:rPr>
              <a:t>শিক্ষক পরিচিতিঃ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96385"/>
            <a:ext cx="4135974" cy="4902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130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52401"/>
            <a:ext cx="12192000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সরব পাঠ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1200150"/>
            <a:ext cx="12192000" cy="5657850"/>
            <a:chOff x="0" y="1200150"/>
            <a:chExt cx="12192000" cy="565785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200150"/>
              <a:ext cx="12192000" cy="565785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76686" y="1480456"/>
              <a:ext cx="3642854" cy="23368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1845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52401"/>
            <a:ext cx="12192000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সরব পাঠ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1059543"/>
            <a:ext cx="10058400" cy="566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57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41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</a:t>
            </a:r>
            <a:r>
              <a:rPr lang="en-US" sz="6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117600"/>
            <a:ext cx="12192000" cy="5740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noProof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শূন্যস্থান পূরণ করো:</a:t>
            </a:r>
          </a:p>
          <a:p>
            <a:r>
              <a:rPr lang="en-US" sz="4400" noProof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বাংলাদেশ একটি ------------------- ‍দেশ।</a:t>
            </a:r>
          </a:p>
          <a:p>
            <a:r>
              <a:rPr lang="en-US" sz="4400" noProof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আমাদের জাতীয় অর্থনীতির প্রায় ------------ ভাগ কৃষি থেকে আসে।</a:t>
            </a:r>
          </a:p>
          <a:p>
            <a:r>
              <a:rPr lang="en-US" sz="4400" noProof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ধান আমাদের প্রধান ---------------।</a:t>
            </a:r>
          </a:p>
          <a:p>
            <a:r>
              <a:rPr lang="en-US" sz="4400" noProof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ঘ) বাংলাদেশে প্রধানত ----------- ধরনের ধান চায় হয়।</a:t>
            </a:r>
          </a:p>
          <a:p>
            <a:r>
              <a:rPr lang="en-US" sz="4400" noProof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ঙ) --------------- গমের চাষ করা হয়।</a:t>
            </a:r>
          </a:p>
          <a:p>
            <a:r>
              <a:rPr lang="en-US" sz="4400" noProof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চ) বাংলাদেশের ----------------- অঞ্চলে ডালের চাষ বেশি হয়।</a:t>
            </a:r>
          </a:p>
          <a:p>
            <a:r>
              <a:rPr lang="en-US" sz="4400" noProof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ছ) বাংলাদেশ একটি উর্বর ----------------- অঞ্চল।</a:t>
            </a:r>
            <a:endParaRPr lang="en-US" sz="4400" noProof="1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022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41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</a:t>
            </a:r>
            <a:r>
              <a:rPr lang="en-US" sz="6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117600"/>
            <a:ext cx="12192000" cy="5740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noProof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শূন্যস্থান পূরণ করো: </a:t>
            </a:r>
            <a:r>
              <a:rPr lang="en-US" sz="4400" noProof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 মিলিয়ে নাও</a:t>
            </a:r>
            <a:endParaRPr lang="en-US" sz="4000" noProof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noProof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বাংলাদেশ একটি ------------------- ‍দেশ।</a:t>
            </a:r>
          </a:p>
          <a:p>
            <a:r>
              <a:rPr lang="en-US" sz="4400" noProof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আমাদের জাতীয় অর্থনীতির প্রায় ------------ ভাগ কৃষি থেকে আসে।</a:t>
            </a:r>
          </a:p>
          <a:p>
            <a:r>
              <a:rPr lang="en-US" sz="4400" noProof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ধান আমাদের প্রধান ---------------।</a:t>
            </a:r>
          </a:p>
          <a:p>
            <a:r>
              <a:rPr lang="en-US" sz="4400" noProof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ঘ) বাংলাদেশে প্রধানত ----------- ধরনের ধান চায় হয়।</a:t>
            </a:r>
          </a:p>
          <a:p>
            <a:r>
              <a:rPr lang="en-US" sz="4400" noProof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ঙ) --------------- গমের চাষ করা হয়।</a:t>
            </a:r>
          </a:p>
          <a:p>
            <a:r>
              <a:rPr lang="en-US" sz="4400" noProof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চ) বাংলাদেশের ----------------- অঞ্চলে ডালের চাষ বেশি হয়।</a:t>
            </a:r>
          </a:p>
          <a:p>
            <a:r>
              <a:rPr lang="en-US" sz="4400" noProof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ছ) বাংলাদেশ একটি উর্বর ----------------- অঞ্চল।</a:t>
            </a:r>
            <a:endParaRPr lang="en-US" sz="4400" noProof="1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27289" y="1647764"/>
            <a:ext cx="181972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noProof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কৃষিপ্রধান</a:t>
            </a:r>
            <a:endParaRPr lang="en-US" sz="4400" dirty="0">
              <a:solidFill>
                <a:srgbClr val="00B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35060" y="2395826"/>
            <a:ext cx="73129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noProof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৮০</a:t>
            </a:r>
            <a:endParaRPr lang="en-US" sz="4400" dirty="0">
              <a:solidFill>
                <a:srgbClr val="00B05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89567" y="3064635"/>
            <a:ext cx="10951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noProof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endParaRPr lang="en-US" sz="4400" dirty="0">
              <a:solidFill>
                <a:srgbClr val="00B05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27289" y="3737465"/>
            <a:ext cx="88838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noProof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endParaRPr lang="en-US" sz="4400" dirty="0">
              <a:solidFill>
                <a:srgbClr val="00B05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9202" y="4405121"/>
            <a:ext cx="18245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noProof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শীতকালে</a:t>
            </a:r>
            <a:endParaRPr lang="en-US" sz="4400" dirty="0">
              <a:solidFill>
                <a:srgbClr val="00B05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51004" y="5108929"/>
            <a:ext cx="27174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 ও পশ্চিম</a:t>
            </a:r>
          </a:p>
        </p:txBody>
      </p:sp>
      <p:sp>
        <p:nvSpPr>
          <p:cNvPr id="10" name="Rectangle 9"/>
          <p:cNvSpPr/>
          <p:nvPr/>
        </p:nvSpPr>
        <p:spPr>
          <a:xfrm>
            <a:off x="5415674" y="5781759"/>
            <a:ext cx="12474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noProof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ব-দ্বীপ</a:t>
            </a:r>
            <a:endParaRPr lang="en-US" sz="4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576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41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</a:t>
            </a:r>
            <a:r>
              <a:rPr lang="en-US" sz="6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117600"/>
            <a:ext cx="12192000" cy="5740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noProof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নিচের প্রশ্নগুলোর উত্তর দাও:</a:t>
            </a:r>
          </a:p>
          <a:p>
            <a:r>
              <a:rPr lang="en-US" sz="4400" noProof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বাংলাদেশের ৩টি খাদ্যশস্যের নাম বলো?</a:t>
            </a:r>
          </a:p>
          <a:p>
            <a:r>
              <a:rPr lang="en-US" sz="4400" noProof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বাংলাদেশের কোন অঞ্চলে গম উৎপাদন বেশি হয়?</a:t>
            </a:r>
          </a:p>
          <a:p>
            <a:r>
              <a:rPr lang="en-US" sz="4400" noProof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৫ ধরনের ডালের নাম বলো।</a:t>
            </a:r>
          </a:p>
          <a:p>
            <a:r>
              <a:rPr lang="en-US" sz="4400" noProof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ঘ) মোট জাতীয় অর্থনীতির কতো ভাগ কৃষি থেকে আসে?</a:t>
            </a:r>
          </a:p>
          <a:p>
            <a:r>
              <a:rPr lang="en-US" sz="4400" noProof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ঙ) জনসংখ্যার কতো ভাগ মানুষ কৃষিকাজের মাধ্যমে জীবিকা নির্বাহ করে?</a:t>
            </a:r>
            <a:endParaRPr lang="en-US" sz="4000" noProof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47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41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</a:t>
            </a:r>
            <a:r>
              <a:rPr lang="en-US" sz="6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117600"/>
            <a:ext cx="12192000" cy="5740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noProof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নিচের প্রশ্নগুলোর উত্তর দাও: </a:t>
            </a:r>
            <a:r>
              <a:rPr lang="en-US" sz="4400" b="1" noProof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 মিলিয়ে নাও</a:t>
            </a:r>
          </a:p>
          <a:p>
            <a:r>
              <a:rPr lang="en-US" sz="4400" noProof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বাংলাদেশের ৩টি খাদ্যশস্যের নাম - ধান, গম এবং ডাল।</a:t>
            </a:r>
          </a:p>
          <a:p>
            <a:r>
              <a:rPr lang="en-US" sz="4400" noProof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বাংলাদেশের উত্তর ও পশ্চিম অঞ্চলে গম উৎপাদন বেশি হয়।</a:t>
            </a:r>
          </a:p>
          <a:p>
            <a:r>
              <a:rPr lang="en-US" sz="4400" noProof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৫ ধরনের ডালের নাম - ছোলা, মসুর, মটর, মুগ ও মাসকলাই।</a:t>
            </a:r>
          </a:p>
          <a:p>
            <a:r>
              <a:rPr lang="en-US" sz="4400" noProof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ঘ) মোট জাতীয় অর্থনীতির ২০ ভাগ কৃষি থেকে আসে।</a:t>
            </a:r>
          </a:p>
          <a:p>
            <a:r>
              <a:rPr lang="en-US" sz="4400" noProof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ঙ) জনসংখ্যার ৮০ ভাগ মানুষ কৃষিকাজের মাধ্যমে জীবিকা নির্বাহ করে।</a:t>
            </a:r>
            <a:endParaRPr lang="en-US" sz="4000" noProof="1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43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41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</a:t>
            </a:r>
            <a:r>
              <a:rPr lang="en-US" sz="6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117600"/>
            <a:ext cx="12192000" cy="5740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6000" noProof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নিচের প্রশ্নগুলোর উত্তর দাও:</a:t>
            </a:r>
          </a:p>
          <a:p>
            <a:pPr algn="just"/>
            <a:r>
              <a:rPr lang="en-US" sz="6000" noProof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কৃষিজাত কোন খাবার খেতে তুমি পছন্দ করো? এই কৃষিজাত খাবার সম্বন্ধে ৪টি বাক্য লিখ।</a:t>
            </a:r>
            <a:endParaRPr lang="en-US" sz="5400" noProof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383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735833E-F19C-410C-9937-C787041F3EE2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 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3069E2-C097-4571-AD7E-8BDF78481115}"/>
              </a:ext>
            </a:extLst>
          </p:cNvPr>
          <p:cNvSpPr txBox="1"/>
          <p:nvPr/>
        </p:nvSpPr>
        <p:spPr>
          <a:xfrm>
            <a:off x="0" y="3044180"/>
            <a:ext cx="12192000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800" noProof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বৈদেশিক মুদ্রা অর্জনের কৃষি আমাদের কীভাবে সহায়তা করে ৫টি বাক্যে লিখ।</a:t>
            </a:r>
            <a:endParaRPr lang="en-US" sz="4400" noProof="1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57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83574"/>
            <a:ext cx="12192000" cy="76944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963947"/>
            <a:ext cx="12192000" cy="76944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পরের ক্লাসে দেখা হবে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2343" y="971035"/>
            <a:ext cx="7779657" cy="484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98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59259E-6 L -0.25 2.59259E-6 " pathEditMode="relative" rAng="0" ptsTypes="AA">
                                      <p:cBhvr>
                                        <p:cTn id="41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FA68B28-B839-4133-B289-2CA94B21236E}"/>
              </a:ext>
            </a:extLst>
          </p:cNvPr>
          <p:cNvSpPr txBox="1"/>
          <p:nvPr/>
        </p:nvSpPr>
        <p:spPr>
          <a:xfrm>
            <a:off x="4833256" y="1978855"/>
            <a:ext cx="7358743" cy="397031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noProof="1" smtClean="0">
                <a:latin typeface="NikoshBAN" panose="02000000000000000000"/>
                <a:cs typeface="NikoshBAN" panose="02000000000000000000" pitchFamily="2" charset="0"/>
              </a:rPr>
              <a:t>শ্রেণি		: 	পঞ্চম</a:t>
            </a:r>
          </a:p>
          <a:p>
            <a:r>
              <a:rPr lang="en-US" sz="3600" noProof="1" smtClean="0">
                <a:latin typeface="NikoshBAN" panose="02000000000000000000"/>
                <a:cs typeface="NikoshBAN" panose="02000000000000000000" pitchFamily="2" charset="0"/>
              </a:rPr>
              <a:t>বিষয়		: 	বাংলাদেশ ও বিশ্বপরিচয়</a:t>
            </a:r>
          </a:p>
          <a:p>
            <a:r>
              <a:rPr lang="en-US" sz="3600" noProof="1" smtClean="0">
                <a:solidFill>
                  <a:srgbClr val="7030A0"/>
                </a:solidFill>
                <a:latin typeface="NikoshBAN" panose="02000000000000000000"/>
                <a:cs typeface="NikoshBAN" panose="02000000000000000000" pitchFamily="2" charset="0"/>
              </a:rPr>
              <a:t>অধ্যায়		: 	৪| আমাদের অর্থনীতি:</a:t>
            </a:r>
          </a:p>
          <a:p>
            <a:r>
              <a:rPr lang="en-US" sz="3600" noProof="1" smtClean="0">
                <a:solidFill>
                  <a:srgbClr val="7030A0"/>
                </a:solidFill>
                <a:latin typeface="NikoshBAN" panose="02000000000000000000"/>
                <a:cs typeface="NikoshBAN" panose="02000000000000000000" pitchFamily="2" charset="0"/>
              </a:rPr>
              <a:t>			কৃষি ও শিল্প</a:t>
            </a:r>
          </a:p>
          <a:p>
            <a:r>
              <a:rPr lang="en-US" sz="3600" noProof="1" smtClean="0">
                <a:solidFill>
                  <a:srgbClr val="FF0000"/>
                </a:solidFill>
                <a:latin typeface="NikoshBAN" panose="02000000000000000000"/>
                <a:cs typeface="NikoshBAN" panose="02000000000000000000" pitchFamily="2" charset="0"/>
              </a:rPr>
              <a:t>পাঠ্যাংশ	:	১) চাল, গম ও ডাল</a:t>
            </a:r>
            <a:endParaRPr lang="en-US" sz="3600" noProof="1" smtClean="0">
              <a:latin typeface="NikoshBAN" panose="02000000000000000000"/>
              <a:cs typeface="NikoshBAN" panose="02000000000000000000" pitchFamily="2" charset="0"/>
            </a:endParaRPr>
          </a:p>
          <a:p>
            <a:r>
              <a:rPr lang="en-US" sz="3600" noProof="1" smtClean="0">
                <a:latin typeface="NikoshBAN" panose="02000000000000000000"/>
                <a:cs typeface="NikoshBAN" panose="02000000000000000000" pitchFamily="2" charset="0"/>
              </a:rPr>
              <a:t>পৃষ্ঠা নম্বর	: 	৩০</a:t>
            </a:r>
          </a:p>
          <a:p>
            <a:r>
              <a:rPr lang="en-US" sz="3600" noProof="1" smtClean="0">
                <a:latin typeface="NikoshBAN" panose="02000000000000000000"/>
                <a:cs typeface="NikoshBAN" panose="02000000000000000000" pitchFamily="2" charset="0"/>
              </a:rPr>
              <a:t>সময়		:  	</a:t>
            </a:r>
            <a:r>
              <a:rPr lang="en-US" sz="3600" noProof="1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600" noProof="1" smtClean="0">
                <a:latin typeface="NikoshBAN" panose="02000000000000000000"/>
                <a:cs typeface="NikoshBAN" panose="02000000000000000000" pitchFamily="2" charset="0"/>
              </a:rPr>
              <a:t>৫ মিনিট। </a:t>
            </a:r>
            <a:endParaRPr lang="en-US" sz="3600" noProof="1">
              <a:latin typeface="NikoshBAN" panose="0200000000000000000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33257" y="297935"/>
            <a:ext cx="7358743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33714"/>
            <a:ext cx="4316199" cy="5226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364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439B813-D904-4912-BEB3-4855CFC1E6EE}"/>
              </a:ext>
            </a:extLst>
          </p:cNvPr>
          <p:cNvSpPr txBox="1"/>
          <p:nvPr/>
        </p:nvSpPr>
        <p:spPr>
          <a:xfrm>
            <a:off x="0" y="114301"/>
            <a:ext cx="12192000" cy="76944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আমরা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কয়েকটি ছবি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দেখি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342" y="1225777"/>
            <a:ext cx="9431315" cy="550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833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4A55F3D-C61E-4406-A8C4-9C4C1FE71FF4}"/>
              </a:ext>
            </a:extLst>
          </p:cNvPr>
          <p:cNvSpPr txBox="1"/>
          <p:nvPr/>
        </p:nvSpPr>
        <p:spPr>
          <a:xfrm>
            <a:off x="-4" y="6027003"/>
            <a:ext cx="12192001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ছবিতে </a:t>
            </a:r>
            <a:r>
              <a:rPr lang="bn-BD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কী</a:t>
            </a:r>
            <a:r>
              <a:rPr lang="bn-BD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দেখলে</a:t>
            </a:r>
            <a:r>
              <a:rPr lang="bn-BD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A55F3D-C61E-4406-A8C4-9C4C1FE71FF4}"/>
              </a:ext>
            </a:extLst>
          </p:cNvPr>
          <p:cNvSpPr txBox="1"/>
          <p:nvPr/>
        </p:nvSpPr>
        <p:spPr>
          <a:xfrm>
            <a:off x="-1" y="0"/>
            <a:ext cx="12192001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প্রশ্নের উত্তর দাও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796" y="811929"/>
            <a:ext cx="10058400" cy="509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30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3E8AAFB-B75D-4C73-8522-C04DBD0FB613}"/>
              </a:ext>
            </a:extLst>
          </p:cNvPr>
          <p:cNvSpPr txBox="1"/>
          <p:nvPr/>
        </p:nvSpPr>
        <p:spPr>
          <a:xfrm>
            <a:off x="3600159" y="2919499"/>
            <a:ext cx="5427966" cy="11079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চাল, গম ও ডাল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6F0744-DD39-4371-9BC1-DFF017037598}"/>
              </a:ext>
            </a:extLst>
          </p:cNvPr>
          <p:cNvSpPr txBox="1"/>
          <p:nvPr/>
        </p:nvSpPr>
        <p:spPr>
          <a:xfrm>
            <a:off x="0" y="322701"/>
            <a:ext cx="12192000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19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015966E-0FE5-4531-8856-31F16160714C}"/>
              </a:ext>
            </a:extLst>
          </p:cNvPr>
          <p:cNvSpPr txBox="1"/>
          <p:nvPr/>
        </p:nvSpPr>
        <p:spPr>
          <a:xfrm>
            <a:off x="0" y="1263383"/>
            <a:ext cx="12191998" cy="30469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শিক্ষার্থীরা...</a:t>
            </a:r>
          </a:p>
          <a:p>
            <a:r>
              <a:rPr lang="en-US" sz="4800" noProof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১৫.৩.১ বাংলাদেশের প্রধান প্রধান কৃষিজাত দ্রব্য সম্পর্কে বলতে পারবে।</a:t>
            </a:r>
          </a:p>
          <a:p>
            <a:r>
              <a:rPr lang="en-US" sz="4800" noProof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১৫.৩.২ বাংলাদেশ যে একটি কৃষি ভিত্তিক দেশ তা বলতে পারবে।</a:t>
            </a:r>
            <a:endParaRPr lang="en-US" sz="4800" noProof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DE988E-4A35-4CD9-AFB2-8F1F86A02BBB}"/>
              </a:ext>
            </a:extLst>
          </p:cNvPr>
          <p:cNvSpPr/>
          <p:nvPr/>
        </p:nvSpPr>
        <p:spPr>
          <a:xfrm>
            <a:off x="0" y="90237"/>
            <a:ext cx="12191999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kern="0" dirty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1600" kern="0" dirty="0">
              <a:ln/>
              <a:solidFill>
                <a:srgbClr val="0070C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1456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87924"/>
            <a:ext cx="12191999" cy="8555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 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দেখতে পাচ্ছ?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045197"/>
            <a:ext cx="12191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চাল</a:t>
            </a:r>
            <a:endParaRPr lang="en-US" sz="4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257" y="1113063"/>
            <a:ext cx="8087483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23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87924"/>
            <a:ext cx="12191999" cy="8555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 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দেখতে পাচ্ছ?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045197"/>
            <a:ext cx="12191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গম</a:t>
            </a:r>
            <a:endParaRPr lang="en-US" sz="4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3877" y="1059542"/>
            <a:ext cx="8184243" cy="498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60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509</Words>
  <Application>Microsoft Office PowerPoint</Application>
  <PresentationFormat>Widescreen</PresentationFormat>
  <Paragraphs>107</Paragraphs>
  <Slides>28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MRH</dc:creator>
  <cp:lastModifiedBy>MRH</cp:lastModifiedBy>
  <cp:revision>94</cp:revision>
  <dcterms:created xsi:type="dcterms:W3CDTF">2021-09-03T20:17:02Z</dcterms:created>
  <dcterms:modified xsi:type="dcterms:W3CDTF">2021-09-11T03:11:59Z</dcterms:modified>
</cp:coreProperties>
</file>