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70" r:id="rId3"/>
    <p:sldId id="371" r:id="rId4"/>
    <p:sldId id="372" r:id="rId5"/>
    <p:sldId id="373" r:id="rId6"/>
    <p:sldId id="374" r:id="rId7"/>
    <p:sldId id="382" r:id="rId8"/>
    <p:sldId id="399" r:id="rId9"/>
    <p:sldId id="400" r:id="rId10"/>
    <p:sldId id="401" r:id="rId11"/>
    <p:sldId id="402" r:id="rId12"/>
    <p:sldId id="403" r:id="rId13"/>
    <p:sldId id="404" r:id="rId14"/>
    <p:sldId id="405" r:id="rId15"/>
    <p:sldId id="406" r:id="rId16"/>
    <p:sldId id="375" r:id="rId17"/>
    <p:sldId id="376" r:id="rId18"/>
    <p:sldId id="377" r:id="rId19"/>
    <p:sldId id="407" r:id="rId20"/>
    <p:sldId id="378" r:id="rId21"/>
    <p:sldId id="384" r:id="rId22"/>
    <p:sldId id="388" r:id="rId23"/>
    <p:sldId id="390" r:id="rId24"/>
    <p:sldId id="391" r:id="rId25"/>
    <p:sldId id="394" r:id="rId26"/>
    <p:sldId id="396" r:id="rId27"/>
    <p:sldId id="397" r:id="rId28"/>
    <p:sldId id="3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L14MSbuKrQJylmpcDB+pQ==" hashData="nc6a57BBWNXTGXT92JrgCn81CTWh0h7drykj8yL0kjba3Fsu+pXADidpzQGpFV02CKMLWyDGToPNJXvVcK8Y1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08" d="100"/>
          <a:sy n="108" d="100"/>
        </p:scale>
        <p:origin x="46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82F22-E08F-4C1C-A079-5DF0144F1C58}" type="datetimeFigureOut">
              <a:rPr lang="en-US" smtClean="0"/>
              <a:t>06-Sep-21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2E85F-E51A-406A-A5B5-655AD25E2821}" type="slidenum">
              <a:rPr lang="en-US" smtClean="0"/>
              <a:t>‹#›</a:t>
            </a:fld>
            <a:endParaRPr lang="en-US"/>
          </a:p>
        </p:txBody>
      </p:sp>
    </p:spTree>
    <p:extLst>
      <p:ext uri="{BB962C8B-B14F-4D97-AF65-F5344CB8AC3E}">
        <p14:creationId xmlns:p14="http://schemas.microsoft.com/office/powerpoint/2010/main" val="228952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E0A15D-9F12-437D-881B-EC502E2092FE}"/>
              </a:ext>
            </a:extLst>
          </p:cNvPr>
          <p:cNvSpPr txBox="1"/>
          <p:nvPr userDrawn="1"/>
        </p:nvSpPr>
        <p:spPr>
          <a:xfrm>
            <a:off x="-12192002" y="6481835"/>
            <a:ext cx="12192000" cy="415498"/>
          </a:xfrm>
          <a:prstGeom prst="rect">
            <a:avLst/>
          </a:prstGeom>
          <a:solidFill>
            <a:srgbClr val="0000FF"/>
          </a:solidFill>
          <a:ln w="31750" cmpd="dbl">
            <a:noFill/>
          </a:ln>
        </p:spPr>
        <p:txBody>
          <a:bodyPr wrap="square" rtlCol="0">
            <a:spAutoFit/>
          </a:bodyPr>
          <a:lstStyle/>
          <a:p>
            <a:pPr algn="ctr"/>
            <a:r>
              <a:rPr lang="en-US" sz="2100" b="1" dirty="0">
                <a:solidFill>
                  <a:schemeClr val="bg1"/>
                </a:solidFill>
                <a:latin typeface="Monotype Corsiva" panose="03010101010201010101" pitchFamily="66" charset="0"/>
              </a:rPr>
              <a:t>Swandip Banerjee, Assistant Teacher (English), Pallimangal Secondary School, Sonadanga, Khulna. Mobile: 01718503573</a:t>
            </a:r>
          </a:p>
        </p:txBody>
      </p:sp>
      <p:sp>
        <p:nvSpPr>
          <p:cNvPr id="2" name="Rectangle 1">
            <a:extLst>
              <a:ext uri="{FF2B5EF4-FFF2-40B4-BE49-F238E27FC236}">
                <a16:creationId xmlns:a16="http://schemas.microsoft.com/office/drawing/2014/main" id="{A4F07FD9-ECB2-457E-8407-9AD8E8A73B55}"/>
              </a:ext>
            </a:extLst>
          </p:cNvPr>
          <p:cNvSpPr/>
          <p:nvPr userDrawn="1"/>
        </p:nvSpPr>
        <p:spPr>
          <a:xfrm>
            <a:off x="0" y="-8546"/>
            <a:ext cx="12192000" cy="6490381"/>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4243AF-1859-49CC-9BA0-F473CBB0946E}"/>
              </a:ext>
            </a:extLst>
          </p:cNvPr>
          <p:cNvSpPr/>
          <p:nvPr userDrawn="1"/>
        </p:nvSpPr>
        <p:spPr>
          <a:xfrm>
            <a:off x="111095" y="109673"/>
            <a:ext cx="11972658" cy="630822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0" fill="hold"/>
                                        <p:tgtEl>
                                          <p:spTgt spid="7"/>
                                        </p:tgtEl>
                                        <p:attrNameLst>
                                          <p:attrName>ppt_x</p:attrName>
                                        </p:attrNameLst>
                                      </p:cBhvr>
                                      <p:tavLst>
                                        <p:tav tm="0">
                                          <p:val>
                                            <p:strVal val="1+#ppt_w/2"/>
                                          </p:val>
                                        </p:tav>
                                        <p:tav tm="100000">
                                          <p:val>
                                            <p:strVal val="#ppt_x"/>
                                          </p:val>
                                        </p:tav>
                                      </p:tavLst>
                                    </p:anim>
                                    <p:anim calcmode="lin" valueType="num">
                                      <p:cBhvr additive="base">
                                        <p:cTn id="8" dur="20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035B-985B-45C3-91B0-8D7A62AB6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FD0DD-5594-48DA-8CB5-A9BDBBD58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E771-9FD4-492C-B526-68E00F44FFE2}"/>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5" name="Footer Placeholder 4">
            <a:extLst>
              <a:ext uri="{FF2B5EF4-FFF2-40B4-BE49-F238E27FC236}">
                <a16:creationId xmlns:a16="http://schemas.microsoft.com/office/drawing/2014/main" id="{73A13EB3-7F2E-49B5-AB35-3C465067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E809F-C675-483D-B4FD-57866670EE7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75645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DDF16-CD21-4033-9790-69D436FDD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0AB70-7C20-4E96-BC9D-AFB0CAF18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4FA43-60BA-4B4F-B9A7-2D0B71E5077C}"/>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5" name="Footer Placeholder 4">
            <a:extLst>
              <a:ext uri="{FF2B5EF4-FFF2-40B4-BE49-F238E27FC236}">
                <a16:creationId xmlns:a16="http://schemas.microsoft.com/office/drawing/2014/main" id="{338FA2DA-4ABA-4D77-8562-EA45DDF8A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E32CF-D163-4282-BD56-7FD6A322E26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09116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BD0F-FCA8-458A-A569-AC4F9499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39E97-C153-470C-BF61-2BE21CAD3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2FD81-60E0-4653-AB6C-0E7E1F08F6F5}"/>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5" name="Footer Placeholder 4">
            <a:extLst>
              <a:ext uri="{FF2B5EF4-FFF2-40B4-BE49-F238E27FC236}">
                <a16:creationId xmlns:a16="http://schemas.microsoft.com/office/drawing/2014/main" id="{16539347-A153-42C5-8481-4F5F26CB1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7CA4A-3629-4439-BB12-46454E24F17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6174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1BCC-DB28-4FCD-8C74-D7C851BF9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5F41E-D607-4C4C-89F9-64D77EE28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490FE-F0D9-4BFD-82F5-4792C38101F9}"/>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5" name="Footer Placeholder 4">
            <a:extLst>
              <a:ext uri="{FF2B5EF4-FFF2-40B4-BE49-F238E27FC236}">
                <a16:creationId xmlns:a16="http://schemas.microsoft.com/office/drawing/2014/main" id="{9475CC5F-F301-43B6-91D4-587B3488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4D7FF-C387-43E6-929F-FD029D65D269}"/>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61045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3000-78DB-4220-BBC8-8F4D40D50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32074-494D-4B44-B3C9-BEC36716A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64338-5B2E-4C50-9315-9500DA5AA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BA3DE-27CF-466D-A732-1C4546A2CB14}"/>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6" name="Footer Placeholder 5">
            <a:extLst>
              <a:ext uri="{FF2B5EF4-FFF2-40B4-BE49-F238E27FC236}">
                <a16:creationId xmlns:a16="http://schemas.microsoft.com/office/drawing/2014/main" id="{CD23EED6-3BC7-469E-B223-E3BFCBFFC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3C198-E4F4-4E7F-AE2E-8695268D4C1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80977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2AE4-9B3F-47FE-8EBA-5F33163C0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5217B-1AAD-4AEA-A9C4-B251A1BD2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101FD-293B-4E78-8F9D-1975BE0E9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63CE1-715C-4E8B-9BD9-CE794FFA5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C673B-670F-426A-938F-7ED993327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99211-0790-408A-BBA4-090E3FE9E6FF}"/>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8" name="Footer Placeholder 7">
            <a:extLst>
              <a:ext uri="{FF2B5EF4-FFF2-40B4-BE49-F238E27FC236}">
                <a16:creationId xmlns:a16="http://schemas.microsoft.com/office/drawing/2014/main" id="{2E3599D3-F2BF-4B5B-A6D2-07E32837BE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0280D4-5DE4-4CA3-9199-3453C5C41EC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13098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735D-4DB2-4F89-B857-3CD896102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41745-4587-474B-820C-DBAD5C20B2DC}"/>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4" name="Footer Placeholder 3">
            <a:extLst>
              <a:ext uri="{FF2B5EF4-FFF2-40B4-BE49-F238E27FC236}">
                <a16:creationId xmlns:a16="http://schemas.microsoft.com/office/drawing/2014/main" id="{1B23860E-B63C-4F6D-9E68-271A71D07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A4B76-5B06-4E2B-83F3-8EAE7DF8DF5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3324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87D42-80F3-419F-9F6F-8384BDD8ACE7}"/>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3" name="Footer Placeholder 2">
            <a:extLst>
              <a:ext uri="{FF2B5EF4-FFF2-40B4-BE49-F238E27FC236}">
                <a16:creationId xmlns:a16="http://schemas.microsoft.com/office/drawing/2014/main" id="{F1A85658-FCB1-4BC8-AE4D-95913AD0B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ED30BC-7491-4A5F-8D40-C9038C197F0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55976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A1F9-C5FD-4F30-9D18-78F5B42C1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010AD-647C-4173-8136-23AF41E7A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BC0BE-F7A9-4648-91C6-2868D05B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5D6A0-8F69-43F6-95A3-5D44ADC1A3EC}"/>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6" name="Footer Placeholder 5">
            <a:extLst>
              <a:ext uri="{FF2B5EF4-FFF2-40B4-BE49-F238E27FC236}">
                <a16:creationId xmlns:a16="http://schemas.microsoft.com/office/drawing/2014/main" id="{14C08900-64CD-4F58-9C1B-AD9614E2A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18576-96BD-47C0-8737-7946E2D11A11}"/>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53664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9B4-58D2-4645-B379-B50D3A82F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A194F-2E81-40A2-94F4-290203FE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AB692-DD18-4C86-AE3F-1C61A9EDF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D7451-E46E-48DB-8FE7-FF0F607F5859}"/>
              </a:ext>
            </a:extLst>
          </p:cNvPr>
          <p:cNvSpPr>
            <a:spLocks noGrp="1"/>
          </p:cNvSpPr>
          <p:nvPr>
            <p:ph type="dt" sz="half" idx="10"/>
          </p:nvPr>
        </p:nvSpPr>
        <p:spPr/>
        <p:txBody>
          <a:bodyPr/>
          <a:lstStyle/>
          <a:p>
            <a:fld id="{EC23EC85-9B03-4CD7-9FC7-F1E5D64B094A}" type="datetimeFigureOut">
              <a:rPr lang="en-US" smtClean="0"/>
              <a:t>06-Sep-21</a:t>
            </a:fld>
            <a:endParaRPr lang="en-US"/>
          </a:p>
        </p:txBody>
      </p:sp>
      <p:sp>
        <p:nvSpPr>
          <p:cNvPr id="6" name="Footer Placeholder 5">
            <a:extLst>
              <a:ext uri="{FF2B5EF4-FFF2-40B4-BE49-F238E27FC236}">
                <a16:creationId xmlns:a16="http://schemas.microsoft.com/office/drawing/2014/main" id="{E9E874FC-6AAD-4450-A030-849FD1192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91E3E-C2F5-4E71-AD23-FA3B76F4A4A0}"/>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9633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931CE-3775-48DB-8A87-8EE1657B7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6E4D6-3C0B-449C-A3D1-6FFCBE264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F22AA-6399-4C21-9D0B-67D397592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3EC85-9B03-4CD7-9FC7-F1E5D64B094A}" type="datetimeFigureOut">
              <a:rPr lang="en-US" smtClean="0"/>
              <a:t>06-Sep-21</a:t>
            </a:fld>
            <a:endParaRPr lang="en-US"/>
          </a:p>
        </p:txBody>
      </p:sp>
      <p:sp>
        <p:nvSpPr>
          <p:cNvPr id="5" name="Footer Placeholder 4">
            <a:extLst>
              <a:ext uri="{FF2B5EF4-FFF2-40B4-BE49-F238E27FC236}">
                <a16:creationId xmlns:a16="http://schemas.microsoft.com/office/drawing/2014/main" id="{8E5182A4-2F2C-4672-BB45-E21AC7B7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90F143-86E4-4903-9E42-922DA15B6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6CAF3-DF66-46CA-9514-9810F2326166}" type="slidenum">
              <a:rPr lang="en-US" smtClean="0"/>
              <a:t>‹#›</a:t>
            </a:fld>
            <a:endParaRPr lang="en-US"/>
          </a:p>
        </p:txBody>
      </p:sp>
    </p:spTree>
    <p:extLst>
      <p:ext uri="{BB962C8B-B14F-4D97-AF65-F5344CB8AC3E}">
        <p14:creationId xmlns:p14="http://schemas.microsoft.com/office/powerpoint/2010/main" val="139632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2.jpg"/><Relationship Id="rId7" Type="http://schemas.openxmlformats.org/officeDocument/2006/relationships/image" Target="../media/image25.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4.jpe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C7234D0-AE6B-43EE-960B-EAB7347EC742}"/>
              </a:ext>
            </a:extLst>
          </p:cNvPr>
          <p:cNvGrpSpPr/>
          <p:nvPr/>
        </p:nvGrpSpPr>
        <p:grpSpPr>
          <a:xfrm>
            <a:off x="199128" y="194091"/>
            <a:ext cx="11798350" cy="6189456"/>
            <a:chOff x="199128" y="194091"/>
            <a:chExt cx="11798350" cy="6189456"/>
          </a:xfrm>
        </p:grpSpPr>
        <p:pic>
          <p:nvPicPr>
            <p:cNvPr id="4" name="Picture 3">
              <a:extLst>
                <a:ext uri="{FF2B5EF4-FFF2-40B4-BE49-F238E27FC236}">
                  <a16:creationId xmlns:a16="http://schemas.microsoft.com/office/drawing/2014/main" id="{CE361AEF-C5B5-4DA5-A44D-9AC8C1659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8" y="194092"/>
              <a:ext cx="5897880" cy="6189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69D78C70-CEB3-4C48-BF73-041C1F737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598" y="194091"/>
              <a:ext cx="5897880" cy="6189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688385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Turmeric</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the state of having, owning or controlling something.</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18" y="2390585"/>
            <a:ext cx="4934738" cy="2775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368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Marigold</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Widely cultivated yellow, orange or copper-brown flowers. </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688" y="2109151"/>
            <a:ext cx="2716197" cy="333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47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Cinnamon</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1384995"/>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An aromatic spice made from the peeled, dried and rolled bark of a tree.</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241" y="2109151"/>
            <a:ext cx="2553092" cy="333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2140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Munch</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1384995"/>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Eat something with a continuous  and often audible action of the jaws.</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457" y="2109151"/>
            <a:ext cx="3338659" cy="333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41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Pinch</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Grip something tightly between finger and thumb.</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18" y="2544796"/>
            <a:ext cx="4934738" cy="2467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680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3F38BF4B-6EBE-4CA9-91C3-91F7C1DC6C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0614" y="4234054"/>
            <a:ext cx="2297873" cy="1578493"/>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2BA877A4-93E9-47C6-B53D-A7E8BF5623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187" y="4339518"/>
            <a:ext cx="2359813" cy="1473029"/>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9748F163-381B-4B26-A4D1-3D96F3FCB7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3257" y="4234054"/>
            <a:ext cx="2108273" cy="1578493"/>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9897D7E6-2F82-4293-863F-7543CF6283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68287" y="4234054"/>
            <a:ext cx="2435319" cy="1623546"/>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3F38A6EF-E924-4933-A24C-A96ECD012E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45921" y="2089889"/>
            <a:ext cx="2370868" cy="1555236"/>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2F56D7A4-EC4D-42A8-A718-9EA85499E42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66800" y="2089889"/>
            <a:ext cx="2362200" cy="147303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5EDE2DEA-2E96-45D5-8C19-4B522D7898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886581" y="2118903"/>
            <a:ext cx="2108273" cy="1444016"/>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CFF474C3-4CBC-4075-BFA9-0C247A0994A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497152" y="2089889"/>
            <a:ext cx="2389497" cy="1473029"/>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135AFA-9A99-4763-829B-A33F0C661419}"/>
              </a:ext>
            </a:extLst>
          </p:cNvPr>
          <p:cNvSpPr txBox="1"/>
          <p:nvPr/>
        </p:nvSpPr>
        <p:spPr>
          <a:xfrm>
            <a:off x="299049" y="121995"/>
            <a:ext cx="11593902" cy="830997"/>
          </a:xfrm>
          <a:prstGeom prst="rect">
            <a:avLst/>
          </a:prstGeom>
          <a:noFill/>
        </p:spPr>
        <p:txBody>
          <a:bodyPr wrap="square" rtlCol="0">
            <a:spAutoFit/>
          </a:bodyPr>
          <a:lstStyle/>
          <a:p>
            <a:pPr algn="just"/>
            <a:r>
              <a:rPr lang="en-US" sz="2400" b="1" dirty="0">
                <a:solidFill>
                  <a:srgbClr val="0000FF"/>
                </a:solidFill>
                <a:latin typeface="Times New Roman" pitchFamily="18" charset="0"/>
                <a:cs typeface="Times New Roman" pitchFamily="18" charset="0"/>
              </a:rPr>
              <a:t>A.	Look at the following pictures. Discuss with your partner what they are. Match 	them with their names given in the box.</a:t>
            </a:r>
          </a:p>
        </p:txBody>
      </p:sp>
      <p:sp>
        <p:nvSpPr>
          <p:cNvPr id="3" name="Rectangle 2">
            <a:extLst>
              <a:ext uri="{FF2B5EF4-FFF2-40B4-BE49-F238E27FC236}">
                <a16:creationId xmlns:a16="http://schemas.microsoft.com/office/drawing/2014/main" id="{577F4F32-3C98-4585-AAB7-4E56210269F5}"/>
              </a:ext>
            </a:extLst>
          </p:cNvPr>
          <p:cNvSpPr/>
          <p:nvPr/>
        </p:nvSpPr>
        <p:spPr>
          <a:xfrm>
            <a:off x="1066800" y="1021970"/>
            <a:ext cx="10536806"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2060"/>
                </a:solidFill>
              </a:rPr>
              <a:t>		</a:t>
            </a:r>
          </a:p>
        </p:txBody>
      </p:sp>
      <p:sp>
        <p:nvSpPr>
          <p:cNvPr id="4" name="TextBox 3">
            <a:extLst>
              <a:ext uri="{FF2B5EF4-FFF2-40B4-BE49-F238E27FC236}">
                <a16:creationId xmlns:a16="http://schemas.microsoft.com/office/drawing/2014/main" id="{055086D7-016F-4209-A5DE-F884275AB33C}"/>
              </a:ext>
            </a:extLst>
          </p:cNvPr>
          <p:cNvSpPr txBox="1"/>
          <p:nvPr/>
        </p:nvSpPr>
        <p:spPr>
          <a:xfrm>
            <a:off x="1066800" y="1044294"/>
            <a:ext cx="1905000"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Paracetamol</a:t>
            </a:r>
            <a:endParaRPr lang="en-US" sz="2000" b="1"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ECA1F093-8366-4E66-BEA7-6B5732433EC6}"/>
              </a:ext>
            </a:extLst>
          </p:cNvPr>
          <p:cNvSpPr txBox="1"/>
          <p:nvPr/>
        </p:nvSpPr>
        <p:spPr>
          <a:xfrm>
            <a:off x="3429000" y="1043228"/>
            <a:ext cx="2133600"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Holy basil/</a:t>
            </a:r>
            <a:r>
              <a:rPr lang="en-US" sz="2000" b="1" dirty="0" err="1">
                <a:solidFill>
                  <a:srgbClr val="002060"/>
                </a:solidFill>
                <a:latin typeface="Times New Roman" pitchFamily="18" charset="0"/>
                <a:cs typeface="Times New Roman" pitchFamily="18" charset="0"/>
              </a:rPr>
              <a:t>Tulsi</a:t>
            </a:r>
            <a:endParaRPr lang="en-US" sz="20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888AEB9-C281-46D3-9137-6B1D83B54427}"/>
              </a:ext>
            </a:extLst>
          </p:cNvPr>
          <p:cNvSpPr txBox="1"/>
          <p:nvPr/>
        </p:nvSpPr>
        <p:spPr>
          <a:xfrm>
            <a:off x="6181481" y="1021380"/>
            <a:ext cx="1143000"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Antacid</a:t>
            </a:r>
            <a:endParaRPr lang="en-US" sz="2000" b="1"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239C332B-79C4-4FE6-B204-138B8DD8B3A4}"/>
              </a:ext>
            </a:extLst>
          </p:cNvPr>
          <p:cNvSpPr txBox="1"/>
          <p:nvPr/>
        </p:nvSpPr>
        <p:spPr>
          <a:xfrm>
            <a:off x="8634108" y="1011825"/>
            <a:ext cx="1143000" cy="400110"/>
          </a:xfrm>
          <a:prstGeom prst="rect">
            <a:avLst/>
          </a:prstGeom>
          <a:noFill/>
        </p:spPr>
        <p:txBody>
          <a:bodyPr wrap="square" rtlCol="0">
            <a:spAutoFit/>
          </a:bodyPr>
          <a:lstStyle/>
          <a:p>
            <a:pPr algn="ctr"/>
            <a:r>
              <a:rPr lang="en-US" sz="2000" b="1" dirty="0">
                <a:solidFill>
                  <a:srgbClr val="002060"/>
                </a:solidFill>
                <a:latin typeface="Times New Roman" pitchFamily="18" charset="0"/>
                <a:cs typeface="Times New Roman" pitchFamily="18" charset="0"/>
              </a:rPr>
              <a:t>Honey</a:t>
            </a:r>
            <a:endParaRPr lang="en-US" sz="20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376985E4-C484-4037-B85B-9CD32EE95B88}"/>
              </a:ext>
            </a:extLst>
          </p:cNvPr>
          <p:cNvSpPr txBox="1"/>
          <p:nvPr/>
        </p:nvSpPr>
        <p:spPr>
          <a:xfrm>
            <a:off x="1070394" y="1367036"/>
            <a:ext cx="1143000"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Neem</a:t>
            </a:r>
            <a:endParaRPr lang="en-US" sz="20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084F975-CA4F-44ED-981B-5B7C096B8D6E}"/>
              </a:ext>
            </a:extLst>
          </p:cNvPr>
          <p:cNvSpPr txBox="1"/>
          <p:nvPr/>
        </p:nvSpPr>
        <p:spPr>
          <a:xfrm>
            <a:off x="3352800" y="1395338"/>
            <a:ext cx="1143000" cy="400110"/>
          </a:xfrm>
          <a:prstGeom prst="rect">
            <a:avLst/>
          </a:prstGeom>
          <a:noFill/>
        </p:spPr>
        <p:txBody>
          <a:bodyPr wrap="square" rtlCol="0">
            <a:spAutoFit/>
          </a:bodyPr>
          <a:lstStyle/>
          <a:p>
            <a:pPr algn="ctr"/>
            <a:r>
              <a:rPr lang="en-US" sz="2000" b="1" dirty="0" err="1">
                <a:solidFill>
                  <a:srgbClr val="002060"/>
                </a:solidFill>
                <a:latin typeface="Times New Roman" pitchFamily="18" charset="0"/>
                <a:cs typeface="Times New Roman" pitchFamily="18" charset="0"/>
              </a:rPr>
              <a:t>Savlon</a:t>
            </a:r>
            <a:endParaRPr lang="en-US" sz="20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362EA38-1DEC-47BD-98F0-0CAC1265E005}"/>
              </a:ext>
            </a:extLst>
          </p:cNvPr>
          <p:cNvSpPr txBox="1"/>
          <p:nvPr/>
        </p:nvSpPr>
        <p:spPr>
          <a:xfrm>
            <a:off x="5994854" y="1402380"/>
            <a:ext cx="1600200" cy="400110"/>
          </a:xfrm>
          <a:prstGeom prst="rect">
            <a:avLst/>
          </a:prstGeom>
          <a:noFill/>
        </p:spPr>
        <p:txBody>
          <a:bodyPr wrap="square" rtlCol="0">
            <a:spAutoFit/>
          </a:bodyPr>
          <a:lstStyle/>
          <a:p>
            <a:pPr algn="ctr"/>
            <a:r>
              <a:rPr lang="en-US" sz="2000" b="1" dirty="0">
                <a:solidFill>
                  <a:srgbClr val="002060"/>
                </a:solidFill>
                <a:latin typeface="Times New Roman" pitchFamily="18" charset="0"/>
                <a:cs typeface="Times New Roman" pitchFamily="18" charset="0"/>
              </a:rPr>
              <a:t>Turmeric</a:t>
            </a:r>
            <a:endParaRPr lang="en-US" sz="2000"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9DEC9B30-AD35-4DC7-AA4C-171D9D177402}"/>
              </a:ext>
            </a:extLst>
          </p:cNvPr>
          <p:cNvSpPr txBox="1"/>
          <p:nvPr/>
        </p:nvSpPr>
        <p:spPr>
          <a:xfrm>
            <a:off x="8634107" y="1367036"/>
            <a:ext cx="1536435" cy="400110"/>
          </a:xfrm>
          <a:prstGeom prst="rect">
            <a:avLst/>
          </a:prstGeom>
          <a:noFill/>
        </p:spPr>
        <p:txBody>
          <a:bodyPr wrap="square" rtlCol="0">
            <a:spAutoFit/>
          </a:bodyPr>
          <a:lstStyle/>
          <a:p>
            <a:pPr algn="ctr"/>
            <a:r>
              <a:rPr lang="en-US" sz="2000" b="1" dirty="0">
                <a:solidFill>
                  <a:srgbClr val="002060"/>
                </a:solidFill>
                <a:latin typeface="Times New Roman" pitchFamily="18" charset="0"/>
                <a:cs typeface="Times New Roman" pitchFamily="18" charset="0"/>
              </a:rPr>
              <a:t>Aloe Vera</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5513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5E-6 -1.48148E-6 L 0.01029 0.38426 " pathEditMode="relative" rAng="0" ptsTypes="AA">
                                      <p:cBhvr>
                                        <p:cTn id="56" dur="2000" fill="hold"/>
                                        <p:tgtEl>
                                          <p:spTgt spid="4"/>
                                        </p:tgtEl>
                                        <p:attrNameLst>
                                          <p:attrName>ppt_x</p:attrName>
                                          <p:attrName>ppt_y</p:attrName>
                                        </p:attrNameLst>
                                      </p:cBhvr>
                                      <p:rCtr x="508" y="19213"/>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0 2.77556E-17 L 0.03086 0.36968 " pathEditMode="relative" rAng="0" ptsTypes="AA">
                                      <p:cBhvr>
                                        <p:cTn id="60" dur="2000" fill="hold"/>
                                        <p:tgtEl>
                                          <p:spTgt spid="5"/>
                                        </p:tgtEl>
                                        <p:attrNameLst>
                                          <p:attrName>ppt_x</p:attrName>
                                          <p:attrName>ppt_y</p:attrName>
                                        </p:attrNameLst>
                                      </p:cBhvr>
                                      <p:rCtr x="1536" y="18472"/>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3.75E-6 7.40741E-7 L 0.0608 0.37546 " pathEditMode="relative" rAng="0" ptsTypes="AA">
                                      <p:cBhvr>
                                        <p:cTn id="64" dur="2000" fill="hold"/>
                                        <p:tgtEl>
                                          <p:spTgt spid="6"/>
                                        </p:tgtEl>
                                        <p:attrNameLst>
                                          <p:attrName>ppt_x</p:attrName>
                                          <p:attrName>ppt_y</p:attrName>
                                        </p:attrNameLst>
                                      </p:cBhvr>
                                      <p:rCtr x="3034" y="18773"/>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1.875E-6 -3.7037E-7 L 0.07916 0.38657 " pathEditMode="relative" rAng="0" ptsTypes="AA">
                                      <p:cBhvr>
                                        <p:cTn id="68" dur="2000" fill="hold"/>
                                        <p:tgtEl>
                                          <p:spTgt spid="7"/>
                                        </p:tgtEl>
                                        <p:attrNameLst>
                                          <p:attrName>ppt_x</p:attrName>
                                          <p:attrName>ppt_y</p:attrName>
                                        </p:attrNameLst>
                                      </p:cBhvr>
                                      <p:rCtr x="3958" y="19329"/>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4.58333E-6 -2.22222E-6 L 0.03528 0.65232 " pathEditMode="relative" rAng="0" ptsTypes="AA">
                                      <p:cBhvr>
                                        <p:cTn id="72" dur="2000" fill="hold"/>
                                        <p:tgtEl>
                                          <p:spTgt spid="8"/>
                                        </p:tgtEl>
                                        <p:attrNameLst>
                                          <p:attrName>ppt_x</p:attrName>
                                          <p:attrName>ppt_y</p:attrName>
                                        </p:attrNameLst>
                                      </p:cBhvr>
                                      <p:rCtr x="1758" y="32616"/>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5E-6 1.11111E-6 L 0.07474 0.64282 " pathEditMode="relative" rAng="0" ptsTypes="AA">
                                      <p:cBhvr>
                                        <p:cTn id="76" dur="2000" fill="hold"/>
                                        <p:tgtEl>
                                          <p:spTgt spid="9"/>
                                        </p:tgtEl>
                                        <p:attrNameLst>
                                          <p:attrName>ppt_x</p:attrName>
                                          <p:attrName>ppt_y</p:attrName>
                                        </p:attrNameLst>
                                      </p:cBhvr>
                                      <p:rCtr x="3737" y="32130"/>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1.66667E-6 -4.81481E-6 L 0.06563 0.65 " pathEditMode="relative" rAng="0" ptsTypes="AA">
                                      <p:cBhvr>
                                        <p:cTn id="80" dur="2000" fill="hold"/>
                                        <p:tgtEl>
                                          <p:spTgt spid="10"/>
                                        </p:tgtEl>
                                        <p:attrNameLst>
                                          <p:attrName>ppt_x</p:attrName>
                                          <p:attrName>ppt_y</p:attrName>
                                        </p:attrNameLst>
                                      </p:cBhvr>
                                      <p:rCtr x="3281" y="32500"/>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3.95833E-6 -2.22222E-6 L 0.08425 0.66042 " pathEditMode="relative" rAng="0" ptsTypes="AA">
                                      <p:cBhvr>
                                        <p:cTn id="84" dur="2000" fill="hold"/>
                                        <p:tgtEl>
                                          <p:spTgt spid="11"/>
                                        </p:tgtEl>
                                        <p:attrNameLst>
                                          <p:attrName>ppt_x</p:attrName>
                                          <p:attrName>ppt_y</p:attrName>
                                        </p:attrNameLst>
                                      </p:cBhvr>
                                      <p:rCtr x="4206" y="3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8DEA28-E2E0-482C-B96B-27BF6D2ABFDE}"/>
              </a:ext>
            </a:extLst>
          </p:cNvPr>
          <p:cNvSpPr/>
          <p:nvPr/>
        </p:nvSpPr>
        <p:spPr>
          <a:xfrm>
            <a:off x="395039" y="293657"/>
            <a:ext cx="11149980" cy="646331"/>
          </a:xfrm>
          <a:prstGeom prst="rect">
            <a:avLst/>
          </a:prstGeom>
        </p:spPr>
        <p:txBody>
          <a:bodyPr wrap="square">
            <a:spAutoFit/>
            <a:scene3d>
              <a:camera prst="orthographicFront"/>
              <a:lightRig rig="threePt" dir="t"/>
            </a:scene3d>
            <a:sp3d extrusionH="57150">
              <a:bevelT w="38100" h="38100"/>
            </a:sp3d>
          </a:bodyPr>
          <a:lstStyle/>
          <a:p>
            <a:pPr algn="just"/>
            <a:r>
              <a:rPr lang="en-US" sz="3600" b="1" dirty="0">
                <a:solidFill>
                  <a:srgbClr val="0000FF"/>
                </a:solidFill>
                <a:latin typeface="Times New Roman" pitchFamily="18" charset="0"/>
                <a:cs typeface="Times New Roman" pitchFamily="18" charset="0"/>
              </a:rPr>
              <a:t>B. Read the following text.</a:t>
            </a:r>
          </a:p>
        </p:txBody>
      </p:sp>
      <p:sp>
        <p:nvSpPr>
          <p:cNvPr id="4" name="Rectangle 3">
            <a:extLst>
              <a:ext uri="{FF2B5EF4-FFF2-40B4-BE49-F238E27FC236}">
                <a16:creationId xmlns:a16="http://schemas.microsoft.com/office/drawing/2014/main" id="{17959094-C7BF-4200-B80D-B471BA744880}"/>
              </a:ext>
            </a:extLst>
          </p:cNvPr>
          <p:cNvSpPr/>
          <p:nvPr/>
        </p:nvSpPr>
        <p:spPr>
          <a:xfrm>
            <a:off x="395039" y="970918"/>
            <a:ext cx="11079192" cy="4808817"/>
          </a:xfrm>
          <a:prstGeom prst="rect">
            <a:avLst/>
          </a:prstGeom>
        </p:spPr>
        <p:txBody>
          <a:bodyPr wrap="square">
            <a:spAutoFit/>
          </a:bodyPr>
          <a:lstStyle/>
          <a:p>
            <a:pPr algn="just">
              <a:lnSpc>
                <a:spcPct val="107000"/>
              </a:lnSpc>
              <a:spcAft>
                <a:spcPts val="800"/>
              </a:spcAft>
            </a:pP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People around the world are slowly changing their attitude towards medicine. More and more they are turning to natural cures. Natural cures are made of natural things, most often herbs and plants. History says that natural or herbal remedies are nothing new. People used them all along in different ages. Herbal medicines were used in ancient civilizations like </a:t>
            </a:r>
            <a:r>
              <a:rPr lang="en-US" sz="32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India</a:t>
            </a:r>
            <a:r>
              <a:rPr lang="en-US" sz="3200" b="1" i="1" dirty="0">
                <a:solidFill>
                  <a:srgbClr val="000000"/>
                </a:solidFill>
                <a:latin typeface="Times New Roman" panose="02020603050405020304" pitchFamily="18" charset="0"/>
                <a:ea typeface="Calibri" panose="020F0502020204030204" pitchFamily="34" charset="0"/>
                <a:cs typeface="Vrinda" panose="020B0502040204020203" pitchFamily="34" charset="0"/>
              </a:rPr>
              <a:t>, </a:t>
            </a:r>
            <a:r>
              <a:rPr lang="en-US" sz="32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China</a:t>
            </a:r>
            <a:r>
              <a:rPr lang="en-US" sz="3200" b="1" i="1" dirty="0">
                <a:solidFill>
                  <a:srgbClr val="000000"/>
                </a:solidFill>
                <a:latin typeface="Times New Roman" panose="02020603050405020304" pitchFamily="18" charset="0"/>
                <a:ea typeface="Calibri" panose="020F0502020204030204" pitchFamily="34" charset="0"/>
                <a:cs typeface="Vrinda" panose="020B0502040204020203" pitchFamily="34" charset="0"/>
              </a:rPr>
              <a:t>, </a:t>
            </a:r>
            <a:r>
              <a:rPr lang="en-US" sz="32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Greece</a:t>
            </a:r>
            <a:r>
              <a:rPr lang="en-US" sz="3200" b="1" i="1" dirty="0">
                <a:solidFill>
                  <a:srgbClr val="000000"/>
                </a:solidFill>
                <a:latin typeface="Times New Roman" panose="02020603050405020304" pitchFamily="18" charset="0"/>
                <a:ea typeface="Calibri" panose="020F0502020204030204" pitchFamily="34" charset="0"/>
                <a:cs typeface="Vrinda" panose="020B0502040204020203" pitchFamily="34" charset="0"/>
              </a:rPr>
              <a:t>, </a:t>
            </a:r>
            <a:r>
              <a:rPr lang="en-US" sz="32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Egypt</a:t>
            </a:r>
            <a:r>
              <a:rPr lang="en-US" sz="3200" b="1" i="1" dirty="0">
                <a:solidFill>
                  <a:srgbClr val="000000"/>
                </a:solidFill>
                <a:latin typeface="Times New Roman" panose="02020603050405020304" pitchFamily="18" charset="0"/>
                <a:ea typeface="Calibri" panose="020F0502020204030204" pitchFamily="34" charset="0"/>
                <a:cs typeface="Vrinda" panose="020B0502040204020203" pitchFamily="34" charset="0"/>
              </a:rPr>
              <a:t> and </a:t>
            </a:r>
            <a:r>
              <a:rPr lang="en-US" sz="32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Rome</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Some ancient treatment systems are still in practice today. They have come down through  generations. </a:t>
            </a:r>
            <a:endParaRPr lang="en-US" sz="3200" b="1" dirty="0">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2027416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09223-B25B-427B-A88C-0FAFB4183E07}"/>
              </a:ext>
            </a:extLst>
          </p:cNvPr>
          <p:cNvSpPr/>
          <p:nvPr/>
        </p:nvSpPr>
        <p:spPr>
          <a:xfrm>
            <a:off x="510988" y="459090"/>
            <a:ext cx="11277600" cy="5335756"/>
          </a:xfrm>
          <a:prstGeom prst="rect">
            <a:avLst/>
          </a:prstGeom>
        </p:spPr>
        <p:txBody>
          <a:bodyPr wrap="square">
            <a:spAutoFit/>
          </a:bodyPr>
          <a:lstStyle/>
          <a:p>
            <a:pPr algn="just">
              <a:lnSpc>
                <a:spcPct val="107000"/>
              </a:lnSpc>
              <a:spcAft>
                <a:spcPts val="800"/>
              </a:spcAft>
            </a:pP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For a minor burn injury the doctor may prescribe you a tube of ointment. But for the same, a rural grandma may put some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aloe </a:t>
            </a:r>
            <a:r>
              <a:rPr lang="en-US" sz="32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vera</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 </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or use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cold water</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If children have cold in our country, grandmas give them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honey </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and </a:t>
            </a:r>
            <a:r>
              <a:rPr lang="en-US" sz="32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tulsi</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leaves to eat. And it works too. If you have a minor cut or wound, grown-ups may  put some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turmeric</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marigold</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or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aloe </a:t>
            </a:r>
            <a:r>
              <a:rPr lang="en-US" sz="32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vera</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 </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on it. Rural people usually use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garlic</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neem</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or </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turmeric</a:t>
            </a:r>
            <a:r>
              <a:rPr lang="en-US" sz="3200" b="1" dirty="0">
                <a:solidFill>
                  <a:srgbClr val="000000"/>
                </a:solidFill>
                <a:latin typeface="Times New Roman" panose="02020603050405020304" pitchFamily="18" charset="0"/>
                <a:ea typeface="Calibri" panose="020F0502020204030204" pitchFamily="34" charset="0"/>
                <a:cs typeface="Vrinda" panose="020B0502040204020203" pitchFamily="34" charset="0"/>
              </a:rPr>
              <a:t> to cure skin problems. With experience they have seen that these remedies work. Moreover, they are easy to get, are cheap and most often are without any side effects.</a:t>
            </a:r>
            <a:endParaRPr lang="en-US" sz="3200" b="1" dirty="0">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435664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67D8822-6E00-4CC5-9551-75CFED4F3D27}"/>
              </a:ext>
            </a:extLst>
          </p:cNvPr>
          <p:cNvGraphicFramePr>
            <a:graphicFrameLocks noGrp="1"/>
          </p:cNvGraphicFramePr>
          <p:nvPr>
            <p:extLst>
              <p:ext uri="{D42A27DB-BD31-4B8C-83A1-F6EECF244321}">
                <p14:modId xmlns:p14="http://schemas.microsoft.com/office/powerpoint/2010/main" val="3743583493"/>
              </p:ext>
            </p:extLst>
          </p:nvPr>
        </p:nvGraphicFramePr>
        <p:xfrm>
          <a:off x="2142564" y="2250967"/>
          <a:ext cx="7906871" cy="3216114"/>
        </p:xfrm>
        <a:graphic>
          <a:graphicData uri="http://schemas.openxmlformats.org/drawingml/2006/table">
            <a:tbl>
              <a:tblPr firstRow="1" bandRow="1">
                <a:tableStyleId>{8A107856-5554-42FB-B03E-39F5DBC370BA}</a:tableStyleId>
              </a:tblPr>
              <a:tblGrid>
                <a:gridCol w="3926542">
                  <a:extLst>
                    <a:ext uri="{9D8B030D-6E8A-4147-A177-3AD203B41FA5}">
                      <a16:colId xmlns:a16="http://schemas.microsoft.com/office/drawing/2014/main" val="20000"/>
                    </a:ext>
                  </a:extLst>
                </a:gridCol>
                <a:gridCol w="3980329">
                  <a:extLst>
                    <a:ext uri="{9D8B030D-6E8A-4147-A177-3AD203B41FA5}">
                      <a16:colId xmlns:a16="http://schemas.microsoft.com/office/drawing/2014/main" val="20001"/>
                    </a:ext>
                  </a:extLst>
                </a:gridCol>
              </a:tblGrid>
              <a:tr h="537058">
                <a:tc>
                  <a:txBody>
                    <a:bodyPr/>
                    <a:lstStyle/>
                    <a:p>
                      <a:pPr algn="ctr"/>
                      <a:r>
                        <a:rPr lang="en-US" sz="2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(Natural cures)</a:t>
                      </a:r>
                      <a:endParaRPr lang="en-US" sz="2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(Chemicals)</a:t>
                      </a:r>
                      <a:endParaRPr lang="en-US" sz="2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679056">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8DE1ADCF-1743-430E-A793-30ED604CCE84}"/>
              </a:ext>
            </a:extLst>
          </p:cNvPr>
          <p:cNvSpPr/>
          <p:nvPr/>
        </p:nvSpPr>
        <p:spPr>
          <a:xfrm>
            <a:off x="3559141" y="2821437"/>
            <a:ext cx="1005403"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Honey</a:t>
            </a:r>
          </a:p>
        </p:txBody>
      </p:sp>
      <p:sp>
        <p:nvSpPr>
          <p:cNvPr id="13" name="Rectangle 12">
            <a:extLst>
              <a:ext uri="{FF2B5EF4-FFF2-40B4-BE49-F238E27FC236}">
                <a16:creationId xmlns:a16="http://schemas.microsoft.com/office/drawing/2014/main" id="{B2DE6C5D-7E35-4D11-BAE9-02FFFB08BBCB}"/>
              </a:ext>
            </a:extLst>
          </p:cNvPr>
          <p:cNvSpPr/>
          <p:nvPr/>
        </p:nvSpPr>
        <p:spPr>
          <a:xfrm>
            <a:off x="3367582" y="3295997"/>
            <a:ext cx="1388522"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Aloe </a:t>
            </a:r>
            <a:r>
              <a:rPr lang="en-US" sz="2400"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vera</a:t>
            </a:r>
            <a:endPar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96D2EFF-7ACA-4B98-A40B-61056F5EA22B}"/>
              </a:ext>
            </a:extLst>
          </p:cNvPr>
          <p:cNvSpPr/>
          <p:nvPr/>
        </p:nvSpPr>
        <p:spPr>
          <a:xfrm>
            <a:off x="3602422" y="3828221"/>
            <a:ext cx="918841" cy="461665"/>
          </a:xfrm>
          <a:prstGeom prst="rect">
            <a:avLst/>
          </a:prstGeom>
          <a:noFill/>
        </p:spPr>
        <p:txBody>
          <a:bodyPr wrap="none" lIns="91440" tIns="45720" rIns="91440" bIns="45720">
            <a:spAutoFit/>
          </a:bodyPr>
          <a:lstStyle/>
          <a:p>
            <a:pPr algn="ctr"/>
            <a:r>
              <a:rPr lang="en-US" sz="2400"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Neem</a:t>
            </a:r>
            <a:endPar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6BC2F95-FB61-44B2-8819-2AF350A21FDD}"/>
              </a:ext>
            </a:extLst>
          </p:cNvPr>
          <p:cNvSpPr/>
          <p:nvPr/>
        </p:nvSpPr>
        <p:spPr>
          <a:xfrm>
            <a:off x="3659137" y="4371563"/>
            <a:ext cx="805413" cy="461665"/>
          </a:xfrm>
          <a:prstGeom prst="rect">
            <a:avLst/>
          </a:prstGeom>
          <a:noFill/>
        </p:spPr>
        <p:txBody>
          <a:bodyPr wrap="none" lIns="91440" tIns="45720" rIns="91440" bIns="45720">
            <a:spAutoFit/>
          </a:bodyPr>
          <a:lstStyle/>
          <a:p>
            <a:pPr algn="ctr"/>
            <a:r>
              <a:rPr lang="en-US" sz="2400"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Tulsi</a:t>
            </a:r>
            <a:endPar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6618D14-7F07-4431-8C63-8F02ECD4B6A1}"/>
              </a:ext>
            </a:extLst>
          </p:cNvPr>
          <p:cNvSpPr/>
          <p:nvPr/>
        </p:nvSpPr>
        <p:spPr>
          <a:xfrm>
            <a:off x="3404932" y="4934116"/>
            <a:ext cx="1313821"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Turmeric</a:t>
            </a:r>
          </a:p>
        </p:txBody>
      </p:sp>
      <p:sp>
        <p:nvSpPr>
          <p:cNvPr id="17" name="Rectangle 16">
            <a:extLst>
              <a:ext uri="{FF2B5EF4-FFF2-40B4-BE49-F238E27FC236}">
                <a16:creationId xmlns:a16="http://schemas.microsoft.com/office/drawing/2014/main" id="{EA4D9CE2-872E-4831-9B83-29B83207C9A9}"/>
              </a:ext>
            </a:extLst>
          </p:cNvPr>
          <p:cNvSpPr/>
          <p:nvPr/>
        </p:nvSpPr>
        <p:spPr>
          <a:xfrm>
            <a:off x="7211657" y="3909898"/>
            <a:ext cx="1702710" cy="461665"/>
          </a:xfrm>
          <a:prstGeom prst="rect">
            <a:avLst/>
          </a:prstGeom>
          <a:noFill/>
        </p:spPr>
        <p:txBody>
          <a:bodyPr wrap="none" lIns="91440" tIns="45720" rIns="91440" bIns="45720">
            <a:spAutoFit/>
          </a:bodyPr>
          <a:lstStyle/>
          <a:p>
            <a:pPr algn="ctr"/>
            <a:r>
              <a:rPr lang="en-US" sz="2400"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Paracetamol</a:t>
            </a:r>
            <a:endPar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424018D-6ADA-44ED-9434-D202B53915D9}"/>
              </a:ext>
            </a:extLst>
          </p:cNvPr>
          <p:cNvSpPr/>
          <p:nvPr/>
        </p:nvSpPr>
        <p:spPr>
          <a:xfrm>
            <a:off x="7475351" y="4371563"/>
            <a:ext cx="1175323"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Antacid</a:t>
            </a:r>
          </a:p>
        </p:txBody>
      </p:sp>
      <p:sp>
        <p:nvSpPr>
          <p:cNvPr id="19" name="Rectangle 18">
            <a:extLst>
              <a:ext uri="{FF2B5EF4-FFF2-40B4-BE49-F238E27FC236}">
                <a16:creationId xmlns:a16="http://schemas.microsoft.com/office/drawing/2014/main" id="{AAFBAA66-57FB-4BD6-9A71-19AB9CD78E79}"/>
              </a:ext>
            </a:extLst>
          </p:cNvPr>
          <p:cNvSpPr/>
          <p:nvPr/>
        </p:nvSpPr>
        <p:spPr>
          <a:xfrm>
            <a:off x="7534661" y="3411513"/>
            <a:ext cx="1056701" cy="461665"/>
          </a:xfrm>
          <a:prstGeom prst="rect">
            <a:avLst/>
          </a:prstGeom>
          <a:noFill/>
        </p:spPr>
        <p:txBody>
          <a:bodyPr wrap="none" lIns="91440" tIns="45720" rIns="91440" bIns="45720">
            <a:spAutoFit/>
          </a:bodyPr>
          <a:lstStyle/>
          <a:p>
            <a:pPr algn="ctr"/>
            <a:r>
              <a:rPr lang="en-US" sz="2400"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Savlon</a:t>
            </a:r>
            <a:endParaRPr lang="en-US" sz="24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C9D4257-7017-4743-B723-2DDC97654E48}"/>
              </a:ext>
            </a:extLst>
          </p:cNvPr>
          <p:cNvSpPr/>
          <p:nvPr/>
        </p:nvSpPr>
        <p:spPr>
          <a:xfrm>
            <a:off x="332190" y="902898"/>
            <a:ext cx="11527618" cy="800219"/>
          </a:xfrm>
          <a:prstGeom prst="rect">
            <a:avLst/>
          </a:prstGeom>
        </p:spPr>
        <p:txBody>
          <a:bodyPr wrap="square">
            <a:spAutoFit/>
            <a:scene3d>
              <a:camera prst="orthographicFront"/>
              <a:lightRig rig="threePt" dir="t"/>
            </a:scene3d>
            <a:sp3d extrusionH="57150">
              <a:bevelT w="38100" h="38100"/>
            </a:sp3d>
          </a:bodyPr>
          <a:lstStyle/>
          <a:p>
            <a:pPr algn="just"/>
            <a:r>
              <a:rPr lang="en-US" sz="2300" b="1" dirty="0">
                <a:solidFill>
                  <a:srgbClr val="002060"/>
                </a:solidFill>
                <a:latin typeface="Times New Roman" pitchFamily="18" charset="0"/>
                <a:cs typeface="Times New Roman" pitchFamily="18" charset="0"/>
              </a:rPr>
              <a:t>B1. 	Find out the items for natural cures and chemicals. Write the names of 	natural 	cures in column A. In the column B, write the items that are chemicals.</a:t>
            </a:r>
          </a:p>
        </p:txBody>
      </p:sp>
      <p:sp>
        <p:nvSpPr>
          <p:cNvPr id="2" name="TextBox 1">
            <a:extLst>
              <a:ext uri="{FF2B5EF4-FFF2-40B4-BE49-F238E27FC236}">
                <a16:creationId xmlns:a16="http://schemas.microsoft.com/office/drawing/2014/main" id="{33745885-F976-42D7-B87C-CAD886A36B3F}"/>
              </a:ext>
            </a:extLst>
          </p:cNvPr>
          <p:cNvSpPr txBox="1"/>
          <p:nvPr/>
        </p:nvSpPr>
        <p:spPr>
          <a:xfrm>
            <a:off x="4379258" y="217235"/>
            <a:ext cx="3433482" cy="584775"/>
          </a:xfrm>
          <a:prstGeom prst="rect">
            <a:avLst/>
          </a:prstGeom>
          <a:noFill/>
        </p:spPr>
        <p:txBody>
          <a:bodyPr wrap="square" rtlCol="0">
            <a:spAutoFit/>
          </a:bodyPr>
          <a:lstStyle/>
          <a:p>
            <a:pPr algn="ct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266201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AB7C8-36C3-412E-B530-CB2B28B72F75}"/>
              </a:ext>
            </a:extLst>
          </p:cNvPr>
          <p:cNvSpPr/>
          <p:nvPr/>
        </p:nvSpPr>
        <p:spPr>
          <a:xfrm>
            <a:off x="449588" y="971359"/>
            <a:ext cx="5646412" cy="523220"/>
          </a:xfrm>
          <a:prstGeom prst="rect">
            <a:avLst/>
          </a:prstGeom>
        </p:spPr>
        <p:txBody>
          <a:bodyPr wrap="square">
            <a:spAutoFit/>
            <a:scene3d>
              <a:camera prst="orthographicFront"/>
              <a:lightRig rig="threePt" dir="t"/>
            </a:scene3d>
            <a:sp3d extrusionH="57150">
              <a:bevelT w="38100" h="38100"/>
            </a:sp3d>
          </a:bodyPr>
          <a:lstStyle/>
          <a:p>
            <a:pPr algn="just"/>
            <a:r>
              <a:rPr lang="en-US" sz="2800" b="1" dirty="0">
                <a:solidFill>
                  <a:srgbClr val="0000FF"/>
                </a:solidFill>
                <a:latin typeface="Times New Roman" pitchFamily="18" charset="0"/>
                <a:cs typeface="Times New Roman" pitchFamily="18" charset="0"/>
              </a:rPr>
              <a:t>B2. Answer the questions.</a:t>
            </a:r>
          </a:p>
        </p:txBody>
      </p:sp>
      <p:sp>
        <p:nvSpPr>
          <p:cNvPr id="3" name="Rectangle 2">
            <a:extLst>
              <a:ext uri="{FF2B5EF4-FFF2-40B4-BE49-F238E27FC236}">
                <a16:creationId xmlns:a16="http://schemas.microsoft.com/office/drawing/2014/main" id="{A7C3E288-CA80-4D89-8A1B-4017E65AA334}"/>
              </a:ext>
            </a:extLst>
          </p:cNvPr>
          <p:cNvSpPr/>
          <p:nvPr/>
        </p:nvSpPr>
        <p:spPr>
          <a:xfrm>
            <a:off x="449587" y="1736131"/>
            <a:ext cx="11292824" cy="4311565"/>
          </a:xfrm>
          <a:prstGeom prst="rect">
            <a:avLst/>
          </a:prstGeom>
        </p:spPr>
        <p:txBody>
          <a:bodyPr wrap="square">
            <a:spAutoFit/>
            <a:scene3d>
              <a:camera prst="orthographicFront"/>
              <a:lightRig rig="threePt" dir="t"/>
            </a:scene3d>
            <a:sp3d extrusionH="57150">
              <a:bevelT w="38100" h="38100"/>
            </a:sp3d>
          </a:bodyPr>
          <a:lstStyle/>
          <a:p>
            <a:pPr algn="just">
              <a:lnSpc>
                <a:spcPct val="150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What are natural cures made of?</a:t>
            </a:r>
          </a:p>
          <a:p>
            <a:pPr algn="just">
              <a:lnSpc>
                <a:spcPct val="150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Are herbal cures modern inventions? Explain your reasons.</a:t>
            </a:r>
          </a:p>
          <a:p>
            <a:pPr>
              <a:lnSpc>
                <a:spcPct val="150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3. Which civilizations are known for herbal treatment?</a:t>
            </a:r>
          </a:p>
          <a:p>
            <a:pPr>
              <a:lnSpc>
                <a:spcPct val="150000"/>
              </a:lnSpc>
              <a:spcAft>
                <a:spcPts val="800"/>
              </a:spcAft>
            </a:pPr>
            <a:r>
              <a:rPr lang="en-US" sz="2800" b="1" dirty="0">
                <a:latin typeface="Times New Roman" panose="02020603050405020304" pitchFamily="18" charset="0"/>
                <a:ea typeface="Calibri" panose="020F0502020204030204" pitchFamily="34" charset="0"/>
                <a:cs typeface="Vrinda" panose="020B0502040204020203" pitchFamily="34" charset="0"/>
              </a:rPr>
              <a:t>4. What natural remedies are used for cold? Can you add any more     natural treatment for cold?</a:t>
            </a:r>
          </a:p>
          <a:p>
            <a:pPr>
              <a:lnSpc>
                <a:spcPct val="150000"/>
              </a:lnSpc>
              <a:spcAft>
                <a:spcPts val="800"/>
              </a:spcAft>
            </a:pPr>
            <a:r>
              <a:rPr lang="en-US" sz="2800" b="1" dirty="0">
                <a:latin typeface="Times New Roman" panose="02020603050405020304" pitchFamily="18" charset="0"/>
                <a:ea typeface="Calibri" panose="020F0502020204030204" pitchFamily="34" charset="0"/>
                <a:cs typeface="Vrinda" panose="020B0502040204020203" pitchFamily="34" charset="0"/>
              </a:rPr>
              <a:t>5. What herbal cures are used for skin problems?</a:t>
            </a:r>
            <a:endParaRPr lang="en-US" sz="2800" b="1" dirty="0">
              <a:latin typeface="Calibri" panose="020F0502020204030204" pitchFamily="34" charset="0"/>
              <a:ea typeface="Calibri" panose="020F0502020204030204" pitchFamily="34" charset="0"/>
              <a:cs typeface="Vrinda" panose="020B0502040204020203" pitchFamily="34" charset="0"/>
            </a:endParaRPr>
          </a:p>
        </p:txBody>
      </p:sp>
      <p:sp>
        <p:nvSpPr>
          <p:cNvPr id="4" name="TextBox 3">
            <a:extLst>
              <a:ext uri="{FF2B5EF4-FFF2-40B4-BE49-F238E27FC236}">
                <a16:creationId xmlns:a16="http://schemas.microsoft.com/office/drawing/2014/main" id="{541558AB-4B53-40D0-85A4-C56962DF4D1A}"/>
              </a:ext>
            </a:extLst>
          </p:cNvPr>
          <p:cNvSpPr txBox="1"/>
          <p:nvPr/>
        </p:nvSpPr>
        <p:spPr>
          <a:xfrm>
            <a:off x="4379258" y="194088"/>
            <a:ext cx="3433482" cy="707886"/>
          </a:xfrm>
          <a:prstGeom prst="rect">
            <a:avLst/>
          </a:prstGeom>
          <a:noFill/>
        </p:spPr>
        <p:txBody>
          <a:bodyPr wrap="square" rtlCol="0">
            <a:spAutoFit/>
          </a:bodyPr>
          <a:lstStyle/>
          <a:p>
            <a:pPr algn="ctr"/>
            <a:r>
              <a:rPr lang="en-US" sz="4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284104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FC2BA7-0701-4A71-AF97-A3A7ED519806}"/>
              </a:ext>
            </a:extLst>
          </p:cNvPr>
          <p:cNvGrpSpPr/>
          <p:nvPr/>
        </p:nvGrpSpPr>
        <p:grpSpPr>
          <a:xfrm>
            <a:off x="353682" y="1854104"/>
            <a:ext cx="11484636" cy="4174041"/>
            <a:chOff x="353682" y="1854104"/>
            <a:chExt cx="11484636" cy="4174041"/>
          </a:xfrm>
        </p:grpSpPr>
        <p:pic>
          <p:nvPicPr>
            <p:cNvPr id="4" name="Picture 3">
              <a:extLst>
                <a:ext uri="{FF2B5EF4-FFF2-40B4-BE49-F238E27FC236}">
                  <a16:creationId xmlns:a16="http://schemas.microsoft.com/office/drawing/2014/main" id="{17D726E0-2F3A-4846-8BF6-D75F4231FCF2}"/>
                </a:ext>
              </a:extLst>
            </p:cNvPr>
            <p:cNvPicPr>
              <a:picLocks noChangeAspect="1"/>
            </p:cNvPicPr>
            <p:nvPr/>
          </p:nvPicPr>
          <p:blipFill rotWithShape="1">
            <a:blip r:embed="rId2">
              <a:extLst>
                <a:ext uri="{28A0092B-C50C-407E-A947-70E740481C1C}">
                  <a14:useLocalDpi xmlns:a14="http://schemas.microsoft.com/office/drawing/2010/main" val="0"/>
                </a:ext>
              </a:extLst>
            </a:blip>
            <a:srcRect b="7140"/>
            <a:stretch/>
          </p:blipFill>
          <p:spPr>
            <a:xfrm>
              <a:off x="353682" y="1854104"/>
              <a:ext cx="6090249" cy="4174041"/>
            </a:xfrm>
            <a:prstGeom prst="rect">
              <a:avLst/>
            </a:prstGeom>
          </p:spPr>
        </p:pic>
        <p:pic>
          <p:nvPicPr>
            <p:cNvPr id="6" name="Picture 5">
              <a:extLst>
                <a:ext uri="{FF2B5EF4-FFF2-40B4-BE49-F238E27FC236}">
                  <a16:creationId xmlns:a16="http://schemas.microsoft.com/office/drawing/2014/main" id="{705FAF33-5465-428C-B502-3797862BFCEB}"/>
                </a:ext>
              </a:extLst>
            </p:cNvPr>
            <p:cNvPicPr>
              <a:picLocks noChangeAspect="1"/>
            </p:cNvPicPr>
            <p:nvPr/>
          </p:nvPicPr>
          <p:blipFill rotWithShape="1">
            <a:blip r:embed="rId3">
              <a:extLst>
                <a:ext uri="{28A0092B-C50C-407E-A947-70E740481C1C}">
                  <a14:useLocalDpi xmlns:a14="http://schemas.microsoft.com/office/drawing/2010/main" val="0"/>
                </a:ext>
              </a:extLst>
            </a:blip>
            <a:srcRect l="5958" r="4849" b="10377"/>
            <a:stretch/>
          </p:blipFill>
          <p:spPr>
            <a:xfrm>
              <a:off x="6443931" y="1854104"/>
              <a:ext cx="5394387" cy="4174040"/>
            </a:xfrm>
            <a:prstGeom prst="rect">
              <a:avLst/>
            </a:prstGeom>
          </p:spPr>
        </p:pic>
      </p:grpSp>
      <p:sp>
        <p:nvSpPr>
          <p:cNvPr id="5" name="TextBox 4">
            <a:extLst>
              <a:ext uri="{FF2B5EF4-FFF2-40B4-BE49-F238E27FC236}">
                <a16:creationId xmlns:a16="http://schemas.microsoft.com/office/drawing/2014/main" id="{2EBCF7A4-EC01-43C0-BA00-2893AEEBCD41}"/>
              </a:ext>
            </a:extLst>
          </p:cNvPr>
          <p:cNvSpPr txBox="1"/>
          <p:nvPr/>
        </p:nvSpPr>
        <p:spPr>
          <a:xfrm>
            <a:off x="2957440" y="170128"/>
            <a:ext cx="6277120" cy="1015663"/>
          </a:xfrm>
          <a:prstGeom prst="rect">
            <a:avLst/>
          </a:prstGeom>
          <a:noFill/>
        </p:spPr>
        <p:txBody>
          <a:bodyPr wrap="square" rtlCol="0">
            <a:spAutoFit/>
          </a:bodyPr>
          <a:lstStyle/>
          <a:p>
            <a:pPr algn="ctr"/>
            <a:r>
              <a:rPr lang="en-US" sz="6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p>
        </p:txBody>
      </p:sp>
    </p:spTree>
    <p:extLst>
      <p:ext uri="{BB962C8B-B14F-4D97-AF65-F5344CB8AC3E}">
        <p14:creationId xmlns:p14="http://schemas.microsoft.com/office/powerpoint/2010/main" val="113280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AB7C8-36C3-412E-B530-CB2B28B72F75}"/>
              </a:ext>
            </a:extLst>
          </p:cNvPr>
          <p:cNvSpPr/>
          <p:nvPr/>
        </p:nvSpPr>
        <p:spPr>
          <a:xfrm>
            <a:off x="368909" y="128835"/>
            <a:ext cx="11346610"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latin typeface="Times New Roman" pitchFamily="18" charset="0"/>
                <a:cs typeface="Times New Roman" pitchFamily="18" charset="0"/>
              </a:rPr>
              <a:t>Let us see the probable answers of group work.</a:t>
            </a:r>
          </a:p>
        </p:txBody>
      </p:sp>
      <p:sp>
        <p:nvSpPr>
          <p:cNvPr id="3" name="Rectangle 2">
            <a:extLst>
              <a:ext uri="{FF2B5EF4-FFF2-40B4-BE49-F238E27FC236}">
                <a16:creationId xmlns:a16="http://schemas.microsoft.com/office/drawing/2014/main" id="{A7C3E288-CA80-4D89-8A1B-4017E65AA334}"/>
              </a:ext>
            </a:extLst>
          </p:cNvPr>
          <p:cNvSpPr/>
          <p:nvPr/>
        </p:nvSpPr>
        <p:spPr>
          <a:xfrm>
            <a:off x="395802" y="820593"/>
            <a:ext cx="11292824" cy="5216813"/>
          </a:xfrm>
          <a:prstGeom prst="rect">
            <a:avLst/>
          </a:prstGeom>
        </p:spPr>
        <p:txBody>
          <a:bodyPr wrap="square">
            <a:spAutoFit/>
            <a:scene3d>
              <a:camera prst="orthographicFront"/>
              <a:lightRig rig="threePt" dir="t"/>
            </a:scene3d>
            <a:sp3d extrusionH="57150">
              <a:bevelT w="38100" h="38100"/>
            </a:sp3d>
          </a:bodyPr>
          <a:lstStyle/>
          <a:p>
            <a:pPr algn="just">
              <a:spcAft>
                <a:spcPts val="800"/>
              </a:spcAft>
            </a:pPr>
            <a:r>
              <a:rPr lang="en-US" sz="21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What are natural cures made of?</a:t>
            </a:r>
          </a:p>
          <a:p>
            <a:pPr algn="just">
              <a:spcAft>
                <a:spcPts val="800"/>
              </a:spcAft>
            </a:pP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Answer:</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Natural cures are made of natural things, most often herbs and plants.</a:t>
            </a:r>
            <a:endPar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1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Are herbal cures modern inventions? Explain your reasons.</a:t>
            </a:r>
          </a:p>
          <a:p>
            <a:pPr>
              <a:spcAft>
                <a:spcPts val="800"/>
              </a:spcAft>
            </a:pP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Answer:</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Herbal cures are not modern inventions. They are ancient. Some of the treatment systems are still in practice today. Since then we know them.</a:t>
            </a:r>
            <a:endPar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1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Which civilizations are known for herbal treatment?</a:t>
            </a:r>
          </a:p>
          <a:p>
            <a:pPr>
              <a:spcAft>
                <a:spcPts val="800"/>
              </a:spcAft>
            </a:pP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Answer: </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Some ancient civilizations like India, China, Greece, Egypt and Rome are known for Herbal treatments.</a:t>
            </a:r>
          </a:p>
          <a:p>
            <a:pPr algn="just">
              <a:spcAft>
                <a:spcPts val="800"/>
              </a:spcAft>
            </a:pPr>
            <a:r>
              <a:rPr lang="en-US" sz="2100" b="1" dirty="0">
                <a:solidFill>
                  <a:srgbClr val="0000FF"/>
                </a:solidFill>
                <a:latin typeface="Times New Roman" panose="02020603050405020304" pitchFamily="18" charset="0"/>
                <a:ea typeface="Calibri" panose="020F0502020204030204" pitchFamily="34" charset="0"/>
                <a:cs typeface="Vrinda" panose="020B0502040204020203" pitchFamily="34" charset="0"/>
              </a:rPr>
              <a:t>4. What natural remedies are used for cold? Can you add any more natural treatment for cold?</a:t>
            </a:r>
          </a:p>
          <a:p>
            <a:pPr algn="just">
              <a:spcAft>
                <a:spcPts val="800"/>
              </a:spcAft>
            </a:pPr>
            <a:r>
              <a:rPr lang="en-US" sz="2100" b="1" dirty="0">
                <a:latin typeface="Times New Roman" panose="02020603050405020304" pitchFamily="18" charset="0"/>
                <a:ea typeface="Calibri" panose="020F0502020204030204" pitchFamily="34" charset="0"/>
                <a:cs typeface="Vrinda" panose="020B0502040204020203" pitchFamily="34" charset="0"/>
              </a:rPr>
              <a:t>Answer: </a:t>
            </a:r>
            <a:r>
              <a:rPr lang="en-US" sz="2100" dirty="0">
                <a:latin typeface="Times New Roman" panose="02020603050405020304" pitchFamily="18" charset="0"/>
                <a:ea typeface="Calibri" panose="020F0502020204030204" pitchFamily="34" charset="0"/>
              </a:rPr>
              <a:t>The natural remedy used for cold is eating </a:t>
            </a:r>
            <a:r>
              <a:rPr lang="en-US" sz="2100" dirty="0" err="1">
                <a:latin typeface="Times New Roman" panose="02020603050405020304" pitchFamily="18" charset="0"/>
                <a:ea typeface="Calibri" panose="020F0502020204030204" pitchFamily="34" charset="0"/>
              </a:rPr>
              <a:t>tulsi</a:t>
            </a:r>
            <a:r>
              <a:rPr lang="en-US" sz="2100" dirty="0">
                <a:latin typeface="Times New Roman" panose="02020603050405020304" pitchFamily="18" charset="0"/>
                <a:ea typeface="Calibri" panose="020F0502020204030204" pitchFamily="34" charset="0"/>
              </a:rPr>
              <a:t> leaves with honey. I am familiar with another natural remedies used for cold and it is- taking lemon juice and honey mixed in lukewarm water.</a:t>
            </a:r>
            <a:endParaRPr lang="en-US" sz="2100" dirty="0">
              <a:latin typeface="Times New Roman" panose="02020603050405020304" pitchFamily="18" charset="0"/>
              <a:ea typeface="Calibri" panose="020F0502020204030204" pitchFamily="34" charset="0"/>
              <a:cs typeface="Vrinda" panose="020B0502040204020203" pitchFamily="34" charset="0"/>
            </a:endParaRPr>
          </a:p>
          <a:p>
            <a:pPr algn="just">
              <a:spcAft>
                <a:spcPts val="800"/>
              </a:spcAft>
            </a:pPr>
            <a:r>
              <a:rPr lang="en-US" sz="2100" b="1" dirty="0">
                <a:solidFill>
                  <a:srgbClr val="0000FF"/>
                </a:solidFill>
                <a:latin typeface="Times New Roman" panose="02020603050405020304" pitchFamily="18" charset="0"/>
                <a:ea typeface="Calibri" panose="020F0502020204030204" pitchFamily="34" charset="0"/>
                <a:cs typeface="Vrinda" panose="020B0502040204020203" pitchFamily="34" charset="0"/>
              </a:rPr>
              <a:t>5. What herbal cures are used for skin problems?</a:t>
            </a:r>
            <a:endParaRPr lang="en-US" sz="2100" b="1" dirty="0">
              <a:solidFill>
                <a:srgbClr val="0000FF"/>
              </a:solidFill>
              <a:latin typeface="Calibri" panose="020F0502020204030204" pitchFamily="34" charset="0"/>
              <a:ea typeface="Calibri" panose="020F0502020204030204" pitchFamily="34" charset="0"/>
              <a:cs typeface="Vrinda" panose="020B0502040204020203" pitchFamily="34" charset="0"/>
            </a:endParaRPr>
          </a:p>
          <a:p>
            <a:pPr algn="just"/>
            <a:r>
              <a:rPr lang="en-US" sz="2100" b="1" dirty="0">
                <a:latin typeface="Times New Roman" panose="02020603050405020304" pitchFamily="18" charset="0"/>
                <a:ea typeface="Calibri" panose="020F0502020204030204" pitchFamily="34" charset="0"/>
                <a:cs typeface="Times New Roman" panose="02020603050405020304" pitchFamily="18" charset="0"/>
              </a:rPr>
              <a:t>Answer: </a:t>
            </a:r>
            <a:r>
              <a:rPr lang="en-US" sz="2100" dirty="0">
                <a:latin typeface="Times New Roman" panose="02020603050405020304" pitchFamily="18" charset="0"/>
                <a:ea typeface="Calibri" panose="020F0502020204030204" pitchFamily="34" charset="0"/>
              </a:rPr>
              <a:t>For skin problems, garlic, neem or turmeric are used.</a:t>
            </a:r>
            <a:endParaRPr lang="en-US" sz="2100" dirty="0"/>
          </a:p>
        </p:txBody>
      </p:sp>
    </p:spTree>
    <p:extLst>
      <p:ext uri="{BB962C8B-B14F-4D97-AF65-F5344CB8AC3E}">
        <p14:creationId xmlns:p14="http://schemas.microsoft.com/office/powerpoint/2010/main" val="20881509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3D36E-7656-44FA-8357-9B45B92D1D9E}"/>
              </a:ext>
            </a:extLst>
          </p:cNvPr>
          <p:cNvSpPr/>
          <p:nvPr/>
        </p:nvSpPr>
        <p:spPr>
          <a:xfrm>
            <a:off x="0" y="93491"/>
            <a:ext cx="12192000" cy="461665"/>
          </a:xfrm>
          <a:prstGeom prst="rect">
            <a:avLst/>
          </a:prstGeom>
        </p:spPr>
        <p:txBody>
          <a:bodyPr wrap="square">
            <a:spAutoFit/>
            <a:scene3d>
              <a:camera prst="orthographicFront"/>
              <a:lightRig rig="threePt" dir="t"/>
            </a:scene3d>
            <a:sp3d extrusionH="57150">
              <a:bevelT w="38100" h="38100"/>
            </a:sp3d>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C. Work in pairs. Complete the following expressions with words from the box.</a:t>
            </a:r>
          </a:p>
        </p:txBody>
      </p:sp>
      <p:graphicFrame>
        <p:nvGraphicFramePr>
          <p:cNvPr id="3" name="Table 2">
            <a:extLst>
              <a:ext uri="{FF2B5EF4-FFF2-40B4-BE49-F238E27FC236}">
                <a16:creationId xmlns:a16="http://schemas.microsoft.com/office/drawing/2014/main" id="{350E10FE-A672-4E59-B969-D675B32FBAD0}"/>
              </a:ext>
            </a:extLst>
          </p:cNvPr>
          <p:cNvGraphicFramePr>
            <a:graphicFrameLocks noGrp="1"/>
          </p:cNvGraphicFramePr>
          <p:nvPr>
            <p:extLst>
              <p:ext uri="{D42A27DB-BD31-4B8C-83A1-F6EECF244321}">
                <p14:modId xmlns:p14="http://schemas.microsoft.com/office/powerpoint/2010/main" val="147357378"/>
              </p:ext>
            </p:extLst>
          </p:nvPr>
        </p:nvGraphicFramePr>
        <p:xfrm>
          <a:off x="430306" y="719666"/>
          <a:ext cx="11335870" cy="457200"/>
        </p:xfrm>
        <a:graphic>
          <a:graphicData uri="http://schemas.openxmlformats.org/drawingml/2006/table">
            <a:tbl>
              <a:tblPr firstRow="1" bandRow="1">
                <a:tableStyleId>{5940675A-B579-460E-94D1-54222C63F5DA}</a:tableStyleId>
              </a:tblPr>
              <a:tblGrid>
                <a:gridCol w="2267174">
                  <a:extLst>
                    <a:ext uri="{9D8B030D-6E8A-4147-A177-3AD203B41FA5}">
                      <a16:colId xmlns:a16="http://schemas.microsoft.com/office/drawing/2014/main" val="20000"/>
                    </a:ext>
                  </a:extLst>
                </a:gridCol>
                <a:gridCol w="2267174">
                  <a:extLst>
                    <a:ext uri="{9D8B030D-6E8A-4147-A177-3AD203B41FA5}">
                      <a16:colId xmlns:a16="http://schemas.microsoft.com/office/drawing/2014/main" val="20001"/>
                    </a:ext>
                  </a:extLst>
                </a:gridCol>
                <a:gridCol w="2267174">
                  <a:extLst>
                    <a:ext uri="{9D8B030D-6E8A-4147-A177-3AD203B41FA5}">
                      <a16:colId xmlns:a16="http://schemas.microsoft.com/office/drawing/2014/main" val="20002"/>
                    </a:ext>
                  </a:extLst>
                </a:gridCol>
                <a:gridCol w="2267174">
                  <a:extLst>
                    <a:ext uri="{9D8B030D-6E8A-4147-A177-3AD203B41FA5}">
                      <a16:colId xmlns:a16="http://schemas.microsoft.com/office/drawing/2014/main" val="20003"/>
                    </a:ext>
                  </a:extLst>
                </a:gridCol>
                <a:gridCol w="2267174">
                  <a:extLst>
                    <a:ext uri="{9D8B030D-6E8A-4147-A177-3AD203B41FA5}">
                      <a16:colId xmlns:a16="http://schemas.microsoft.com/office/drawing/2014/main" val="20004"/>
                    </a:ext>
                  </a:extLst>
                </a:gridCol>
              </a:tblGrid>
              <a:tr h="356099">
                <a:tc>
                  <a:txBody>
                    <a:bodyPr/>
                    <a:lstStyle/>
                    <a:p>
                      <a:pPr algn="ctr"/>
                      <a:r>
                        <a:rPr lang="en-US" sz="2400" b="1" i="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bottle</a:t>
                      </a:r>
                    </a:p>
                  </a:txBody>
                  <a:tcPr/>
                </a:tc>
                <a:tc>
                  <a:txBody>
                    <a:bodyPr/>
                    <a:lstStyle/>
                    <a:p>
                      <a:pPr algn="ctr"/>
                      <a:r>
                        <a:rPr lang="en-US" sz="2400" b="1" i="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box</a:t>
                      </a:r>
                    </a:p>
                  </a:txBody>
                  <a:tcPr/>
                </a:tc>
                <a:tc>
                  <a:txBody>
                    <a:bodyPr/>
                    <a:lstStyle/>
                    <a:p>
                      <a:pPr algn="ctr"/>
                      <a:r>
                        <a:rPr lang="en-US" sz="2400" b="1" i="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t>
                      </a:r>
                    </a:p>
                  </a:txBody>
                  <a:tcPr/>
                </a:tc>
                <a:tc>
                  <a:txBody>
                    <a:bodyPr/>
                    <a:lstStyle/>
                    <a:p>
                      <a:pPr algn="ctr"/>
                      <a:r>
                        <a:rPr lang="en-US" sz="2400" b="1" i="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package</a:t>
                      </a:r>
                    </a:p>
                  </a:txBody>
                  <a:tcPr/>
                </a:tc>
                <a:tc>
                  <a:txBody>
                    <a:bodyPr/>
                    <a:lstStyle/>
                    <a:p>
                      <a:pPr algn="ctr"/>
                      <a:r>
                        <a:rPr lang="en-US" sz="2400" b="1" i="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a:t>
                      </a:r>
                    </a:p>
                  </a:txBody>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10F6366C-8D12-4BB4-A55D-494E08647C93}"/>
              </a:ext>
            </a:extLst>
          </p:cNvPr>
          <p:cNvSpPr txBox="1"/>
          <p:nvPr/>
        </p:nvSpPr>
        <p:spPr>
          <a:xfrm>
            <a:off x="2674844" y="1353841"/>
            <a:ext cx="6842311" cy="4401205"/>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a:lnSpc>
                <a:spcPct val="200000"/>
              </a:lnSpc>
            </a:pPr>
            <a:r>
              <a:rPr lang="en-US" sz="2800" b="1" dirty="0">
                <a:solidFill>
                  <a:schemeClr val="tx1"/>
                </a:solidFill>
                <a:latin typeface="Times New Roman" pitchFamily="18" charset="0"/>
                <a:cs typeface="Times New Roman" pitchFamily="18" charset="0"/>
              </a:rPr>
              <a:t>1. a __________ of ointment</a:t>
            </a:r>
          </a:p>
          <a:p>
            <a:pPr>
              <a:lnSpc>
                <a:spcPct val="200000"/>
              </a:lnSpc>
            </a:pPr>
            <a:r>
              <a:rPr lang="en-US" sz="2800" b="1" dirty="0">
                <a:solidFill>
                  <a:schemeClr val="tx1"/>
                </a:solidFill>
                <a:latin typeface="Times New Roman" pitchFamily="18" charset="0"/>
                <a:cs typeface="Times New Roman" pitchFamily="18" charset="0"/>
              </a:rPr>
              <a:t>2. a __________ of aspirin</a:t>
            </a:r>
          </a:p>
          <a:p>
            <a:pPr>
              <a:lnSpc>
                <a:spcPct val="200000"/>
              </a:lnSpc>
            </a:pPr>
            <a:r>
              <a:rPr lang="en-US" sz="2800" b="1" dirty="0">
                <a:solidFill>
                  <a:schemeClr val="tx1"/>
                </a:solidFill>
                <a:latin typeface="Times New Roman" pitchFamily="18" charset="0"/>
                <a:cs typeface="Times New Roman" pitchFamily="18" charset="0"/>
              </a:rPr>
              <a:t>3. a __________  of bandage</a:t>
            </a:r>
          </a:p>
          <a:p>
            <a:pPr>
              <a:lnSpc>
                <a:spcPct val="200000"/>
              </a:lnSpc>
            </a:pPr>
            <a:r>
              <a:rPr lang="en-US" sz="2800" b="1" dirty="0">
                <a:solidFill>
                  <a:schemeClr val="tx1"/>
                </a:solidFill>
                <a:latin typeface="Times New Roman" pitchFamily="18" charset="0"/>
                <a:cs typeface="Times New Roman" pitchFamily="18" charset="0"/>
              </a:rPr>
              <a:t>4. a __________  of foot spray</a:t>
            </a:r>
          </a:p>
          <a:p>
            <a:pPr>
              <a:lnSpc>
                <a:spcPct val="200000"/>
              </a:lnSpc>
            </a:pPr>
            <a:r>
              <a:rPr lang="en-US" sz="2800" b="1" dirty="0">
                <a:solidFill>
                  <a:schemeClr val="tx1"/>
                </a:solidFill>
                <a:latin typeface="Times New Roman" pitchFamily="18" charset="0"/>
                <a:cs typeface="Times New Roman" pitchFamily="18" charset="0"/>
              </a:rPr>
              <a:t>5. a __________ of tissue</a:t>
            </a:r>
          </a:p>
        </p:txBody>
      </p:sp>
      <p:sp>
        <p:nvSpPr>
          <p:cNvPr id="5" name="TextBox 4">
            <a:extLst>
              <a:ext uri="{FF2B5EF4-FFF2-40B4-BE49-F238E27FC236}">
                <a16:creationId xmlns:a16="http://schemas.microsoft.com/office/drawing/2014/main" id="{EE0C287C-D26D-4BEE-B1F3-EB8EBE34A6E7}"/>
              </a:ext>
            </a:extLst>
          </p:cNvPr>
          <p:cNvSpPr txBox="1"/>
          <p:nvPr/>
        </p:nvSpPr>
        <p:spPr>
          <a:xfrm>
            <a:off x="3299012" y="4181259"/>
            <a:ext cx="19812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0000FF"/>
                </a:solidFill>
                <a:latin typeface="Times New Roman" pitchFamily="18" charset="0"/>
                <a:cs typeface="Times New Roman" pitchFamily="18" charset="0"/>
              </a:rPr>
              <a:t>bottle/can </a:t>
            </a:r>
            <a:endParaRPr lang="en-US" sz="2800" b="1" dirty="0">
              <a:solidFill>
                <a:srgbClr val="0000FF"/>
              </a:solidFill>
            </a:endParaRPr>
          </a:p>
        </p:txBody>
      </p:sp>
      <p:sp>
        <p:nvSpPr>
          <p:cNvPr id="6" name="TextBox 5">
            <a:extLst>
              <a:ext uri="{FF2B5EF4-FFF2-40B4-BE49-F238E27FC236}">
                <a16:creationId xmlns:a16="http://schemas.microsoft.com/office/drawing/2014/main" id="{9A4702FC-84A2-4C10-95BD-8EFBD94B8E94}"/>
              </a:ext>
            </a:extLst>
          </p:cNvPr>
          <p:cNvSpPr txBox="1"/>
          <p:nvPr/>
        </p:nvSpPr>
        <p:spPr>
          <a:xfrm>
            <a:off x="3854823" y="2474324"/>
            <a:ext cx="12192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0000FF"/>
                </a:solidFill>
                <a:latin typeface="Times New Roman" pitchFamily="18" charset="0"/>
                <a:cs typeface="Times New Roman" pitchFamily="18" charset="0"/>
              </a:rPr>
              <a:t>box	 </a:t>
            </a:r>
            <a:endParaRPr lang="en-US" sz="2800" b="1" dirty="0">
              <a:solidFill>
                <a:srgbClr val="0000FF"/>
              </a:solidFill>
            </a:endParaRPr>
          </a:p>
        </p:txBody>
      </p:sp>
      <p:sp>
        <p:nvSpPr>
          <p:cNvPr id="7" name="TextBox 6">
            <a:extLst>
              <a:ext uri="{FF2B5EF4-FFF2-40B4-BE49-F238E27FC236}">
                <a16:creationId xmlns:a16="http://schemas.microsoft.com/office/drawing/2014/main" id="{8937DC85-CF15-475D-9FEC-1D04F1FD5700}"/>
              </a:ext>
            </a:extLst>
          </p:cNvPr>
          <p:cNvSpPr txBox="1"/>
          <p:nvPr/>
        </p:nvSpPr>
        <p:spPr>
          <a:xfrm>
            <a:off x="3366247" y="3305985"/>
            <a:ext cx="25146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0000FF"/>
                </a:solidFill>
                <a:latin typeface="Times New Roman" pitchFamily="18" charset="0"/>
                <a:cs typeface="Times New Roman" pitchFamily="18" charset="0"/>
              </a:rPr>
              <a:t>package	 </a:t>
            </a:r>
            <a:endParaRPr lang="en-US" sz="2800" b="1" dirty="0">
              <a:solidFill>
                <a:srgbClr val="0000FF"/>
              </a:solidFill>
            </a:endParaRPr>
          </a:p>
        </p:txBody>
      </p:sp>
      <p:sp>
        <p:nvSpPr>
          <p:cNvPr id="8" name="TextBox 7">
            <a:extLst>
              <a:ext uri="{FF2B5EF4-FFF2-40B4-BE49-F238E27FC236}">
                <a16:creationId xmlns:a16="http://schemas.microsoft.com/office/drawing/2014/main" id="{F432AFA2-01DF-45AA-87E4-D552F06123F9}"/>
              </a:ext>
            </a:extLst>
          </p:cNvPr>
          <p:cNvSpPr txBox="1"/>
          <p:nvPr/>
        </p:nvSpPr>
        <p:spPr>
          <a:xfrm>
            <a:off x="3697940" y="1599050"/>
            <a:ext cx="11430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0000FF"/>
                </a:solidFill>
                <a:latin typeface="Times New Roman" pitchFamily="18" charset="0"/>
                <a:cs typeface="Times New Roman" pitchFamily="18" charset="0"/>
              </a:rPr>
              <a:t> tube</a:t>
            </a:r>
            <a:endParaRPr lang="en-US" sz="2800" b="1" dirty="0">
              <a:solidFill>
                <a:srgbClr val="0000FF"/>
              </a:solidFill>
            </a:endParaRPr>
          </a:p>
        </p:txBody>
      </p:sp>
      <p:sp>
        <p:nvSpPr>
          <p:cNvPr id="9" name="TextBox 8">
            <a:extLst>
              <a:ext uri="{FF2B5EF4-FFF2-40B4-BE49-F238E27FC236}">
                <a16:creationId xmlns:a16="http://schemas.microsoft.com/office/drawing/2014/main" id="{5A447092-E34E-4DE9-AE6B-DA7AC63D0229}"/>
              </a:ext>
            </a:extLst>
          </p:cNvPr>
          <p:cNvSpPr txBox="1"/>
          <p:nvPr/>
        </p:nvSpPr>
        <p:spPr>
          <a:xfrm>
            <a:off x="3556747" y="4980939"/>
            <a:ext cx="21336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0000FF"/>
                </a:solidFill>
                <a:latin typeface="Times New Roman" pitchFamily="18" charset="0"/>
                <a:cs typeface="Times New Roman" pitchFamily="18" charset="0"/>
              </a:rPr>
              <a:t>package	 </a:t>
            </a:r>
            <a:endParaRPr lang="en-US" sz="2800" b="1" dirty="0">
              <a:solidFill>
                <a:srgbClr val="0000FF"/>
              </a:solidFill>
            </a:endParaRPr>
          </a:p>
        </p:txBody>
      </p:sp>
      <p:sp>
        <p:nvSpPr>
          <p:cNvPr id="10" name="Rectangle 9">
            <a:extLst>
              <a:ext uri="{FF2B5EF4-FFF2-40B4-BE49-F238E27FC236}">
                <a16:creationId xmlns:a16="http://schemas.microsoft.com/office/drawing/2014/main" id="{6FCD6617-6B99-4B60-BA14-78549A33D212}"/>
              </a:ext>
            </a:extLst>
          </p:cNvPr>
          <p:cNvSpPr/>
          <p:nvPr/>
        </p:nvSpPr>
        <p:spPr>
          <a:xfrm>
            <a:off x="428065" y="5815155"/>
            <a:ext cx="11338112" cy="461665"/>
          </a:xfrm>
          <a:prstGeom prst="rect">
            <a:avLst/>
          </a:prstGeom>
        </p:spPr>
        <p:txBody>
          <a:bodyPr wrap="square">
            <a:spAutoFit/>
            <a:scene3d>
              <a:camera prst="orthographicFront"/>
              <a:lightRig rig="threePt" dir="t"/>
            </a:scene3d>
            <a:sp3d extrusionH="57150">
              <a:bevelT w="38100" h="38100"/>
            </a:sp3d>
          </a:bodyPr>
          <a:lstStyle/>
          <a:p>
            <a:pPr algn="just"/>
            <a:r>
              <a:rPr lang="en-US" sz="2400" b="1" dirty="0">
                <a:solidFill>
                  <a:srgbClr val="0000FF"/>
                </a:solidFill>
                <a:latin typeface="Times New Roman" panose="02020603050405020304" pitchFamily="18" charset="0"/>
                <a:cs typeface="Times New Roman" panose="02020603050405020304" pitchFamily="18" charset="0"/>
              </a:rPr>
              <a:t>Now write down some sentences using these phrases.</a:t>
            </a:r>
          </a:p>
        </p:txBody>
      </p:sp>
    </p:spTree>
    <p:extLst>
      <p:ext uri="{BB962C8B-B14F-4D97-AF65-F5344CB8AC3E}">
        <p14:creationId xmlns:p14="http://schemas.microsoft.com/office/powerpoint/2010/main" val="3176528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
                                        </p:tgtEl>
                                        <p:attrNameLst>
                                          <p:attrName>ppt_y</p:attrName>
                                        </p:attrNameLst>
                                      </p:cBhvr>
                                      <p:tavLst>
                                        <p:tav tm="0">
                                          <p:val>
                                            <p:strVal val="#ppt_y"/>
                                          </p:val>
                                        </p:tav>
                                        <p:tav tm="100000">
                                          <p:val>
                                            <p:strVal val="#ppt_y"/>
                                          </p:val>
                                        </p:tav>
                                      </p:tavLst>
                                    </p:anim>
                                    <p:anim calcmode="lin" valueType="num">
                                      <p:cBhvr>
                                        <p:cTn id="5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9"/>
                                        </p:tgtEl>
                                      </p:cBhvr>
                                    </p:animEffect>
                                  </p:childTnLst>
                                </p:cTn>
                              </p:par>
                            </p:childTnLst>
                          </p:cTn>
                        </p:par>
                        <p:par>
                          <p:cTn id="68" fill="hold">
                            <p:stCondLst>
                              <p:cond delay="800"/>
                            </p:stCondLst>
                            <p:childTnLst>
                              <p:par>
                                <p:cTn id="69" presetID="47"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F52DD1-EC3D-40FB-AAC6-EE96C158B7D9}"/>
              </a:ext>
            </a:extLst>
          </p:cNvPr>
          <p:cNvSpPr/>
          <p:nvPr/>
        </p:nvSpPr>
        <p:spPr>
          <a:xfrm>
            <a:off x="2241177" y="206214"/>
            <a:ext cx="7691718"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 Read the dialogue and practise it in pairs.</a:t>
            </a:r>
          </a:p>
        </p:txBody>
      </p:sp>
      <p:sp>
        <p:nvSpPr>
          <p:cNvPr id="4" name="TextBox 3">
            <a:extLst>
              <a:ext uri="{FF2B5EF4-FFF2-40B4-BE49-F238E27FC236}">
                <a16:creationId xmlns:a16="http://schemas.microsoft.com/office/drawing/2014/main" id="{DA7ECD20-E7FB-4803-B1C8-C84A156C843B}"/>
              </a:ext>
            </a:extLst>
          </p:cNvPr>
          <p:cNvSpPr txBox="1"/>
          <p:nvPr/>
        </p:nvSpPr>
        <p:spPr>
          <a:xfrm>
            <a:off x="972671" y="863169"/>
            <a:ext cx="10233211" cy="5131661"/>
          </a:xfrm>
          <a:prstGeom prst="rect">
            <a:avLst/>
          </a:prstGeom>
          <a:effectLst>
            <a:glow rad="228600">
              <a:schemeClr val="accent3">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200000"/>
              </a:lnSpc>
            </a:pPr>
            <a:r>
              <a:rPr lang="en-US" sz="2800" b="1" dirty="0">
                <a:latin typeface="Times New Roman" panose="02020603050405020304" pitchFamily="18" charset="0"/>
                <a:cs typeface="Times New Roman" panose="02020603050405020304" pitchFamily="18" charset="0"/>
              </a:rPr>
              <a:t>Pharmacist	:</a:t>
            </a:r>
            <a:r>
              <a:rPr lang="en-US" sz="2800" dirty="0">
                <a:latin typeface="Times New Roman" panose="02020603050405020304" pitchFamily="18" charset="0"/>
                <a:cs typeface="Times New Roman" panose="02020603050405020304" pitchFamily="18" charset="0"/>
              </a:rPr>
              <a:t> Good morning. Can I help you?</a:t>
            </a:r>
          </a:p>
          <a:p>
            <a:pPr algn="just">
              <a:lnSpc>
                <a:spcPct val="200000"/>
              </a:lnSpc>
            </a:pPr>
            <a:r>
              <a:rPr lang="en-US" sz="2800" b="1" dirty="0">
                <a:latin typeface="Times New Roman" panose="02020603050405020304" pitchFamily="18" charset="0"/>
                <a:cs typeface="Times New Roman" panose="02020603050405020304" pitchFamily="18" charset="0"/>
              </a:rPr>
              <a:t>Mr. Arman	: </a:t>
            </a:r>
            <a:r>
              <a:rPr lang="en-US" sz="2800" dirty="0">
                <a:latin typeface="Times New Roman" panose="02020603050405020304" pitchFamily="18" charset="0"/>
                <a:cs typeface="Times New Roman" panose="02020603050405020304" pitchFamily="18" charset="0"/>
              </a:rPr>
              <a:t>Do you have anything for dry skin?</a:t>
            </a:r>
          </a:p>
          <a:p>
            <a:pPr algn="just">
              <a:lnSpc>
                <a:spcPct val="200000"/>
              </a:lnSpc>
            </a:pPr>
            <a:r>
              <a:rPr lang="en-US" sz="2800" b="1" dirty="0">
                <a:latin typeface="Times New Roman" panose="02020603050405020304" pitchFamily="18" charset="0"/>
                <a:cs typeface="Times New Roman" panose="02020603050405020304" pitchFamily="18" charset="0"/>
              </a:rPr>
              <a:t>Pharmacist	:</a:t>
            </a:r>
            <a:r>
              <a:rPr lang="en-US" sz="2800" dirty="0">
                <a:latin typeface="Times New Roman" panose="02020603050405020304" pitchFamily="18" charset="0"/>
                <a:cs typeface="Times New Roman" panose="02020603050405020304" pitchFamily="18" charset="0"/>
              </a:rPr>
              <a:t> Well, you may try this new body lotion. It’s good. Or, 		   you can try this brand of olive oil. Olive oil is also 		   good for dry skin.</a:t>
            </a:r>
          </a:p>
          <a:p>
            <a:pPr algn="just">
              <a:lnSpc>
                <a:spcPct val="200000"/>
              </a:lnSpc>
            </a:pPr>
            <a:r>
              <a:rPr lang="en-US" sz="2800" b="1" dirty="0">
                <a:latin typeface="Times New Roman" panose="02020603050405020304" pitchFamily="18" charset="0"/>
                <a:cs typeface="Times New Roman" panose="02020603050405020304" pitchFamily="18" charset="0"/>
              </a:rPr>
              <a:t>Mr. Arman	: </a:t>
            </a:r>
            <a:r>
              <a:rPr lang="en-US" sz="2800" dirty="0">
                <a:latin typeface="Times New Roman" panose="02020603050405020304" pitchFamily="18" charset="0"/>
                <a:cs typeface="Times New Roman" panose="02020603050405020304" pitchFamily="18" charset="0"/>
              </a:rPr>
              <a:t>Well, I think I’ll take the lotion. How much is it? </a:t>
            </a:r>
          </a:p>
        </p:txBody>
      </p:sp>
    </p:spTree>
    <p:extLst>
      <p:ext uri="{BB962C8B-B14F-4D97-AF65-F5344CB8AC3E}">
        <p14:creationId xmlns:p14="http://schemas.microsoft.com/office/powerpoint/2010/main" val="3934664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9E66A-EB05-4968-B039-2EC70F6CDF30}"/>
              </a:ext>
            </a:extLst>
          </p:cNvPr>
          <p:cNvSpPr/>
          <p:nvPr/>
        </p:nvSpPr>
        <p:spPr>
          <a:xfrm>
            <a:off x="466164" y="85497"/>
            <a:ext cx="11447930" cy="1200329"/>
          </a:xfrm>
          <a:prstGeom prst="rect">
            <a:avLst/>
          </a:prstGeom>
        </p:spPr>
        <p:txBody>
          <a:bodyPr wrap="square">
            <a:spAutoFit/>
            <a:scene3d>
              <a:camera prst="orthographicFront"/>
              <a:lightRig rig="threePt" dir="t"/>
            </a:scene3d>
            <a:sp3d extrusionH="57150">
              <a:bevelT w="38100" h="38100"/>
            </a:sp3d>
          </a:bodyPr>
          <a:lstStyle/>
          <a:p>
            <a:pPr algn="just"/>
            <a:r>
              <a:rPr lang="en-US" sz="2400" b="1" dirty="0">
                <a:solidFill>
                  <a:srgbClr val="0000FF"/>
                </a:solidFill>
                <a:latin typeface="Times New Roman" pitchFamily="18" charset="0"/>
                <a:cs typeface="Times New Roman" pitchFamily="18" charset="0"/>
              </a:rPr>
              <a:t>D. 	Work in pairs. Read the following situations and then make short 	conversations for 	each situation. Use </a:t>
            </a:r>
            <a:r>
              <a:rPr lang="en-US" sz="2400" b="1" i="1" dirty="0">
                <a:solidFill>
                  <a:srgbClr val="0000FF"/>
                </a:solidFill>
                <a:latin typeface="Times New Roman" pitchFamily="18" charset="0"/>
                <a:cs typeface="Times New Roman" pitchFamily="18" charset="0"/>
              </a:rPr>
              <a:t>can, could, may, should, </a:t>
            </a:r>
            <a:r>
              <a:rPr lang="en-US" sz="2400" b="1" dirty="0">
                <a:solidFill>
                  <a:srgbClr val="0000FF"/>
                </a:solidFill>
                <a:latin typeface="Times New Roman" pitchFamily="18" charset="0"/>
                <a:cs typeface="Times New Roman" pitchFamily="18" charset="0"/>
              </a:rPr>
              <a:t>etc. where 	necessary.  </a:t>
            </a:r>
          </a:p>
        </p:txBody>
      </p:sp>
      <p:sp>
        <p:nvSpPr>
          <p:cNvPr id="3" name="Rectangle 2">
            <a:extLst>
              <a:ext uri="{FF2B5EF4-FFF2-40B4-BE49-F238E27FC236}">
                <a16:creationId xmlns:a16="http://schemas.microsoft.com/office/drawing/2014/main" id="{6648720F-25B9-4CDF-B577-E3C9BF2C62C8}"/>
              </a:ext>
            </a:extLst>
          </p:cNvPr>
          <p:cNvSpPr/>
          <p:nvPr/>
        </p:nvSpPr>
        <p:spPr>
          <a:xfrm>
            <a:off x="466164" y="1833305"/>
            <a:ext cx="11259672" cy="4401205"/>
          </a:xfrm>
          <a:prstGeom prst="rect">
            <a:avLst/>
          </a:prstGeom>
          <a:noFill/>
        </p:spPr>
        <p:txBody>
          <a:bodyPr wrap="square" lIns="91440" tIns="45720" rIns="91440" bIns="45720">
            <a:spAutoFit/>
          </a:bodyPr>
          <a:lstStyle/>
          <a:p>
            <a:pPr algn="just"/>
            <a:r>
              <a:rPr lang="en-US" sz="2800" b="1" cap="none" spc="0" dirty="0">
                <a:ln w="0"/>
                <a:solidFill>
                  <a:schemeClr val="tx1"/>
                </a:solidFill>
                <a:latin typeface="Times New Roman" panose="02020603050405020304" pitchFamily="18" charset="0"/>
                <a:cs typeface="Times New Roman" panose="02020603050405020304" pitchFamily="18" charset="0"/>
              </a:rPr>
              <a:t>1. </a:t>
            </a:r>
            <a:r>
              <a:rPr lang="en-US" sz="2800" b="0" cap="none" spc="0" dirty="0">
                <a:ln w="0"/>
                <a:solidFill>
                  <a:schemeClr val="tx1"/>
                </a:solidFill>
                <a:latin typeface="Times New Roman" panose="02020603050405020304" pitchFamily="18" charset="0"/>
                <a:cs typeface="Times New Roman" panose="02020603050405020304" pitchFamily="18" charset="0"/>
              </a:rPr>
              <a:t>	You want your teeth to be strong. Ask for a good toothpaste. Your 	partner will suggest or offer one.</a:t>
            </a:r>
          </a:p>
          <a:p>
            <a:pPr algn="just"/>
            <a:endParaRPr lang="en-US" b="0" cap="none" spc="0" dirty="0">
              <a:ln w="0"/>
              <a:solidFill>
                <a:schemeClr val="tx1"/>
              </a:solidFill>
              <a:latin typeface="Times New Roman" panose="02020603050405020304" pitchFamily="18" charset="0"/>
              <a:cs typeface="Times New Roman" panose="02020603050405020304" pitchFamily="18" charset="0"/>
            </a:endParaRPr>
          </a:p>
          <a:p>
            <a:pPr algn="just"/>
            <a:r>
              <a:rPr lang="en-US" sz="2800" b="1" dirty="0">
                <a:ln w="0"/>
                <a:latin typeface="Times New Roman" panose="02020603050405020304" pitchFamily="18" charset="0"/>
                <a:cs typeface="Times New Roman" panose="02020603050405020304" pitchFamily="18" charset="0"/>
              </a:rPr>
              <a:t>2. </a:t>
            </a:r>
            <a:r>
              <a:rPr lang="en-US" sz="2800" dirty="0">
                <a:ln w="0"/>
                <a:latin typeface="Times New Roman" panose="02020603050405020304" pitchFamily="18" charset="0"/>
                <a:cs typeface="Times New Roman" panose="02020603050405020304" pitchFamily="18" charset="0"/>
              </a:rPr>
              <a:t>	Decide first what you want to buy and ask for it. Your partner does not 	have what you want but he/she has something similar. </a:t>
            </a:r>
          </a:p>
          <a:p>
            <a:pPr algn="just"/>
            <a:endParaRPr lang="en-US" b="0" cap="none" spc="0" dirty="0">
              <a:ln w="0"/>
              <a:solidFill>
                <a:schemeClr val="tx1"/>
              </a:solidFill>
              <a:latin typeface="Times New Roman" panose="02020603050405020304" pitchFamily="18" charset="0"/>
              <a:cs typeface="Times New Roman" panose="02020603050405020304" pitchFamily="18" charset="0"/>
            </a:endParaRPr>
          </a:p>
          <a:p>
            <a:pPr algn="just"/>
            <a:r>
              <a:rPr lang="en-US" sz="2800" b="1" dirty="0">
                <a:ln w="0"/>
                <a:latin typeface="Times New Roman" panose="02020603050405020304" pitchFamily="18" charset="0"/>
                <a:cs typeface="Times New Roman" panose="02020603050405020304" pitchFamily="18" charset="0"/>
              </a:rPr>
              <a:t>3. </a:t>
            </a:r>
            <a:r>
              <a:rPr lang="en-US" sz="2800" dirty="0">
                <a:ln w="0"/>
                <a:latin typeface="Times New Roman" panose="02020603050405020304" pitchFamily="18" charset="0"/>
                <a:cs typeface="Times New Roman" panose="02020603050405020304" pitchFamily="18" charset="0"/>
              </a:rPr>
              <a:t>	You have slightly cut your finger. You ask for something to put on it. 	Your partner suggests ‘</a:t>
            </a:r>
            <a:r>
              <a:rPr lang="en-US" sz="2800" dirty="0" err="1">
                <a:ln w="0"/>
                <a:latin typeface="Times New Roman" panose="02020603050405020304" pitchFamily="18" charset="0"/>
                <a:cs typeface="Times New Roman" panose="02020603050405020304" pitchFamily="18" charset="0"/>
              </a:rPr>
              <a:t>Bandaid</a:t>
            </a:r>
            <a:r>
              <a:rPr lang="en-US" sz="2800" dirty="0">
                <a:ln w="0"/>
                <a:latin typeface="Times New Roman" panose="02020603050405020304" pitchFamily="18" charset="0"/>
                <a:cs typeface="Times New Roman" panose="02020603050405020304" pitchFamily="18" charset="0"/>
              </a:rPr>
              <a:t>’. </a:t>
            </a:r>
          </a:p>
          <a:p>
            <a:pPr algn="just"/>
            <a:endParaRPr lang="en-US" b="0" cap="none" spc="0" dirty="0">
              <a:ln w="0"/>
              <a:solidFill>
                <a:schemeClr val="tx1"/>
              </a:solidFill>
              <a:latin typeface="Times New Roman" panose="02020603050405020304" pitchFamily="18" charset="0"/>
              <a:cs typeface="Times New Roman" panose="02020603050405020304" pitchFamily="18" charset="0"/>
            </a:endParaRPr>
          </a:p>
          <a:p>
            <a:pPr algn="just"/>
            <a:r>
              <a:rPr lang="en-US" sz="2800" b="1" dirty="0">
                <a:ln w="0"/>
                <a:latin typeface="Times New Roman" panose="02020603050405020304" pitchFamily="18" charset="0"/>
                <a:cs typeface="Times New Roman" panose="02020603050405020304" pitchFamily="18" charset="0"/>
              </a:rPr>
              <a:t>4. </a:t>
            </a:r>
            <a:r>
              <a:rPr lang="en-US" sz="2800" dirty="0">
                <a:ln w="0"/>
                <a:latin typeface="Times New Roman" panose="02020603050405020304" pitchFamily="18" charset="0"/>
                <a:cs typeface="Times New Roman" panose="02020603050405020304" pitchFamily="18" charset="0"/>
              </a:rPr>
              <a:t>	Your mother has a headache. You ask for medicine. Your partner gives 	you ‘Vicks’.</a:t>
            </a:r>
            <a:endParaRPr lang="en-US" sz="2800" b="0" cap="none" spc="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309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7E49C8-0C82-40B5-AED3-3A32C4E87548}"/>
              </a:ext>
            </a:extLst>
          </p:cNvPr>
          <p:cNvSpPr/>
          <p:nvPr/>
        </p:nvSpPr>
        <p:spPr>
          <a:xfrm>
            <a:off x="259976" y="152421"/>
            <a:ext cx="11510683" cy="1200329"/>
          </a:xfrm>
          <a:prstGeom prst="rect">
            <a:avLst/>
          </a:prstGeom>
        </p:spPr>
        <p:txBody>
          <a:bodyPr wrap="square">
            <a:spAutoFit/>
            <a:scene3d>
              <a:camera prst="orthographicFront"/>
              <a:lightRig rig="threePt" dir="t"/>
            </a:scene3d>
            <a:sp3d extrusionH="57150">
              <a:bevelT w="38100" h="38100"/>
            </a:sp3d>
          </a:bodyPr>
          <a:lstStyle/>
          <a:p>
            <a:pPr algn="just"/>
            <a:r>
              <a:rPr lang="en-US" sz="2400" b="1" dirty="0">
                <a:solidFill>
                  <a:srgbClr val="0000FF"/>
                </a:solidFill>
                <a:latin typeface="Times New Roman" pitchFamily="18" charset="0"/>
                <a:cs typeface="Times New Roman" pitchFamily="18" charset="0"/>
              </a:rPr>
              <a:t>E.	People with a cold, a fever, or the flu often go to the doctor for help. But many 	people in our country also use home remedies for common illnesses. Read about 	some simple home remedies and answer the following questions.   </a:t>
            </a:r>
          </a:p>
        </p:txBody>
      </p:sp>
      <p:sp>
        <p:nvSpPr>
          <p:cNvPr id="4" name="Rectangle 3">
            <a:extLst>
              <a:ext uri="{FF2B5EF4-FFF2-40B4-BE49-F238E27FC236}">
                <a16:creationId xmlns:a16="http://schemas.microsoft.com/office/drawing/2014/main" id="{74D4EDDD-1742-4905-A719-8948FD3E0F42}"/>
              </a:ext>
            </a:extLst>
          </p:cNvPr>
          <p:cNvSpPr/>
          <p:nvPr/>
        </p:nvSpPr>
        <p:spPr>
          <a:xfrm>
            <a:off x="434787" y="1814415"/>
            <a:ext cx="11228295" cy="2246769"/>
          </a:xfrm>
          <a:prstGeom prst="rect">
            <a:avLst/>
          </a:prstGeom>
          <a:noFill/>
        </p:spPr>
        <p:txBody>
          <a:bodyPr wrap="square" lIns="91440" tIns="45720" rIns="91440" bIns="45720">
            <a:spAutoFit/>
          </a:bodyPr>
          <a:lstStyle/>
          <a:p>
            <a:pPr algn="just"/>
            <a:r>
              <a:rPr lang="en-US" sz="2800" b="0" cap="none" spc="0" dirty="0">
                <a:ln w="0"/>
                <a:solidFill>
                  <a:schemeClr val="tx1"/>
                </a:solidFill>
                <a:latin typeface="Times New Roman" panose="02020603050405020304" pitchFamily="18" charset="0"/>
                <a:cs typeface="Times New Roman" panose="02020603050405020304" pitchFamily="18" charset="0"/>
              </a:rPr>
              <a:t>For children’s cough, grandmas give two tea-spoons of basil leaf/</a:t>
            </a:r>
            <a:r>
              <a:rPr lang="en-US" sz="2800" b="0" cap="none" spc="0" dirty="0" err="1">
                <a:ln w="0"/>
                <a:solidFill>
                  <a:schemeClr val="tx1"/>
                </a:solidFill>
                <a:latin typeface="Times New Roman" panose="02020603050405020304" pitchFamily="18" charset="0"/>
                <a:cs typeface="Times New Roman" panose="02020603050405020304" pitchFamily="18" charset="0"/>
              </a:rPr>
              <a:t>tulsi</a:t>
            </a:r>
            <a:r>
              <a:rPr lang="en-US" sz="2800" b="0" cap="none" spc="0" dirty="0">
                <a:ln w="0"/>
                <a:solidFill>
                  <a:schemeClr val="tx1"/>
                </a:solidFill>
                <a:latin typeface="Times New Roman" panose="02020603050405020304" pitchFamily="18" charset="0"/>
                <a:cs typeface="Times New Roman" panose="02020603050405020304" pitchFamily="18" charset="0"/>
              </a:rPr>
              <a:t> juice with one spoo</a:t>
            </a:r>
            <a:r>
              <a:rPr lang="en-US" sz="2800" dirty="0">
                <a:ln w="0"/>
                <a:latin typeface="Times New Roman" panose="02020603050405020304" pitchFamily="18" charset="0"/>
                <a:cs typeface="Times New Roman" panose="02020603050405020304" pitchFamily="18" charset="0"/>
              </a:rPr>
              <a:t>n of honey. It works excellent.</a:t>
            </a:r>
            <a:endParaRPr lang="en-US" sz="2800" b="0" cap="none" spc="0" dirty="0">
              <a:ln w="0"/>
              <a:solidFill>
                <a:schemeClr val="tx1"/>
              </a:solidFill>
              <a:latin typeface="Times New Roman" panose="02020603050405020304" pitchFamily="18" charset="0"/>
              <a:cs typeface="Times New Roman" panose="02020603050405020304" pitchFamily="18" charset="0"/>
            </a:endParaRPr>
          </a:p>
          <a:p>
            <a:pPr algn="just"/>
            <a:r>
              <a:rPr lang="en-US" sz="2800" dirty="0">
                <a:ln w="0"/>
                <a:latin typeface="Times New Roman" panose="02020603050405020304" pitchFamily="18" charset="0"/>
                <a:cs typeface="Times New Roman" panose="02020603050405020304" pitchFamily="18" charset="0"/>
              </a:rPr>
              <a:t>Some people take grape juice and honey too. It is also good for dry cough. Hot milk with honey is also useful in cough problems. </a:t>
            </a:r>
          </a:p>
          <a:p>
            <a:pPr algn="just"/>
            <a:r>
              <a:rPr lang="en-US" sz="2800" dirty="0">
                <a:ln w="0"/>
                <a:latin typeface="Times New Roman" panose="02020603050405020304" pitchFamily="18" charset="0"/>
                <a:cs typeface="Times New Roman" panose="02020603050405020304" pitchFamily="18" charset="0"/>
              </a:rPr>
              <a:t>You can take ginger tea which is also a useful home remedy for cough.</a:t>
            </a:r>
            <a:endParaRPr lang="en-US" sz="28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6E10FE-50B5-4663-A43D-8FFF134DB7D9}"/>
              </a:ext>
            </a:extLst>
          </p:cNvPr>
          <p:cNvSpPr txBox="1"/>
          <p:nvPr/>
        </p:nvSpPr>
        <p:spPr>
          <a:xfrm>
            <a:off x="434787" y="1291195"/>
            <a:ext cx="1712259" cy="52322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Cough</a:t>
            </a:r>
          </a:p>
        </p:txBody>
      </p:sp>
      <p:sp>
        <p:nvSpPr>
          <p:cNvPr id="7" name="Rectangle 6">
            <a:extLst>
              <a:ext uri="{FF2B5EF4-FFF2-40B4-BE49-F238E27FC236}">
                <a16:creationId xmlns:a16="http://schemas.microsoft.com/office/drawing/2014/main" id="{06FC1011-234F-401C-8651-319C7BD3C4B7}"/>
              </a:ext>
            </a:extLst>
          </p:cNvPr>
          <p:cNvSpPr/>
          <p:nvPr/>
        </p:nvSpPr>
        <p:spPr>
          <a:xfrm>
            <a:off x="434786" y="4894729"/>
            <a:ext cx="11228295" cy="1384995"/>
          </a:xfrm>
          <a:prstGeom prst="rect">
            <a:avLst/>
          </a:prstGeom>
          <a:noFill/>
        </p:spPr>
        <p:txBody>
          <a:bodyPr wrap="square" lIns="91440" tIns="45720" rIns="91440" bIns="45720">
            <a:spAutoFit/>
          </a:bodyPr>
          <a:lstStyle/>
          <a:p>
            <a:pPr algn="just"/>
            <a:r>
              <a:rPr lang="en-US" sz="2800" b="0" cap="none" spc="0" dirty="0">
                <a:ln w="0"/>
                <a:solidFill>
                  <a:schemeClr val="tx1"/>
                </a:solidFill>
                <a:latin typeface="Times New Roman" panose="02020603050405020304" pitchFamily="18" charset="0"/>
                <a:cs typeface="Times New Roman" panose="02020603050405020304" pitchFamily="18" charset="0"/>
              </a:rPr>
              <a:t>Lemon juice is good fo</a:t>
            </a:r>
            <a:r>
              <a:rPr lang="en-US" sz="2800" dirty="0">
                <a:ln w="0"/>
                <a:latin typeface="Times New Roman" panose="02020603050405020304" pitchFamily="18" charset="0"/>
                <a:cs typeface="Times New Roman" panose="02020603050405020304" pitchFamily="18" charset="0"/>
              </a:rPr>
              <a:t>r any cold because it contains vitamin C. Vitamin C increases body resistance. Lemon juice, hot water and honey together work well in healing common cold.</a:t>
            </a:r>
            <a:endParaRPr lang="en-US" sz="28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E48098-2A3A-4818-9469-C8B7143DDC6D}"/>
              </a:ext>
            </a:extLst>
          </p:cNvPr>
          <p:cNvSpPr txBox="1"/>
          <p:nvPr/>
        </p:nvSpPr>
        <p:spPr>
          <a:xfrm>
            <a:off x="434786" y="4261239"/>
            <a:ext cx="1712259" cy="52322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Cold</a:t>
            </a:r>
          </a:p>
        </p:txBody>
      </p:sp>
    </p:spTree>
    <p:extLst>
      <p:ext uri="{BB962C8B-B14F-4D97-AF65-F5344CB8AC3E}">
        <p14:creationId xmlns:p14="http://schemas.microsoft.com/office/powerpoint/2010/main" val="9436476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right)">
                                      <p:cBhvr>
                                        <p:cTn id="3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7BD39C-52B8-4C74-9A23-CC85C389DC03}"/>
              </a:ext>
            </a:extLst>
          </p:cNvPr>
          <p:cNvSpPr/>
          <p:nvPr/>
        </p:nvSpPr>
        <p:spPr>
          <a:xfrm>
            <a:off x="336176" y="686848"/>
            <a:ext cx="11519648" cy="2677656"/>
          </a:xfrm>
          <a:prstGeom prst="rect">
            <a:avLst/>
          </a:prstGeom>
          <a:noFill/>
        </p:spPr>
        <p:txBody>
          <a:bodyPr wrap="square" lIns="91440" tIns="45720" rIns="91440" bIns="45720">
            <a:spAutoFit/>
          </a:bodyPr>
          <a:lstStyle/>
          <a:p>
            <a:pPr algn="just"/>
            <a:r>
              <a:rPr lang="en-US" sz="2800" b="0" cap="none" spc="0" dirty="0">
                <a:ln w="0"/>
                <a:solidFill>
                  <a:schemeClr val="tx1"/>
                </a:solidFill>
                <a:latin typeface="Times New Roman" panose="02020603050405020304" pitchFamily="18" charset="0"/>
                <a:cs typeface="Times New Roman" panose="02020603050405020304" pitchFamily="18" charset="0"/>
              </a:rPr>
              <a:t>In normal toothache, keep a clove in your mouth. Place it in between the aching teeth and suck on it. You can even apply clove oil on th</a:t>
            </a:r>
            <a:r>
              <a:rPr lang="en-US" sz="2800" dirty="0">
                <a:ln w="0"/>
                <a:latin typeface="Times New Roman" panose="02020603050405020304" pitchFamily="18" charset="0"/>
                <a:cs typeface="Times New Roman" panose="02020603050405020304" pitchFamily="18" charset="0"/>
              </a:rPr>
              <a:t>e affected tooth.</a:t>
            </a:r>
            <a:endParaRPr lang="en-US" sz="2800" b="0" cap="none" spc="0" dirty="0">
              <a:ln w="0"/>
              <a:solidFill>
                <a:schemeClr val="tx1"/>
              </a:solidFill>
              <a:latin typeface="Times New Roman" panose="02020603050405020304" pitchFamily="18" charset="0"/>
              <a:cs typeface="Times New Roman" panose="02020603050405020304" pitchFamily="18" charset="0"/>
            </a:endParaRPr>
          </a:p>
          <a:p>
            <a:pPr algn="just">
              <a:tabLst>
                <a:tab pos="10233025" algn="l"/>
              </a:tabLst>
            </a:pPr>
            <a:r>
              <a:rPr lang="en-US" sz="2800" dirty="0">
                <a:ln w="0"/>
                <a:latin typeface="Times New Roman" panose="02020603050405020304" pitchFamily="18" charset="0"/>
                <a:cs typeface="Times New Roman" panose="02020603050405020304" pitchFamily="18" charset="0"/>
              </a:rPr>
              <a:t>Garlic also cures toothache. Place a clove of garlic on the aching tooth and munch mildly. Its juice will work as a relief.</a:t>
            </a:r>
            <a:endParaRPr lang="en-US" sz="2800" b="0" cap="none" spc="0" dirty="0">
              <a:ln w="0"/>
              <a:solidFill>
                <a:schemeClr val="tx1"/>
              </a:solidFill>
              <a:latin typeface="Times New Roman" panose="02020603050405020304" pitchFamily="18" charset="0"/>
              <a:cs typeface="Times New Roman" panose="02020603050405020304" pitchFamily="18" charset="0"/>
            </a:endParaRPr>
          </a:p>
          <a:p>
            <a:pPr algn="just">
              <a:tabLst>
                <a:tab pos="10233025" algn="l"/>
              </a:tabLst>
            </a:pPr>
            <a:r>
              <a:rPr lang="en-US" sz="2800" dirty="0">
                <a:ln w="0"/>
                <a:latin typeface="Times New Roman" panose="02020603050405020304" pitchFamily="18" charset="0"/>
                <a:cs typeface="Times New Roman" panose="02020603050405020304" pitchFamily="18" charset="0"/>
              </a:rPr>
              <a:t>A pinch of pepper powder mixed with common salt works well on the aching tooth. It’s especially effective against the increased sensitiveness of the teeth.</a:t>
            </a:r>
            <a:endParaRPr lang="en-US" sz="28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DA04E7-426B-43D3-8598-29EA38CF6C4F}"/>
              </a:ext>
            </a:extLst>
          </p:cNvPr>
          <p:cNvSpPr txBox="1"/>
          <p:nvPr/>
        </p:nvSpPr>
        <p:spPr>
          <a:xfrm>
            <a:off x="318246" y="193094"/>
            <a:ext cx="2084295" cy="52322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Toothache</a:t>
            </a:r>
          </a:p>
        </p:txBody>
      </p:sp>
      <p:sp>
        <p:nvSpPr>
          <p:cNvPr id="10" name="Rectangle 9">
            <a:extLst>
              <a:ext uri="{FF2B5EF4-FFF2-40B4-BE49-F238E27FC236}">
                <a16:creationId xmlns:a16="http://schemas.microsoft.com/office/drawing/2014/main" id="{5BDA7298-54B5-4E14-8127-2D5EC92F2F40}"/>
              </a:ext>
            </a:extLst>
          </p:cNvPr>
          <p:cNvSpPr/>
          <p:nvPr/>
        </p:nvSpPr>
        <p:spPr>
          <a:xfrm>
            <a:off x="282389" y="4500282"/>
            <a:ext cx="11573435" cy="1384995"/>
          </a:xfrm>
          <a:prstGeom prst="rect">
            <a:avLst/>
          </a:prstGeom>
          <a:noFill/>
        </p:spPr>
        <p:txBody>
          <a:bodyPr wrap="square" lIns="91440" tIns="45720" rIns="91440" bIns="45720">
            <a:spAutoFit/>
          </a:bodyPr>
          <a:lstStyle/>
          <a:p>
            <a:pPr algn="just"/>
            <a:r>
              <a:rPr lang="en-US" sz="2800" b="0" cap="none" spc="0" dirty="0">
                <a:ln w="0"/>
                <a:solidFill>
                  <a:schemeClr val="tx1"/>
                </a:solidFill>
                <a:latin typeface="Times New Roman" panose="02020603050405020304" pitchFamily="18" charset="0"/>
                <a:cs typeface="Times New Roman" panose="02020603050405020304" pitchFamily="18" charset="0"/>
              </a:rPr>
              <a:t>Eating apples gives good result in headaches. While eating, add a little salt to it. </a:t>
            </a:r>
            <a:endParaRPr lang="en-US" sz="2800" dirty="0">
              <a:ln w="0"/>
              <a:latin typeface="Times New Roman" panose="02020603050405020304" pitchFamily="18" charset="0"/>
              <a:cs typeface="Times New Roman" panose="02020603050405020304" pitchFamily="18" charset="0"/>
            </a:endParaRPr>
          </a:p>
          <a:p>
            <a:pPr algn="just"/>
            <a:r>
              <a:rPr lang="en-US" sz="2800" b="0" cap="none" spc="0" dirty="0">
                <a:ln w="0"/>
                <a:solidFill>
                  <a:schemeClr val="tx1"/>
                </a:solidFill>
                <a:latin typeface="Times New Roman" panose="02020603050405020304" pitchFamily="18" charset="0"/>
                <a:cs typeface="Times New Roman" panose="02020603050405020304" pitchFamily="18" charset="0"/>
              </a:rPr>
              <a:t>When headache is caused by cold winds, cinnamon works the best. Make a paste of cinnamon by mixing in water and apply it on your forehead. </a:t>
            </a:r>
          </a:p>
        </p:txBody>
      </p:sp>
      <p:sp>
        <p:nvSpPr>
          <p:cNvPr id="11" name="TextBox 10">
            <a:extLst>
              <a:ext uri="{FF2B5EF4-FFF2-40B4-BE49-F238E27FC236}">
                <a16:creationId xmlns:a16="http://schemas.microsoft.com/office/drawing/2014/main" id="{FF875825-90E2-4CD8-9845-3FD63F5093B2}"/>
              </a:ext>
            </a:extLst>
          </p:cNvPr>
          <p:cNvSpPr txBox="1"/>
          <p:nvPr/>
        </p:nvSpPr>
        <p:spPr>
          <a:xfrm>
            <a:off x="336176" y="3977062"/>
            <a:ext cx="2084295" cy="52322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Headache</a:t>
            </a:r>
          </a:p>
        </p:txBody>
      </p:sp>
    </p:spTree>
    <p:extLst>
      <p:ext uri="{BB962C8B-B14F-4D97-AF65-F5344CB8AC3E}">
        <p14:creationId xmlns:p14="http://schemas.microsoft.com/office/powerpoint/2010/main" val="1254512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E1E72F-7B59-41A3-BCC6-82A95489B59F}"/>
              </a:ext>
            </a:extLst>
          </p:cNvPr>
          <p:cNvSpPr/>
          <p:nvPr/>
        </p:nvSpPr>
        <p:spPr>
          <a:xfrm>
            <a:off x="3321722" y="1448921"/>
            <a:ext cx="182880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ct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আদা</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F1A05A4-17F6-451A-91F9-32E45FA96F4D}"/>
              </a:ext>
            </a:extLst>
          </p:cNvPr>
          <p:cNvSpPr/>
          <p:nvPr/>
        </p:nvSpPr>
        <p:spPr>
          <a:xfrm>
            <a:off x="3321722" y="2482996"/>
            <a:ext cx="182880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প্রতিরোধশক্তি</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1345187-83EE-48A3-BAAB-6584D6E63F53}"/>
              </a:ext>
            </a:extLst>
          </p:cNvPr>
          <p:cNvSpPr/>
          <p:nvPr/>
        </p:nvSpPr>
        <p:spPr>
          <a:xfrm>
            <a:off x="3321722" y="3493172"/>
            <a:ext cx="182880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লবঙ্গ</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C6AB0D2-9804-4E20-AFDF-F0030196C90A}"/>
              </a:ext>
            </a:extLst>
          </p:cNvPr>
          <p:cNvSpPr/>
          <p:nvPr/>
        </p:nvSpPr>
        <p:spPr>
          <a:xfrm>
            <a:off x="3321722" y="4551820"/>
            <a:ext cx="182880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রসুন</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4BC1607-9AB9-4CEF-9BD6-6D5D51B356A4}"/>
              </a:ext>
            </a:extLst>
          </p:cNvPr>
          <p:cNvSpPr/>
          <p:nvPr/>
        </p:nvSpPr>
        <p:spPr>
          <a:xfrm>
            <a:off x="3321722" y="5677794"/>
            <a:ext cx="182880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গোলমরিচ</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D34C141-7456-4D8D-B30F-4BA7A103D3FA}"/>
              </a:ext>
            </a:extLst>
          </p:cNvPr>
          <p:cNvSpPr/>
          <p:nvPr/>
        </p:nvSpPr>
        <p:spPr>
          <a:xfrm>
            <a:off x="9007726" y="1599164"/>
            <a:ext cx="265176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ct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দারুচিনি</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B6205C6-2F33-4E79-9CAF-77A661D508E8}"/>
              </a:ext>
            </a:extLst>
          </p:cNvPr>
          <p:cNvSpPr/>
          <p:nvPr/>
        </p:nvSpPr>
        <p:spPr>
          <a:xfrm>
            <a:off x="9007726" y="2877865"/>
            <a:ext cx="265176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সংবেদনশীল</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0CF4C40-765D-4B96-97BD-29C98C0979A4}"/>
              </a:ext>
            </a:extLst>
          </p:cNvPr>
          <p:cNvSpPr/>
          <p:nvPr/>
        </p:nvSpPr>
        <p:spPr>
          <a:xfrm>
            <a:off x="9007726" y="4238060"/>
            <a:ext cx="265176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কড়মড়</a:t>
            </a: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করে</a:t>
            </a: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চিবানো</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7E04ABB-AC63-447F-8FED-A5673E9635CF}"/>
              </a:ext>
            </a:extLst>
          </p:cNvPr>
          <p:cNvSpPr/>
          <p:nvPr/>
        </p:nvSpPr>
        <p:spPr>
          <a:xfrm>
            <a:off x="9007726" y="5403474"/>
            <a:ext cx="265176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চিমটি</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39A3BCE-31F9-423B-BA53-EC88AB7BEDDA}"/>
              </a:ext>
            </a:extLst>
          </p:cNvPr>
          <p:cNvSpPr/>
          <p:nvPr/>
        </p:nvSpPr>
        <p:spPr>
          <a:xfrm>
            <a:off x="2873188" y="194018"/>
            <a:ext cx="644562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US" sz="3200" b="1" dirty="0">
                <a:solidFill>
                  <a:srgbClr val="0000FF"/>
                </a:solidFill>
                <a:latin typeface="Times New Roman" pitchFamily="18" charset="0"/>
                <a:cs typeface="Times New Roman" pitchFamily="18" charset="0"/>
              </a:rPr>
              <a:t>E1. Learn these words:</a:t>
            </a:r>
          </a:p>
        </p:txBody>
      </p:sp>
      <p:sp>
        <p:nvSpPr>
          <p:cNvPr id="12" name="Rectangle 11">
            <a:extLst>
              <a:ext uri="{FF2B5EF4-FFF2-40B4-BE49-F238E27FC236}">
                <a16:creationId xmlns:a16="http://schemas.microsoft.com/office/drawing/2014/main" id="{6A6D9993-5E66-40CA-9773-ECBCC052B775}"/>
              </a:ext>
            </a:extLst>
          </p:cNvPr>
          <p:cNvSpPr/>
          <p:nvPr/>
        </p:nvSpPr>
        <p:spPr>
          <a:xfrm>
            <a:off x="885937" y="1439939"/>
            <a:ext cx="18288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ginger</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7809736-57B0-423C-BB33-3C9D7CD469CC}"/>
              </a:ext>
            </a:extLst>
          </p:cNvPr>
          <p:cNvSpPr/>
          <p:nvPr/>
        </p:nvSpPr>
        <p:spPr>
          <a:xfrm>
            <a:off x="885937" y="2482996"/>
            <a:ext cx="18288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resistance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FB694C-B23F-4740-8AC9-131217B18678}"/>
              </a:ext>
            </a:extLst>
          </p:cNvPr>
          <p:cNvSpPr/>
          <p:nvPr/>
        </p:nvSpPr>
        <p:spPr>
          <a:xfrm>
            <a:off x="873200" y="3493172"/>
            <a:ext cx="18288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clove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A5CAA0C-83FE-471A-B480-14C227BC5099}"/>
              </a:ext>
            </a:extLst>
          </p:cNvPr>
          <p:cNvSpPr/>
          <p:nvPr/>
        </p:nvSpPr>
        <p:spPr>
          <a:xfrm>
            <a:off x="873200" y="4551820"/>
            <a:ext cx="18288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garlic</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F93FBB6-9605-49B8-B782-3CA2DF03E607}"/>
              </a:ext>
            </a:extLst>
          </p:cNvPr>
          <p:cNvSpPr/>
          <p:nvPr/>
        </p:nvSpPr>
        <p:spPr>
          <a:xfrm>
            <a:off x="891035" y="5665084"/>
            <a:ext cx="18288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pepper</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D5B5FD5-053B-411D-B6A8-B131A41E2C4B}"/>
              </a:ext>
            </a:extLst>
          </p:cNvPr>
          <p:cNvSpPr/>
          <p:nvPr/>
        </p:nvSpPr>
        <p:spPr>
          <a:xfrm>
            <a:off x="7052463" y="1599164"/>
            <a:ext cx="1737360"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cinnamon</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11D3DA6-1580-4050-90E0-85BCD86904A1}"/>
              </a:ext>
            </a:extLst>
          </p:cNvPr>
          <p:cNvSpPr/>
          <p:nvPr/>
        </p:nvSpPr>
        <p:spPr>
          <a:xfrm>
            <a:off x="7066715" y="2869917"/>
            <a:ext cx="1737360"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sensitive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801C84D-C63E-43D3-9C04-D50E2FEBB09B}"/>
              </a:ext>
            </a:extLst>
          </p:cNvPr>
          <p:cNvSpPr/>
          <p:nvPr/>
        </p:nvSpPr>
        <p:spPr>
          <a:xfrm>
            <a:off x="7052463" y="4242542"/>
            <a:ext cx="1737360"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munch</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E713345A-F5DF-42A4-90FD-C6BF68B7E09B}"/>
              </a:ext>
            </a:extLst>
          </p:cNvPr>
          <p:cNvSpPr/>
          <p:nvPr/>
        </p:nvSpPr>
        <p:spPr>
          <a:xfrm>
            <a:off x="7041480" y="5414882"/>
            <a:ext cx="1737360"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sp3d extrusionH="57150">
              <a:bevelT w="38100" h="38100"/>
            </a:sp3d>
          </a:bodyPr>
          <a:lstStyle/>
          <a:p>
            <a:pPr algn="just"/>
            <a:r>
              <a:rPr lang="en-US" sz="2800" b="1" i="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pinch</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475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5" presetClass="entr" presetSubtype="0" fill="hold" grpId="0" nodeType="withEffect">
                                  <p:stCondLst>
                                    <p:cond delay="0"/>
                                  </p:stCondLst>
                                  <p:childTnLst>
                                    <p:set>
                                      <p:cBhvr>
                                        <p:cTn id="11" dur="1" fill="hold">
                                          <p:stCondLst>
                                            <p:cond delay="0"/>
                                          </p:stCondLst>
                                        </p:cTn>
                                        <p:tgtEl>
                                          <p:spTgt spid="12">
                                            <p:bg/>
                                          </p:spTgt>
                                        </p:tgtEl>
                                        <p:attrNameLst>
                                          <p:attrName>style.visibility</p:attrName>
                                        </p:attrNameLst>
                                      </p:cBhvr>
                                      <p:to>
                                        <p:strVal val="visible"/>
                                      </p:to>
                                    </p:set>
                                    <p:anim calcmode="lin" valueType="num">
                                      <p:cBhvr>
                                        <p:cTn id="12" dur="1000" fill="hold"/>
                                        <p:tgtEl>
                                          <p:spTgt spid="12">
                                            <p:bg/>
                                          </p:spTgt>
                                        </p:tgtEl>
                                        <p:attrNameLst>
                                          <p:attrName>ppt_w</p:attrName>
                                        </p:attrNameLst>
                                      </p:cBhvr>
                                      <p:tavLst>
                                        <p:tav tm="0">
                                          <p:val>
                                            <p:fltVal val="0"/>
                                          </p:val>
                                        </p:tav>
                                        <p:tav tm="100000">
                                          <p:val>
                                            <p:strVal val="#ppt_w"/>
                                          </p:val>
                                        </p:tav>
                                      </p:tavLst>
                                    </p:anim>
                                    <p:anim calcmode="lin" valueType="num">
                                      <p:cBhvr>
                                        <p:cTn id="13" dur="1000" fill="hold"/>
                                        <p:tgtEl>
                                          <p:spTgt spid="12">
                                            <p:bg/>
                                          </p:spTgt>
                                        </p:tgtEl>
                                        <p:attrNameLst>
                                          <p:attrName>ppt_h</p:attrName>
                                        </p:attrNameLst>
                                      </p:cBhvr>
                                      <p:tavLst>
                                        <p:tav tm="0">
                                          <p:val>
                                            <p:fltVal val="0"/>
                                          </p:val>
                                        </p:tav>
                                        <p:tav tm="100000">
                                          <p:val>
                                            <p:strVal val="#ppt_h"/>
                                          </p:val>
                                        </p:tav>
                                      </p:tavLst>
                                    </p:anim>
                                    <p:anim calcmode="lin" valueType="num">
                                      <p:cBhvr>
                                        <p:cTn id="14" dur="1000" fill="hold"/>
                                        <p:tgtEl>
                                          <p:spTgt spid="12">
                                            <p:bg/>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
                                            <p:bg/>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p:cTn id="18"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3">
                                            <p:bg/>
                                          </p:spTgt>
                                        </p:tgtEl>
                                        <p:attrNameLst>
                                          <p:attrName>style.visibility</p:attrName>
                                        </p:attrNameLst>
                                      </p:cBhvr>
                                      <p:to>
                                        <p:strVal val="visible"/>
                                      </p:to>
                                    </p:set>
                                    <p:anim calcmode="lin" valueType="num">
                                      <p:cBhvr>
                                        <p:cTn id="24" dur="1000" fill="hold"/>
                                        <p:tgtEl>
                                          <p:spTgt spid="13">
                                            <p:bg/>
                                          </p:spTgt>
                                        </p:tgtEl>
                                        <p:attrNameLst>
                                          <p:attrName>ppt_w</p:attrName>
                                        </p:attrNameLst>
                                      </p:cBhvr>
                                      <p:tavLst>
                                        <p:tav tm="0">
                                          <p:val>
                                            <p:fltVal val="0"/>
                                          </p:val>
                                        </p:tav>
                                        <p:tav tm="100000">
                                          <p:val>
                                            <p:strVal val="#ppt_w"/>
                                          </p:val>
                                        </p:tav>
                                      </p:tavLst>
                                    </p:anim>
                                    <p:anim calcmode="lin" valueType="num">
                                      <p:cBhvr>
                                        <p:cTn id="25" dur="1000" fill="hold"/>
                                        <p:tgtEl>
                                          <p:spTgt spid="13">
                                            <p:bg/>
                                          </p:spTgt>
                                        </p:tgtEl>
                                        <p:attrNameLst>
                                          <p:attrName>ppt_h</p:attrName>
                                        </p:attrNameLst>
                                      </p:cBhvr>
                                      <p:tavLst>
                                        <p:tav tm="0">
                                          <p:val>
                                            <p:fltVal val="0"/>
                                          </p:val>
                                        </p:tav>
                                        <p:tav tm="100000">
                                          <p:val>
                                            <p:strVal val="#ppt_h"/>
                                          </p:val>
                                        </p:tav>
                                      </p:tavLst>
                                    </p:anim>
                                    <p:anim calcmode="lin" valueType="num">
                                      <p:cBhvr>
                                        <p:cTn id="26" dur="1000" fill="hold"/>
                                        <p:tgtEl>
                                          <p:spTgt spid="13">
                                            <p:bg/>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bg/>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p:cTn id="30"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xEl>
                                              <p:pRg st="0" end="0"/>
                                            </p:txEl>
                                          </p:spTgt>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14">
                                            <p:bg/>
                                          </p:spTgt>
                                        </p:tgtEl>
                                        <p:attrNameLst>
                                          <p:attrName>style.visibility</p:attrName>
                                        </p:attrNameLst>
                                      </p:cBhvr>
                                      <p:to>
                                        <p:strVal val="visible"/>
                                      </p:to>
                                    </p:set>
                                    <p:anim calcmode="lin" valueType="num">
                                      <p:cBhvr>
                                        <p:cTn id="36" dur="1000" fill="hold"/>
                                        <p:tgtEl>
                                          <p:spTgt spid="14">
                                            <p:bg/>
                                          </p:spTgt>
                                        </p:tgtEl>
                                        <p:attrNameLst>
                                          <p:attrName>ppt_w</p:attrName>
                                        </p:attrNameLst>
                                      </p:cBhvr>
                                      <p:tavLst>
                                        <p:tav tm="0">
                                          <p:val>
                                            <p:fltVal val="0"/>
                                          </p:val>
                                        </p:tav>
                                        <p:tav tm="100000">
                                          <p:val>
                                            <p:strVal val="#ppt_w"/>
                                          </p:val>
                                        </p:tav>
                                      </p:tavLst>
                                    </p:anim>
                                    <p:anim calcmode="lin" valueType="num">
                                      <p:cBhvr>
                                        <p:cTn id="37" dur="1000" fill="hold"/>
                                        <p:tgtEl>
                                          <p:spTgt spid="14">
                                            <p:bg/>
                                          </p:spTgt>
                                        </p:tgtEl>
                                        <p:attrNameLst>
                                          <p:attrName>ppt_h</p:attrName>
                                        </p:attrNameLst>
                                      </p:cBhvr>
                                      <p:tavLst>
                                        <p:tav tm="0">
                                          <p:val>
                                            <p:fltVal val="0"/>
                                          </p:val>
                                        </p:tav>
                                        <p:tav tm="100000">
                                          <p:val>
                                            <p:strVal val="#ppt_h"/>
                                          </p:val>
                                        </p:tav>
                                      </p:tavLst>
                                    </p:anim>
                                    <p:anim calcmode="lin" valueType="num">
                                      <p:cBhvr>
                                        <p:cTn id="38" dur="1000" fill="hold"/>
                                        <p:tgtEl>
                                          <p:spTgt spid="14">
                                            <p:bg/>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4">
                                            <p:bg/>
                                          </p:spTgt>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15">
                                            <p:bg/>
                                          </p:spTgt>
                                        </p:tgtEl>
                                        <p:attrNameLst>
                                          <p:attrName>style.visibility</p:attrName>
                                        </p:attrNameLst>
                                      </p:cBhvr>
                                      <p:to>
                                        <p:strVal val="visible"/>
                                      </p:to>
                                    </p:set>
                                    <p:anim calcmode="lin" valueType="num">
                                      <p:cBhvr>
                                        <p:cTn id="48" dur="1000" fill="hold"/>
                                        <p:tgtEl>
                                          <p:spTgt spid="15">
                                            <p:bg/>
                                          </p:spTgt>
                                        </p:tgtEl>
                                        <p:attrNameLst>
                                          <p:attrName>ppt_w</p:attrName>
                                        </p:attrNameLst>
                                      </p:cBhvr>
                                      <p:tavLst>
                                        <p:tav tm="0">
                                          <p:val>
                                            <p:fltVal val="0"/>
                                          </p:val>
                                        </p:tav>
                                        <p:tav tm="100000">
                                          <p:val>
                                            <p:strVal val="#ppt_w"/>
                                          </p:val>
                                        </p:tav>
                                      </p:tavLst>
                                    </p:anim>
                                    <p:anim calcmode="lin" valueType="num">
                                      <p:cBhvr>
                                        <p:cTn id="49" dur="1000" fill="hold"/>
                                        <p:tgtEl>
                                          <p:spTgt spid="15">
                                            <p:bg/>
                                          </p:spTgt>
                                        </p:tgtEl>
                                        <p:attrNameLst>
                                          <p:attrName>ppt_h</p:attrName>
                                        </p:attrNameLst>
                                      </p:cBhvr>
                                      <p:tavLst>
                                        <p:tav tm="0">
                                          <p:val>
                                            <p:fltVal val="0"/>
                                          </p:val>
                                        </p:tav>
                                        <p:tav tm="100000">
                                          <p:val>
                                            <p:strVal val="#ppt_h"/>
                                          </p:val>
                                        </p:tav>
                                      </p:tavLst>
                                    </p:anim>
                                    <p:anim calcmode="lin" valueType="num">
                                      <p:cBhvr>
                                        <p:cTn id="50" dur="1000" fill="hold"/>
                                        <p:tgtEl>
                                          <p:spTgt spid="15">
                                            <p:bg/>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5">
                                            <p:bg/>
                                          </p:spTgt>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 calcmode="lin" valueType="num">
                                      <p:cBhvr>
                                        <p:cTn id="54"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5">
                                            <p:txEl>
                                              <p:pRg st="0" end="0"/>
                                            </p:txEl>
                                          </p:spTgt>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16">
                                            <p:bg/>
                                          </p:spTgt>
                                        </p:tgtEl>
                                        <p:attrNameLst>
                                          <p:attrName>style.visibility</p:attrName>
                                        </p:attrNameLst>
                                      </p:cBhvr>
                                      <p:to>
                                        <p:strVal val="visible"/>
                                      </p:to>
                                    </p:set>
                                    <p:anim calcmode="lin" valueType="num">
                                      <p:cBhvr>
                                        <p:cTn id="60" dur="1000" fill="hold"/>
                                        <p:tgtEl>
                                          <p:spTgt spid="16">
                                            <p:bg/>
                                          </p:spTgt>
                                        </p:tgtEl>
                                        <p:attrNameLst>
                                          <p:attrName>ppt_w</p:attrName>
                                        </p:attrNameLst>
                                      </p:cBhvr>
                                      <p:tavLst>
                                        <p:tav tm="0">
                                          <p:val>
                                            <p:fltVal val="0"/>
                                          </p:val>
                                        </p:tav>
                                        <p:tav tm="100000">
                                          <p:val>
                                            <p:strVal val="#ppt_w"/>
                                          </p:val>
                                        </p:tav>
                                      </p:tavLst>
                                    </p:anim>
                                    <p:anim calcmode="lin" valueType="num">
                                      <p:cBhvr>
                                        <p:cTn id="61" dur="1000" fill="hold"/>
                                        <p:tgtEl>
                                          <p:spTgt spid="16">
                                            <p:bg/>
                                          </p:spTgt>
                                        </p:tgtEl>
                                        <p:attrNameLst>
                                          <p:attrName>ppt_h</p:attrName>
                                        </p:attrNameLst>
                                      </p:cBhvr>
                                      <p:tavLst>
                                        <p:tav tm="0">
                                          <p:val>
                                            <p:fltVal val="0"/>
                                          </p:val>
                                        </p:tav>
                                        <p:tav tm="100000">
                                          <p:val>
                                            <p:strVal val="#ppt_h"/>
                                          </p:val>
                                        </p:tav>
                                      </p:tavLst>
                                    </p:anim>
                                    <p:anim calcmode="lin" valueType="num">
                                      <p:cBhvr>
                                        <p:cTn id="62" dur="1000" fill="hold"/>
                                        <p:tgtEl>
                                          <p:spTgt spid="16">
                                            <p:bg/>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
                                            <p:bg/>
                                          </p:spTgt>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 calcmode="lin" valueType="num">
                                      <p:cBhvr>
                                        <p:cTn id="66"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6">
                                            <p:txEl>
                                              <p:pRg st="0" end="0"/>
                                            </p:txEl>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17">
                                            <p:bg/>
                                          </p:spTgt>
                                        </p:tgtEl>
                                        <p:attrNameLst>
                                          <p:attrName>style.visibility</p:attrName>
                                        </p:attrNameLst>
                                      </p:cBhvr>
                                      <p:to>
                                        <p:strVal val="visible"/>
                                      </p:to>
                                    </p:set>
                                    <p:anim calcmode="lin" valueType="num">
                                      <p:cBhvr>
                                        <p:cTn id="72" dur="1000" fill="hold"/>
                                        <p:tgtEl>
                                          <p:spTgt spid="17">
                                            <p:bg/>
                                          </p:spTgt>
                                        </p:tgtEl>
                                        <p:attrNameLst>
                                          <p:attrName>ppt_w</p:attrName>
                                        </p:attrNameLst>
                                      </p:cBhvr>
                                      <p:tavLst>
                                        <p:tav tm="0">
                                          <p:val>
                                            <p:fltVal val="0"/>
                                          </p:val>
                                        </p:tav>
                                        <p:tav tm="100000">
                                          <p:val>
                                            <p:strVal val="#ppt_w"/>
                                          </p:val>
                                        </p:tav>
                                      </p:tavLst>
                                    </p:anim>
                                    <p:anim calcmode="lin" valueType="num">
                                      <p:cBhvr>
                                        <p:cTn id="73" dur="1000" fill="hold"/>
                                        <p:tgtEl>
                                          <p:spTgt spid="17">
                                            <p:bg/>
                                          </p:spTgt>
                                        </p:tgtEl>
                                        <p:attrNameLst>
                                          <p:attrName>ppt_h</p:attrName>
                                        </p:attrNameLst>
                                      </p:cBhvr>
                                      <p:tavLst>
                                        <p:tav tm="0">
                                          <p:val>
                                            <p:fltVal val="0"/>
                                          </p:val>
                                        </p:tav>
                                        <p:tav tm="100000">
                                          <p:val>
                                            <p:strVal val="#ppt_h"/>
                                          </p:val>
                                        </p:tav>
                                      </p:tavLst>
                                    </p:anim>
                                    <p:anim calcmode="lin" valueType="num">
                                      <p:cBhvr>
                                        <p:cTn id="74" dur="1000" fill="hold"/>
                                        <p:tgtEl>
                                          <p:spTgt spid="17">
                                            <p:bg/>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7">
                                            <p:bg/>
                                          </p:spTgt>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 calcmode="lin" valueType="num">
                                      <p:cBhvr>
                                        <p:cTn id="78"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9"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80" dur="1000" fill="hold"/>
                                        <p:tgtEl>
                                          <p:spTgt spid="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7">
                                            <p:txEl>
                                              <p:pRg st="0" end="0"/>
                                            </p:txEl>
                                          </p:spTgt>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18">
                                            <p:bg/>
                                          </p:spTgt>
                                        </p:tgtEl>
                                        <p:attrNameLst>
                                          <p:attrName>style.visibility</p:attrName>
                                        </p:attrNameLst>
                                      </p:cBhvr>
                                      <p:to>
                                        <p:strVal val="visible"/>
                                      </p:to>
                                    </p:set>
                                    <p:anim calcmode="lin" valueType="num">
                                      <p:cBhvr>
                                        <p:cTn id="84" dur="1000" fill="hold"/>
                                        <p:tgtEl>
                                          <p:spTgt spid="18">
                                            <p:bg/>
                                          </p:spTgt>
                                        </p:tgtEl>
                                        <p:attrNameLst>
                                          <p:attrName>ppt_w</p:attrName>
                                        </p:attrNameLst>
                                      </p:cBhvr>
                                      <p:tavLst>
                                        <p:tav tm="0">
                                          <p:val>
                                            <p:fltVal val="0"/>
                                          </p:val>
                                        </p:tav>
                                        <p:tav tm="100000">
                                          <p:val>
                                            <p:strVal val="#ppt_w"/>
                                          </p:val>
                                        </p:tav>
                                      </p:tavLst>
                                    </p:anim>
                                    <p:anim calcmode="lin" valueType="num">
                                      <p:cBhvr>
                                        <p:cTn id="85" dur="1000" fill="hold"/>
                                        <p:tgtEl>
                                          <p:spTgt spid="18">
                                            <p:bg/>
                                          </p:spTgt>
                                        </p:tgtEl>
                                        <p:attrNameLst>
                                          <p:attrName>ppt_h</p:attrName>
                                        </p:attrNameLst>
                                      </p:cBhvr>
                                      <p:tavLst>
                                        <p:tav tm="0">
                                          <p:val>
                                            <p:fltVal val="0"/>
                                          </p:val>
                                        </p:tav>
                                        <p:tav tm="100000">
                                          <p:val>
                                            <p:strVal val="#ppt_h"/>
                                          </p:val>
                                        </p:tav>
                                      </p:tavLst>
                                    </p:anim>
                                    <p:anim calcmode="lin" valueType="num">
                                      <p:cBhvr>
                                        <p:cTn id="86" dur="1000" fill="hold"/>
                                        <p:tgtEl>
                                          <p:spTgt spid="18">
                                            <p:bg/>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8">
                                            <p:bg/>
                                          </p:spTgt>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18">
                                            <p:txEl>
                                              <p:pRg st="0" end="0"/>
                                            </p:txEl>
                                          </p:spTgt>
                                        </p:tgtEl>
                                        <p:attrNameLst>
                                          <p:attrName>style.visibility</p:attrName>
                                        </p:attrNameLst>
                                      </p:cBhvr>
                                      <p:to>
                                        <p:strVal val="visible"/>
                                      </p:to>
                                    </p:set>
                                    <p:anim calcmode="lin" valueType="num">
                                      <p:cBhvr>
                                        <p:cTn id="90"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1"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92" dur="1000" fill="hold"/>
                                        <p:tgtEl>
                                          <p:spTgt spid="1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8">
                                            <p:txEl>
                                              <p:pRg st="0" end="0"/>
                                            </p:txEl>
                                          </p:spTgt>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0"/>
                                  </p:stCondLst>
                                  <p:childTnLst>
                                    <p:set>
                                      <p:cBhvr>
                                        <p:cTn id="95" dur="1" fill="hold">
                                          <p:stCondLst>
                                            <p:cond delay="0"/>
                                          </p:stCondLst>
                                        </p:cTn>
                                        <p:tgtEl>
                                          <p:spTgt spid="19">
                                            <p:bg/>
                                          </p:spTgt>
                                        </p:tgtEl>
                                        <p:attrNameLst>
                                          <p:attrName>style.visibility</p:attrName>
                                        </p:attrNameLst>
                                      </p:cBhvr>
                                      <p:to>
                                        <p:strVal val="visible"/>
                                      </p:to>
                                    </p:set>
                                    <p:anim calcmode="lin" valueType="num">
                                      <p:cBhvr>
                                        <p:cTn id="96" dur="1000" fill="hold"/>
                                        <p:tgtEl>
                                          <p:spTgt spid="19">
                                            <p:bg/>
                                          </p:spTgt>
                                        </p:tgtEl>
                                        <p:attrNameLst>
                                          <p:attrName>ppt_w</p:attrName>
                                        </p:attrNameLst>
                                      </p:cBhvr>
                                      <p:tavLst>
                                        <p:tav tm="0">
                                          <p:val>
                                            <p:fltVal val="0"/>
                                          </p:val>
                                        </p:tav>
                                        <p:tav tm="100000">
                                          <p:val>
                                            <p:strVal val="#ppt_w"/>
                                          </p:val>
                                        </p:tav>
                                      </p:tavLst>
                                    </p:anim>
                                    <p:anim calcmode="lin" valueType="num">
                                      <p:cBhvr>
                                        <p:cTn id="97" dur="1000" fill="hold"/>
                                        <p:tgtEl>
                                          <p:spTgt spid="19">
                                            <p:bg/>
                                          </p:spTgt>
                                        </p:tgtEl>
                                        <p:attrNameLst>
                                          <p:attrName>ppt_h</p:attrName>
                                        </p:attrNameLst>
                                      </p:cBhvr>
                                      <p:tavLst>
                                        <p:tav tm="0">
                                          <p:val>
                                            <p:fltVal val="0"/>
                                          </p:val>
                                        </p:tav>
                                        <p:tav tm="100000">
                                          <p:val>
                                            <p:strVal val="#ppt_h"/>
                                          </p:val>
                                        </p:tav>
                                      </p:tavLst>
                                    </p:anim>
                                    <p:anim calcmode="lin" valueType="num">
                                      <p:cBhvr>
                                        <p:cTn id="98" dur="1000" fill="hold"/>
                                        <p:tgtEl>
                                          <p:spTgt spid="19">
                                            <p:bg/>
                                          </p:spTgt>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9">
                                            <p:bg/>
                                          </p:spTgt>
                                        </p:tgtEl>
                                        <p:attrNameLst>
                                          <p:attrName>ppt_y</p:attrName>
                                        </p:attrNameLst>
                                      </p:cBhvr>
                                      <p:tavLst>
                                        <p:tav tm="0" fmla="#ppt_y+(sin(-2*pi*(1-$))*-#ppt_x+cos(-2*pi*(1-$))*(1-#ppt_y))*(1-$)">
                                          <p:val>
                                            <p:fltVal val="0"/>
                                          </p:val>
                                        </p:tav>
                                        <p:tav tm="100000">
                                          <p:val>
                                            <p:fltVal val="1"/>
                                          </p:val>
                                        </p:tav>
                                      </p:tavLst>
                                    </p:anim>
                                  </p:childTnLst>
                                </p:cTn>
                              </p:par>
                              <p:par>
                                <p:cTn id="100" presetID="15" presetClass="entr" presetSubtype="0"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104" dur="1000" fill="hold"/>
                                        <p:tgtEl>
                                          <p:spTgt spid="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19">
                                            <p:txEl>
                                              <p:pRg st="0" end="0"/>
                                            </p:txEl>
                                          </p:spTgt>
                                        </p:tgtEl>
                                        <p:attrNameLst>
                                          <p:attrName>ppt_y</p:attrName>
                                        </p:attrNameLst>
                                      </p:cBhvr>
                                      <p:tavLst>
                                        <p:tav tm="0" fmla="#ppt_y+(sin(-2*pi*(1-$))*-#ppt_x+cos(-2*pi*(1-$))*(1-#ppt_y))*(1-$)">
                                          <p:val>
                                            <p:fltVal val="0"/>
                                          </p:val>
                                        </p:tav>
                                        <p:tav tm="100000">
                                          <p:val>
                                            <p:fltVal val="1"/>
                                          </p:val>
                                        </p:tav>
                                      </p:tavLst>
                                    </p:anim>
                                  </p:childTnLst>
                                </p:cTn>
                              </p:par>
                              <p:par>
                                <p:cTn id="106" presetID="15" presetClass="entr" presetSubtype="0" fill="hold" grpId="0" nodeType="withEffect">
                                  <p:stCondLst>
                                    <p:cond delay="0"/>
                                  </p:stCondLst>
                                  <p:childTnLst>
                                    <p:set>
                                      <p:cBhvr>
                                        <p:cTn id="107" dur="1" fill="hold">
                                          <p:stCondLst>
                                            <p:cond delay="0"/>
                                          </p:stCondLst>
                                        </p:cTn>
                                        <p:tgtEl>
                                          <p:spTgt spid="20">
                                            <p:bg/>
                                          </p:spTgt>
                                        </p:tgtEl>
                                        <p:attrNameLst>
                                          <p:attrName>style.visibility</p:attrName>
                                        </p:attrNameLst>
                                      </p:cBhvr>
                                      <p:to>
                                        <p:strVal val="visible"/>
                                      </p:to>
                                    </p:set>
                                    <p:anim calcmode="lin" valueType="num">
                                      <p:cBhvr>
                                        <p:cTn id="108" dur="1000" fill="hold"/>
                                        <p:tgtEl>
                                          <p:spTgt spid="20">
                                            <p:bg/>
                                          </p:spTgt>
                                        </p:tgtEl>
                                        <p:attrNameLst>
                                          <p:attrName>ppt_w</p:attrName>
                                        </p:attrNameLst>
                                      </p:cBhvr>
                                      <p:tavLst>
                                        <p:tav tm="0">
                                          <p:val>
                                            <p:fltVal val="0"/>
                                          </p:val>
                                        </p:tav>
                                        <p:tav tm="100000">
                                          <p:val>
                                            <p:strVal val="#ppt_w"/>
                                          </p:val>
                                        </p:tav>
                                      </p:tavLst>
                                    </p:anim>
                                    <p:anim calcmode="lin" valueType="num">
                                      <p:cBhvr>
                                        <p:cTn id="109" dur="1000" fill="hold"/>
                                        <p:tgtEl>
                                          <p:spTgt spid="20">
                                            <p:bg/>
                                          </p:spTgt>
                                        </p:tgtEl>
                                        <p:attrNameLst>
                                          <p:attrName>ppt_h</p:attrName>
                                        </p:attrNameLst>
                                      </p:cBhvr>
                                      <p:tavLst>
                                        <p:tav tm="0">
                                          <p:val>
                                            <p:fltVal val="0"/>
                                          </p:val>
                                        </p:tav>
                                        <p:tav tm="100000">
                                          <p:val>
                                            <p:strVal val="#ppt_h"/>
                                          </p:val>
                                        </p:tav>
                                      </p:tavLst>
                                    </p:anim>
                                    <p:anim calcmode="lin" valueType="num">
                                      <p:cBhvr>
                                        <p:cTn id="110" dur="1000" fill="hold"/>
                                        <p:tgtEl>
                                          <p:spTgt spid="20">
                                            <p:bg/>
                                          </p:spTgt>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20">
                                            <p:bg/>
                                          </p:spTgt>
                                        </p:tgtEl>
                                        <p:attrNameLst>
                                          <p:attrName>ppt_y</p:attrName>
                                        </p:attrNameLst>
                                      </p:cBhvr>
                                      <p:tavLst>
                                        <p:tav tm="0" fmla="#ppt_y+(sin(-2*pi*(1-$))*-#ppt_x+cos(-2*pi*(1-$))*(1-#ppt_y))*(1-$)">
                                          <p:val>
                                            <p:fltVal val="0"/>
                                          </p:val>
                                        </p:tav>
                                        <p:tav tm="100000">
                                          <p:val>
                                            <p:fltVal val="1"/>
                                          </p:val>
                                        </p:tav>
                                      </p:tavLst>
                                    </p:anim>
                                  </p:childTnLst>
                                </p:cTn>
                              </p:par>
                              <p:par>
                                <p:cTn id="112" presetID="15" presetClass="entr" presetSubtype="0" fill="hold" grpId="0" nodeType="withEffect">
                                  <p:stCondLst>
                                    <p:cond delay="0"/>
                                  </p:stCondLst>
                                  <p:childTnLst>
                                    <p:set>
                                      <p:cBhvr>
                                        <p:cTn id="113" dur="1" fill="hold">
                                          <p:stCondLst>
                                            <p:cond delay="0"/>
                                          </p:stCondLst>
                                        </p:cTn>
                                        <p:tgtEl>
                                          <p:spTgt spid="20">
                                            <p:txEl>
                                              <p:pRg st="0" end="0"/>
                                            </p:txEl>
                                          </p:spTgt>
                                        </p:tgtEl>
                                        <p:attrNameLst>
                                          <p:attrName>style.visibility</p:attrName>
                                        </p:attrNameLst>
                                      </p:cBhvr>
                                      <p:to>
                                        <p:strVal val="visible"/>
                                      </p:to>
                                    </p:set>
                                    <p:anim calcmode="lin" valueType="num">
                                      <p:cBhvr>
                                        <p:cTn id="114"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5"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16" dur="1000" fill="hold"/>
                                        <p:tgtEl>
                                          <p:spTgt spid="2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8" fill="hold">
                      <p:stCondLst>
                        <p:cond delay="indefinite"/>
                      </p:stCondLst>
                      <p:childTnLst>
                        <p:par>
                          <p:cTn id="119" fill="hold">
                            <p:stCondLst>
                              <p:cond delay="0"/>
                            </p:stCondLst>
                            <p:childTnLst>
                              <p:par>
                                <p:cTn id="120" presetID="15" presetClass="entr" presetSubtype="0"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6" fill="hold">
                      <p:stCondLst>
                        <p:cond delay="indefinite"/>
                      </p:stCondLst>
                      <p:childTnLst>
                        <p:par>
                          <p:cTn id="127" fill="hold">
                            <p:stCondLst>
                              <p:cond delay="0"/>
                            </p:stCondLst>
                            <p:childTnLst>
                              <p:par>
                                <p:cTn id="128" presetID="15" presetClass="entr" presetSubtype="0" fill="hold" grpId="0" nodeType="clickEffect">
                                  <p:stCondLst>
                                    <p:cond delay="0"/>
                                  </p:stCondLst>
                                  <p:childTnLst>
                                    <p:set>
                                      <p:cBhvr>
                                        <p:cTn id="129" dur="1" fill="hold">
                                          <p:stCondLst>
                                            <p:cond delay="0"/>
                                          </p:stCondLst>
                                        </p:cTn>
                                        <p:tgtEl>
                                          <p:spTgt spid="3"/>
                                        </p:tgtEl>
                                        <p:attrNameLst>
                                          <p:attrName>style.visibility</p:attrName>
                                        </p:attrNameLst>
                                      </p:cBhvr>
                                      <p:to>
                                        <p:strVal val="visible"/>
                                      </p:to>
                                    </p:set>
                                    <p:anim calcmode="lin" valueType="num">
                                      <p:cBhvr>
                                        <p:cTn id="130" dur="1000" fill="hold"/>
                                        <p:tgtEl>
                                          <p:spTgt spid="3"/>
                                        </p:tgtEl>
                                        <p:attrNameLst>
                                          <p:attrName>ppt_w</p:attrName>
                                        </p:attrNameLst>
                                      </p:cBhvr>
                                      <p:tavLst>
                                        <p:tav tm="0">
                                          <p:val>
                                            <p:fltVal val="0"/>
                                          </p:val>
                                        </p:tav>
                                        <p:tav tm="100000">
                                          <p:val>
                                            <p:strVal val="#ppt_w"/>
                                          </p:val>
                                        </p:tav>
                                      </p:tavLst>
                                    </p:anim>
                                    <p:anim calcmode="lin" valueType="num">
                                      <p:cBhvr>
                                        <p:cTn id="131" dur="1000" fill="hold"/>
                                        <p:tgtEl>
                                          <p:spTgt spid="3"/>
                                        </p:tgtEl>
                                        <p:attrNameLst>
                                          <p:attrName>ppt_h</p:attrName>
                                        </p:attrNameLst>
                                      </p:cBhvr>
                                      <p:tavLst>
                                        <p:tav tm="0">
                                          <p:val>
                                            <p:fltVal val="0"/>
                                          </p:val>
                                        </p:tav>
                                        <p:tav tm="100000">
                                          <p:val>
                                            <p:strVal val="#ppt_h"/>
                                          </p:val>
                                        </p:tav>
                                      </p:tavLst>
                                    </p:anim>
                                    <p:anim calcmode="lin" valueType="num">
                                      <p:cBhvr>
                                        <p:cTn id="13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3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4"/>
                                        </p:tgtEl>
                                        <p:attrNameLst>
                                          <p:attrName>style.visibility</p:attrName>
                                        </p:attrNameLst>
                                      </p:cBhvr>
                                      <p:to>
                                        <p:strVal val="visible"/>
                                      </p:to>
                                    </p:set>
                                    <p:anim calcmode="lin" valueType="num">
                                      <p:cBhvr>
                                        <p:cTn id="138" dur="1000" fill="hold"/>
                                        <p:tgtEl>
                                          <p:spTgt spid="4"/>
                                        </p:tgtEl>
                                        <p:attrNameLst>
                                          <p:attrName>ppt_w</p:attrName>
                                        </p:attrNameLst>
                                      </p:cBhvr>
                                      <p:tavLst>
                                        <p:tav tm="0">
                                          <p:val>
                                            <p:fltVal val="0"/>
                                          </p:val>
                                        </p:tav>
                                        <p:tav tm="100000">
                                          <p:val>
                                            <p:strVal val="#ppt_w"/>
                                          </p:val>
                                        </p:tav>
                                      </p:tavLst>
                                    </p:anim>
                                    <p:anim calcmode="lin" valueType="num">
                                      <p:cBhvr>
                                        <p:cTn id="139" dur="1000" fill="hold"/>
                                        <p:tgtEl>
                                          <p:spTgt spid="4"/>
                                        </p:tgtEl>
                                        <p:attrNameLst>
                                          <p:attrName>ppt_h</p:attrName>
                                        </p:attrNameLst>
                                      </p:cBhvr>
                                      <p:tavLst>
                                        <p:tav tm="0">
                                          <p:val>
                                            <p:fltVal val="0"/>
                                          </p:val>
                                        </p:tav>
                                        <p:tav tm="100000">
                                          <p:val>
                                            <p:strVal val="#ppt_h"/>
                                          </p:val>
                                        </p:tav>
                                      </p:tavLst>
                                    </p:anim>
                                    <p:anim calcmode="lin" valueType="num">
                                      <p:cBhvr>
                                        <p:cTn id="14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2" fill="hold">
                      <p:stCondLst>
                        <p:cond delay="indefinite"/>
                      </p:stCondLst>
                      <p:childTnLst>
                        <p:par>
                          <p:cTn id="143" fill="hold">
                            <p:stCondLst>
                              <p:cond delay="0"/>
                            </p:stCondLst>
                            <p:childTnLst>
                              <p:par>
                                <p:cTn id="144" presetID="15" presetClass="entr" presetSubtype="0" fill="hold" grpId="0" nodeType="clickEffect">
                                  <p:stCondLst>
                                    <p:cond delay="0"/>
                                  </p:stCondLst>
                                  <p:childTnLst>
                                    <p:set>
                                      <p:cBhvr>
                                        <p:cTn id="145" dur="1" fill="hold">
                                          <p:stCondLst>
                                            <p:cond delay="0"/>
                                          </p:stCondLst>
                                        </p:cTn>
                                        <p:tgtEl>
                                          <p:spTgt spid="5"/>
                                        </p:tgtEl>
                                        <p:attrNameLst>
                                          <p:attrName>style.visibility</p:attrName>
                                        </p:attrNameLst>
                                      </p:cBhvr>
                                      <p:to>
                                        <p:strVal val="visible"/>
                                      </p:to>
                                    </p:set>
                                    <p:anim calcmode="lin" valueType="num">
                                      <p:cBhvr>
                                        <p:cTn id="146" dur="1000" fill="hold"/>
                                        <p:tgtEl>
                                          <p:spTgt spid="5"/>
                                        </p:tgtEl>
                                        <p:attrNameLst>
                                          <p:attrName>ppt_w</p:attrName>
                                        </p:attrNameLst>
                                      </p:cBhvr>
                                      <p:tavLst>
                                        <p:tav tm="0">
                                          <p:val>
                                            <p:fltVal val="0"/>
                                          </p:val>
                                        </p:tav>
                                        <p:tav tm="100000">
                                          <p:val>
                                            <p:strVal val="#ppt_w"/>
                                          </p:val>
                                        </p:tav>
                                      </p:tavLst>
                                    </p:anim>
                                    <p:anim calcmode="lin" valueType="num">
                                      <p:cBhvr>
                                        <p:cTn id="147" dur="1000" fill="hold"/>
                                        <p:tgtEl>
                                          <p:spTgt spid="5"/>
                                        </p:tgtEl>
                                        <p:attrNameLst>
                                          <p:attrName>ppt_h</p:attrName>
                                        </p:attrNameLst>
                                      </p:cBhvr>
                                      <p:tavLst>
                                        <p:tav tm="0">
                                          <p:val>
                                            <p:fltVal val="0"/>
                                          </p:val>
                                        </p:tav>
                                        <p:tav tm="100000">
                                          <p:val>
                                            <p:strVal val="#ppt_h"/>
                                          </p:val>
                                        </p:tav>
                                      </p:tavLst>
                                    </p:anim>
                                    <p:anim calcmode="lin" valueType="num">
                                      <p:cBhvr>
                                        <p:cTn id="14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0" fill="hold">
                      <p:stCondLst>
                        <p:cond delay="indefinite"/>
                      </p:stCondLst>
                      <p:childTnLst>
                        <p:par>
                          <p:cTn id="151" fill="hold">
                            <p:stCondLst>
                              <p:cond delay="0"/>
                            </p:stCondLst>
                            <p:childTnLst>
                              <p:par>
                                <p:cTn id="152" presetID="15" presetClass="entr" presetSubtype="0" fill="hold" grpId="0" nodeType="clickEffect">
                                  <p:stCondLst>
                                    <p:cond delay="0"/>
                                  </p:stCondLst>
                                  <p:childTnLst>
                                    <p:set>
                                      <p:cBhvr>
                                        <p:cTn id="153" dur="1" fill="hold">
                                          <p:stCondLst>
                                            <p:cond delay="0"/>
                                          </p:stCondLst>
                                        </p:cTn>
                                        <p:tgtEl>
                                          <p:spTgt spid="6"/>
                                        </p:tgtEl>
                                        <p:attrNameLst>
                                          <p:attrName>style.visibility</p:attrName>
                                        </p:attrNameLst>
                                      </p:cBhvr>
                                      <p:to>
                                        <p:strVal val="visible"/>
                                      </p:to>
                                    </p:set>
                                    <p:anim calcmode="lin" valueType="num">
                                      <p:cBhvr>
                                        <p:cTn id="154" dur="1000" fill="hold"/>
                                        <p:tgtEl>
                                          <p:spTgt spid="6"/>
                                        </p:tgtEl>
                                        <p:attrNameLst>
                                          <p:attrName>ppt_w</p:attrName>
                                        </p:attrNameLst>
                                      </p:cBhvr>
                                      <p:tavLst>
                                        <p:tav tm="0">
                                          <p:val>
                                            <p:fltVal val="0"/>
                                          </p:val>
                                        </p:tav>
                                        <p:tav tm="100000">
                                          <p:val>
                                            <p:strVal val="#ppt_w"/>
                                          </p:val>
                                        </p:tav>
                                      </p:tavLst>
                                    </p:anim>
                                    <p:anim calcmode="lin" valueType="num">
                                      <p:cBhvr>
                                        <p:cTn id="155" dur="1000" fill="hold"/>
                                        <p:tgtEl>
                                          <p:spTgt spid="6"/>
                                        </p:tgtEl>
                                        <p:attrNameLst>
                                          <p:attrName>ppt_h</p:attrName>
                                        </p:attrNameLst>
                                      </p:cBhvr>
                                      <p:tavLst>
                                        <p:tav tm="0">
                                          <p:val>
                                            <p:fltVal val="0"/>
                                          </p:val>
                                        </p:tav>
                                        <p:tav tm="100000">
                                          <p:val>
                                            <p:strVal val="#ppt_h"/>
                                          </p:val>
                                        </p:tav>
                                      </p:tavLst>
                                    </p:anim>
                                    <p:anim calcmode="lin" valueType="num">
                                      <p:cBhvr>
                                        <p:cTn id="15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8" fill="hold">
                      <p:stCondLst>
                        <p:cond delay="indefinite"/>
                      </p:stCondLst>
                      <p:childTnLst>
                        <p:par>
                          <p:cTn id="159" fill="hold">
                            <p:stCondLst>
                              <p:cond delay="0"/>
                            </p:stCondLst>
                            <p:childTnLst>
                              <p:par>
                                <p:cTn id="160" presetID="15" presetClass="entr" presetSubtype="0" fill="hold" grpId="0" nodeType="click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p:cTn id="162" dur="1000" fill="hold"/>
                                        <p:tgtEl>
                                          <p:spTgt spid="7"/>
                                        </p:tgtEl>
                                        <p:attrNameLst>
                                          <p:attrName>ppt_w</p:attrName>
                                        </p:attrNameLst>
                                      </p:cBhvr>
                                      <p:tavLst>
                                        <p:tav tm="0">
                                          <p:val>
                                            <p:fltVal val="0"/>
                                          </p:val>
                                        </p:tav>
                                        <p:tav tm="100000">
                                          <p:val>
                                            <p:strVal val="#ppt_w"/>
                                          </p:val>
                                        </p:tav>
                                      </p:tavLst>
                                    </p:anim>
                                    <p:anim calcmode="lin" valueType="num">
                                      <p:cBhvr>
                                        <p:cTn id="163" dur="1000" fill="hold"/>
                                        <p:tgtEl>
                                          <p:spTgt spid="7"/>
                                        </p:tgtEl>
                                        <p:attrNameLst>
                                          <p:attrName>ppt_h</p:attrName>
                                        </p:attrNameLst>
                                      </p:cBhvr>
                                      <p:tavLst>
                                        <p:tav tm="0">
                                          <p:val>
                                            <p:fltVal val="0"/>
                                          </p:val>
                                        </p:tav>
                                        <p:tav tm="100000">
                                          <p:val>
                                            <p:strVal val="#ppt_h"/>
                                          </p:val>
                                        </p:tav>
                                      </p:tavLst>
                                    </p:anim>
                                    <p:anim calcmode="lin" valueType="num">
                                      <p:cBhvr>
                                        <p:cTn id="16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6" fill="hold">
                      <p:stCondLst>
                        <p:cond delay="indefinite"/>
                      </p:stCondLst>
                      <p:childTnLst>
                        <p:par>
                          <p:cTn id="167" fill="hold">
                            <p:stCondLst>
                              <p:cond delay="0"/>
                            </p:stCondLst>
                            <p:childTnLst>
                              <p:par>
                                <p:cTn id="168" presetID="15" presetClass="entr" presetSubtype="0" fill="hold" grpId="0" nodeType="clickEffect">
                                  <p:stCondLst>
                                    <p:cond delay="0"/>
                                  </p:stCondLst>
                                  <p:childTnLst>
                                    <p:set>
                                      <p:cBhvr>
                                        <p:cTn id="169" dur="1" fill="hold">
                                          <p:stCondLst>
                                            <p:cond delay="0"/>
                                          </p:stCondLst>
                                        </p:cTn>
                                        <p:tgtEl>
                                          <p:spTgt spid="8"/>
                                        </p:tgtEl>
                                        <p:attrNameLst>
                                          <p:attrName>style.visibility</p:attrName>
                                        </p:attrNameLst>
                                      </p:cBhvr>
                                      <p:to>
                                        <p:strVal val="visible"/>
                                      </p:to>
                                    </p:set>
                                    <p:anim calcmode="lin" valueType="num">
                                      <p:cBhvr>
                                        <p:cTn id="170" dur="1000" fill="hold"/>
                                        <p:tgtEl>
                                          <p:spTgt spid="8"/>
                                        </p:tgtEl>
                                        <p:attrNameLst>
                                          <p:attrName>ppt_w</p:attrName>
                                        </p:attrNameLst>
                                      </p:cBhvr>
                                      <p:tavLst>
                                        <p:tav tm="0">
                                          <p:val>
                                            <p:fltVal val="0"/>
                                          </p:val>
                                        </p:tav>
                                        <p:tav tm="100000">
                                          <p:val>
                                            <p:strVal val="#ppt_w"/>
                                          </p:val>
                                        </p:tav>
                                      </p:tavLst>
                                    </p:anim>
                                    <p:anim calcmode="lin" valueType="num">
                                      <p:cBhvr>
                                        <p:cTn id="171" dur="1000" fill="hold"/>
                                        <p:tgtEl>
                                          <p:spTgt spid="8"/>
                                        </p:tgtEl>
                                        <p:attrNameLst>
                                          <p:attrName>ppt_h</p:attrName>
                                        </p:attrNameLst>
                                      </p:cBhvr>
                                      <p:tavLst>
                                        <p:tav tm="0">
                                          <p:val>
                                            <p:fltVal val="0"/>
                                          </p:val>
                                        </p:tav>
                                        <p:tav tm="100000">
                                          <p:val>
                                            <p:strVal val="#ppt_h"/>
                                          </p:val>
                                        </p:tav>
                                      </p:tavLst>
                                    </p:anim>
                                    <p:anim calcmode="lin" valueType="num">
                                      <p:cBhvr>
                                        <p:cTn id="17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4" fill="hold">
                      <p:stCondLst>
                        <p:cond delay="indefinite"/>
                      </p:stCondLst>
                      <p:childTnLst>
                        <p:par>
                          <p:cTn id="175" fill="hold">
                            <p:stCondLst>
                              <p:cond delay="0"/>
                            </p:stCondLst>
                            <p:childTnLst>
                              <p:par>
                                <p:cTn id="176" presetID="15" presetClass="entr" presetSubtype="0" fill="hold" grpId="0" nodeType="clickEffect">
                                  <p:stCondLst>
                                    <p:cond delay="0"/>
                                  </p:stCondLst>
                                  <p:childTnLst>
                                    <p:set>
                                      <p:cBhvr>
                                        <p:cTn id="177" dur="1" fill="hold">
                                          <p:stCondLst>
                                            <p:cond delay="0"/>
                                          </p:stCondLst>
                                        </p:cTn>
                                        <p:tgtEl>
                                          <p:spTgt spid="9"/>
                                        </p:tgtEl>
                                        <p:attrNameLst>
                                          <p:attrName>style.visibility</p:attrName>
                                        </p:attrNameLst>
                                      </p:cBhvr>
                                      <p:to>
                                        <p:strVal val="visible"/>
                                      </p:to>
                                    </p:set>
                                    <p:anim calcmode="lin" valueType="num">
                                      <p:cBhvr>
                                        <p:cTn id="178" dur="1000" fill="hold"/>
                                        <p:tgtEl>
                                          <p:spTgt spid="9"/>
                                        </p:tgtEl>
                                        <p:attrNameLst>
                                          <p:attrName>ppt_w</p:attrName>
                                        </p:attrNameLst>
                                      </p:cBhvr>
                                      <p:tavLst>
                                        <p:tav tm="0">
                                          <p:val>
                                            <p:fltVal val="0"/>
                                          </p:val>
                                        </p:tav>
                                        <p:tav tm="100000">
                                          <p:val>
                                            <p:strVal val="#ppt_w"/>
                                          </p:val>
                                        </p:tav>
                                      </p:tavLst>
                                    </p:anim>
                                    <p:anim calcmode="lin" valueType="num">
                                      <p:cBhvr>
                                        <p:cTn id="179" dur="1000" fill="hold"/>
                                        <p:tgtEl>
                                          <p:spTgt spid="9"/>
                                        </p:tgtEl>
                                        <p:attrNameLst>
                                          <p:attrName>ppt_h</p:attrName>
                                        </p:attrNameLst>
                                      </p:cBhvr>
                                      <p:tavLst>
                                        <p:tav tm="0">
                                          <p:val>
                                            <p:fltVal val="0"/>
                                          </p:val>
                                        </p:tav>
                                        <p:tav tm="100000">
                                          <p:val>
                                            <p:strVal val="#ppt_h"/>
                                          </p:val>
                                        </p:tav>
                                      </p:tavLst>
                                    </p:anim>
                                    <p:anim calcmode="lin" valueType="num">
                                      <p:cBhvr>
                                        <p:cTn id="18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2" fill="hold">
                      <p:stCondLst>
                        <p:cond delay="indefinite"/>
                      </p:stCondLst>
                      <p:childTnLst>
                        <p:par>
                          <p:cTn id="183" fill="hold">
                            <p:stCondLst>
                              <p:cond delay="0"/>
                            </p:stCondLst>
                            <p:childTnLst>
                              <p:par>
                                <p:cTn id="184" presetID="15" presetClass="entr" presetSubtype="0" fill="hold" grpId="0" nodeType="clickEffect">
                                  <p:stCondLst>
                                    <p:cond delay="0"/>
                                  </p:stCondLst>
                                  <p:childTnLst>
                                    <p:set>
                                      <p:cBhvr>
                                        <p:cTn id="185" dur="1" fill="hold">
                                          <p:stCondLst>
                                            <p:cond delay="0"/>
                                          </p:stCondLst>
                                        </p:cTn>
                                        <p:tgtEl>
                                          <p:spTgt spid="10"/>
                                        </p:tgtEl>
                                        <p:attrNameLst>
                                          <p:attrName>style.visibility</p:attrName>
                                        </p:attrNameLst>
                                      </p:cBhvr>
                                      <p:to>
                                        <p:strVal val="visible"/>
                                      </p:to>
                                    </p:set>
                                    <p:anim calcmode="lin" valueType="num">
                                      <p:cBhvr>
                                        <p:cTn id="186" dur="1000" fill="hold"/>
                                        <p:tgtEl>
                                          <p:spTgt spid="10"/>
                                        </p:tgtEl>
                                        <p:attrNameLst>
                                          <p:attrName>ppt_w</p:attrName>
                                        </p:attrNameLst>
                                      </p:cBhvr>
                                      <p:tavLst>
                                        <p:tav tm="0">
                                          <p:val>
                                            <p:fltVal val="0"/>
                                          </p:val>
                                        </p:tav>
                                        <p:tav tm="100000">
                                          <p:val>
                                            <p:strVal val="#ppt_w"/>
                                          </p:val>
                                        </p:tav>
                                      </p:tavLst>
                                    </p:anim>
                                    <p:anim calcmode="lin" valueType="num">
                                      <p:cBhvr>
                                        <p:cTn id="187" dur="1000" fill="hold"/>
                                        <p:tgtEl>
                                          <p:spTgt spid="10"/>
                                        </p:tgtEl>
                                        <p:attrNameLst>
                                          <p:attrName>ppt_h</p:attrName>
                                        </p:attrNameLst>
                                      </p:cBhvr>
                                      <p:tavLst>
                                        <p:tav tm="0">
                                          <p:val>
                                            <p:fltVal val="0"/>
                                          </p:val>
                                        </p:tav>
                                        <p:tav tm="100000">
                                          <p:val>
                                            <p:strVal val="#ppt_h"/>
                                          </p:val>
                                        </p:tav>
                                      </p:tavLst>
                                    </p:anim>
                                    <p:anim calcmode="lin" valueType="num">
                                      <p:cBhvr>
                                        <p:cTn id="18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P spid="19" grpId="0" build="allAtOnce" animBg="1"/>
      <p:bldP spid="20"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51925F-2AB2-4C79-80F8-8C4291D26C5D}"/>
              </a:ext>
            </a:extLst>
          </p:cNvPr>
          <p:cNvSpPr/>
          <p:nvPr/>
        </p:nvSpPr>
        <p:spPr>
          <a:xfrm>
            <a:off x="427863" y="3025604"/>
            <a:ext cx="11275558" cy="2308324"/>
          </a:xfrm>
          <a:prstGeom prst="rect">
            <a:avLst/>
          </a:prstGeom>
          <a:noFill/>
          <a:scene3d>
            <a:camera prst="orthographicFront"/>
            <a:lightRig rig="threePt" dir="t"/>
          </a:scene3d>
          <a:sp3d>
            <a:bevelT w="114300" prst="hardEdge"/>
          </a:sp3d>
        </p:spPr>
        <p:style>
          <a:lnRef idx="2">
            <a:schemeClr val="dk1"/>
          </a:lnRef>
          <a:fillRef idx="1">
            <a:schemeClr val="lt1"/>
          </a:fillRef>
          <a:effectRef idx="0">
            <a:schemeClr val="dk1"/>
          </a:effectRef>
          <a:fontRef idx="minor">
            <a:schemeClr val="dk1"/>
          </a:fontRef>
        </p:style>
        <p:txBody>
          <a:bodyPr wrap="square">
            <a:spAutoFit/>
            <a:sp3d extrusionH="57150">
              <a:bevelT w="38100" h="38100"/>
            </a:sp3d>
          </a:bodyPr>
          <a:lstStyle/>
          <a:p>
            <a:pPr algn="just"/>
            <a:r>
              <a:rPr lang="en-US" sz="3600" b="1" dirty="0">
                <a:solidFill>
                  <a:srgbClr val="0000FF"/>
                </a:solidFill>
                <a:latin typeface="Times New Roman" pitchFamily="18" charset="0"/>
                <a:cs typeface="Times New Roman" pitchFamily="18" charset="0"/>
              </a:rPr>
              <a:t>E2.</a:t>
            </a:r>
            <a:r>
              <a:rPr lang="en-US" sz="3600" b="1" dirty="0">
                <a:solidFill>
                  <a:schemeClr val="tx1"/>
                </a:solidFill>
                <a:latin typeface="Times New Roman" pitchFamily="18" charset="0"/>
                <a:cs typeface="Times New Roman" pitchFamily="18" charset="0"/>
              </a:rPr>
              <a:t> Do you know of any other home remedies that people use in our country? Ask your parents/relatives and make a list of such remedies other than the items given in your text.</a:t>
            </a:r>
          </a:p>
        </p:txBody>
      </p:sp>
      <p:pic>
        <p:nvPicPr>
          <p:cNvPr id="4" name="Picture 3">
            <a:extLst>
              <a:ext uri="{FF2B5EF4-FFF2-40B4-BE49-F238E27FC236}">
                <a16:creationId xmlns:a16="http://schemas.microsoft.com/office/drawing/2014/main" id="{0F8FA3BB-D6CB-4C20-AD40-D28C747CB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62" y="292534"/>
            <a:ext cx="1528481" cy="1577787"/>
          </a:xfrm>
          <a:prstGeom prst="rect">
            <a:avLst/>
          </a:prstGeom>
        </p:spPr>
      </p:pic>
      <p:sp>
        <p:nvSpPr>
          <p:cNvPr id="5" name="Rectangle 4">
            <a:extLst>
              <a:ext uri="{FF2B5EF4-FFF2-40B4-BE49-F238E27FC236}">
                <a16:creationId xmlns:a16="http://schemas.microsoft.com/office/drawing/2014/main" id="{D05E7351-3F50-483C-9108-E5BDCDB407E2}"/>
              </a:ext>
            </a:extLst>
          </p:cNvPr>
          <p:cNvSpPr/>
          <p:nvPr/>
        </p:nvSpPr>
        <p:spPr>
          <a:xfrm>
            <a:off x="4012724" y="600742"/>
            <a:ext cx="4105835" cy="923330"/>
          </a:xfrm>
          <a:prstGeom prst="rect">
            <a:avLst/>
          </a:prstGeom>
          <a:ln>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wrap="square" lIns="91440" tIns="45720" rIns="91440" bIns="45720">
            <a:spAutoFit/>
            <a:sp3d extrusionH="57150">
              <a:bevelT w="38100" h="38100"/>
            </a:sp3d>
          </a:bodyPr>
          <a:lstStyle/>
          <a:p>
            <a:pPr algn="ctr"/>
            <a:r>
              <a:rPr lang="en-US" sz="5400" b="1" cap="none" spc="0" dirty="0">
                <a:ln w="0"/>
                <a:solidFill>
                  <a:srgbClr val="0000FF"/>
                </a:solidFill>
                <a:latin typeface="Times New Roman" panose="02020603050405020304" pitchFamily="18" charset="0"/>
                <a:cs typeface="Times New Roman" panose="02020603050405020304" pitchFamily="18" charset="0"/>
              </a:rPr>
              <a:t>Home work</a:t>
            </a:r>
          </a:p>
        </p:txBody>
      </p:sp>
      <p:pic>
        <p:nvPicPr>
          <p:cNvPr id="6" name="Picture 5">
            <a:extLst>
              <a:ext uri="{FF2B5EF4-FFF2-40B4-BE49-F238E27FC236}">
                <a16:creationId xmlns:a16="http://schemas.microsoft.com/office/drawing/2014/main" id="{0CE88057-0C0A-4357-8B84-45CBF3977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940" y="292534"/>
            <a:ext cx="1528481" cy="1577787"/>
          </a:xfrm>
          <a:prstGeom prst="rect">
            <a:avLst/>
          </a:prstGeom>
        </p:spPr>
      </p:pic>
    </p:spTree>
    <p:extLst>
      <p:ext uri="{BB962C8B-B14F-4D97-AF65-F5344CB8AC3E}">
        <p14:creationId xmlns:p14="http://schemas.microsoft.com/office/powerpoint/2010/main" val="279364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67D0D-1444-41B4-82C9-E92748259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3" y="105697"/>
            <a:ext cx="11946194" cy="6334432"/>
          </a:xfrm>
          <a:prstGeom prst="rect">
            <a:avLst/>
          </a:prstGeom>
        </p:spPr>
      </p:pic>
      <p:pic>
        <p:nvPicPr>
          <p:cNvPr id="3" name="Picture 2">
            <a:extLst>
              <a:ext uri="{FF2B5EF4-FFF2-40B4-BE49-F238E27FC236}">
                <a16:creationId xmlns:a16="http://schemas.microsoft.com/office/drawing/2014/main" id="{FBFE2719-EAF5-4E55-A774-72C3E31A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194" y="105696"/>
            <a:ext cx="5973097" cy="6334433"/>
          </a:xfrm>
          <a:prstGeom prst="rect">
            <a:avLst/>
          </a:prstGeom>
        </p:spPr>
      </p:pic>
      <p:pic>
        <p:nvPicPr>
          <p:cNvPr id="4" name="Picture 3">
            <a:extLst>
              <a:ext uri="{FF2B5EF4-FFF2-40B4-BE49-F238E27FC236}">
                <a16:creationId xmlns:a16="http://schemas.microsoft.com/office/drawing/2014/main" id="{7500C218-167F-4432-8E81-D646B4AC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097" y="106020"/>
            <a:ext cx="5973097" cy="6334109"/>
          </a:xfrm>
          <a:prstGeom prst="rect">
            <a:avLst/>
          </a:prstGeom>
        </p:spPr>
      </p:pic>
    </p:spTree>
    <p:extLst>
      <p:ext uri="{BB962C8B-B14F-4D97-AF65-F5344CB8AC3E}">
        <p14:creationId xmlns:p14="http://schemas.microsoft.com/office/powerpoint/2010/main" val="4290293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4.16667E-6 -4.81481E-6 L 0.48998 -0.00023 " pathEditMode="relative" rAng="0" ptsTypes="AA">
                                      <p:cBhvr>
                                        <p:cTn id="13" dur="5000" fill="hold"/>
                                        <p:tgtEl>
                                          <p:spTgt spid="3"/>
                                        </p:tgtEl>
                                        <p:attrNameLst>
                                          <p:attrName>ppt_x</p:attrName>
                                          <p:attrName>ppt_y</p:attrName>
                                        </p:attrNameLst>
                                      </p:cBhvr>
                                      <p:rCtr x="24492" y="-23"/>
                                    </p:animMotion>
                                  </p:childTnLst>
                                </p:cTn>
                              </p:par>
                              <p:par>
                                <p:cTn id="14" presetID="42" presetClass="path" presetSubtype="0" accel="50000" decel="50000" fill="hold" nodeType="withEffect">
                                  <p:stCondLst>
                                    <p:cond delay="0"/>
                                  </p:stCondLst>
                                  <p:childTnLst>
                                    <p:animMotion origin="layout" path="M 4.16667E-6 -4.81481E-6 L -0.49011 -4.81481E-6 " pathEditMode="relative" rAng="0" ptsTypes="AA">
                                      <p:cBhvr>
                                        <p:cTn id="15" dur="5000" fill="hold"/>
                                        <p:tgtEl>
                                          <p:spTgt spid="4"/>
                                        </p:tgtEl>
                                        <p:attrNameLst>
                                          <p:attrName>ppt_x</p:attrName>
                                          <p:attrName>ppt_y</p:attrName>
                                        </p:attrNameLst>
                                      </p:cBhvr>
                                      <p:rCtr x="-245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3D3DE-80EE-4B2E-9068-BB1368731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954" y="1780381"/>
            <a:ext cx="1580966" cy="4691156"/>
          </a:xfrm>
          <a:prstGeom prst="rect">
            <a:avLst/>
          </a:prstGeom>
        </p:spPr>
      </p:pic>
      <p:sp>
        <p:nvSpPr>
          <p:cNvPr id="4" name="TextBox 3">
            <a:extLst>
              <a:ext uri="{FF2B5EF4-FFF2-40B4-BE49-F238E27FC236}">
                <a16:creationId xmlns:a16="http://schemas.microsoft.com/office/drawing/2014/main" id="{C0097CB9-0DCD-40E7-8B1E-6AF135B76A2E}"/>
              </a:ext>
            </a:extLst>
          </p:cNvPr>
          <p:cNvSpPr txBox="1"/>
          <p:nvPr/>
        </p:nvSpPr>
        <p:spPr>
          <a:xfrm>
            <a:off x="3305175" y="209000"/>
            <a:ext cx="5581650" cy="830997"/>
          </a:xfrm>
          <a:prstGeom prst="rect">
            <a:avLst/>
          </a:prstGeom>
          <a:solidFill>
            <a:srgbClr val="FFC000"/>
          </a:solidFill>
          <a:ln>
            <a:noFill/>
          </a:ln>
          <a:scene3d>
            <a:camera prst="orthographicFront"/>
            <a:lightRig rig="threePt" dir="t"/>
          </a:scene3d>
          <a:sp3d>
            <a:bevelT prst="convex"/>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INTRODUCTION</a:t>
            </a:r>
          </a:p>
        </p:txBody>
      </p:sp>
      <p:sp>
        <p:nvSpPr>
          <p:cNvPr id="5" name="TextBox 4">
            <a:extLst>
              <a:ext uri="{FF2B5EF4-FFF2-40B4-BE49-F238E27FC236}">
                <a16:creationId xmlns:a16="http://schemas.microsoft.com/office/drawing/2014/main" id="{E4C8C683-7992-4860-851A-8C51BBD77C7C}"/>
              </a:ext>
            </a:extLst>
          </p:cNvPr>
          <p:cNvSpPr txBox="1"/>
          <p:nvPr/>
        </p:nvSpPr>
        <p:spPr>
          <a:xfrm>
            <a:off x="0" y="2213282"/>
            <a:ext cx="5194384" cy="2431435"/>
          </a:xfrm>
          <a:prstGeom prst="rect">
            <a:avLst/>
          </a:prstGeom>
          <a:noFill/>
        </p:spPr>
        <p:txBody>
          <a:bodyPr wrap="square" rtlCol="0">
            <a:spAutoFit/>
          </a:bodyPr>
          <a:lstStyle/>
          <a:p>
            <a:pPr algn="ctr"/>
            <a:r>
              <a:rPr lang="en-US" sz="3200" b="1" i="1" dirty="0" err="1">
                <a:solidFill>
                  <a:srgbClr val="002060"/>
                </a:solidFill>
                <a:latin typeface="Times New Roman" panose="02020603050405020304" pitchFamily="18" charset="0"/>
                <a:cs typeface="Times New Roman" panose="02020603050405020304" pitchFamily="18" charset="0"/>
              </a:rPr>
              <a:t>Swandip</a:t>
            </a:r>
            <a:r>
              <a:rPr lang="en-US" sz="3200" b="1" i="1" dirty="0">
                <a:solidFill>
                  <a:srgbClr val="002060"/>
                </a:solidFill>
                <a:latin typeface="Times New Roman" panose="02020603050405020304" pitchFamily="18" charset="0"/>
                <a:cs typeface="Times New Roman" panose="02020603050405020304" pitchFamily="18" charset="0"/>
              </a:rPr>
              <a:t> Banerjee</a:t>
            </a:r>
          </a:p>
          <a:p>
            <a:pPr algn="ctr"/>
            <a:r>
              <a:rPr lang="en-US" sz="2400" dirty="0">
                <a:solidFill>
                  <a:srgbClr val="002060"/>
                </a:solidFill>
                <a:latin typeface="Times New Roman" panose="02020603050405020304" pitchFamily="18" charset="0"/>
                <a:cs typeface="Times New Roman" panose="02020603050405020304" pitchFamily="18" charset="0"/>
              </a:rPr>
              <a:t>Asst. Teacher (English)</a:t>
            </a:r>
          </a:p>
          <a:p>
            <a:pPr algn="ctr"/>
            <a:r>
              <a:rPr lang="en-US" sz="2400" dirty="0" err="1">
                <a:solidFill>
                  <a:srgbClr val="002060"/>
                </a:solidFill>
                <a:latin typeface="Times New Roman" panose="02020603050405020304" pitchFamily="18" charset="0"/>
                <a:cs typeface="Times New Roman" panose="02020603050405020304" pitchFamily="18" charset="0"/>
              </a:rPr>
              <a:t>Pallimangal</a:t>
            </a:r>
            <a:r>
              <a:rPr lang="en-US" sz="2400" dirty="0">
                <a:solidFill>
                  <a:srgbClr val="002060"/>
                </a:solidFill>
                <a:latin typeface="Times New Roman" panose="02020603050405020304" pitchFamily="18" charset="0"/>
                <a:cs typeface="Times New Roman" panose="02020603050405020304" pitchFamily="18" charset="0"/>
              </a:rPr>
              <a:t> Secondary School</a:t>
            </a:r>
          </a:p>
          <a:p>
            <a:pPr algn="ctr"/>
            <a:r>
              <a:rPr lang="en-US" sz="2400" dirty="0" err="1">
                <a:solidFill>
                  <a:srgbClr val="002060"/>
                </a:solidFill>
                <a:latin typeface="Times New Roman" panose="02020603050405020304" pitchFamily="18" charset="0"/>
                <a:cs typeface="Times New Roman" panose="02020603050405020304" pitchFamily="18" charset="0"/>
              </a:rPr>
              <a:t>Sonadanga</a:t>
            </a:r>
            <a:r>
              <a:rPr lang="en-US" sz="2400" dirty="0">
                <a:solidFill>
                  <a:srgbClr val="002060"/>
                </a:solidFill>
                <a:latin typeface="Times New Roman" panose="02020603050405020304" pitchFamily="18" charset="0"/>
                <a:cs typeface="Times New Roman" panose="02020603050405020304" pitchFamily="18" charset="0"/>
              </a:rPr>
              <a:t>, Khulna.</a:t>
            </a:r>
          </a:p>
          <a:p>
            <a:pPr algn="ctr"/>
            <a:r>
              <a:rPr lang="en-US" sz="2400" dirty="0">
                <a:solidFill>
                  <a:srgbClr val="002060"/>
                </a:solidFill>
                <a:latin typeface="Times New Roman" panose="02020603050405020304" pitchFamily="18" charset="0"/>
                <a:cs typeface="Times New Roman" panose="02020603050405020304" pitchFamily="18" charset="0"/>
              </a:rPr>
              <a:t>Mobile: 01718503573</a:t>
            </a:r>
          </a:p>
          <a:p>
            <a:pPr algn="ctr"/>
            <a:r>
              <a:rPr lang="en-US" sz="2400" dirty="0">
                <a:solidFill>
                  <a:srgbClr val="002060"/>
                </a:solidFill>
                <a:latin typeface="Times New Roman" panose="02020603050405020304" pitchFamily="18" charset="0"/>
                <a:cs typeface="Times New Roman" panose="02020603050405020304" pitchFamily="18" charset="0"/>
              </a:rPr>
              <a:t>E-mail: swandipb1@gmail.com</a:t>
            </a:r>
          </a:p>
        </p:txBody>
      </p:sp>
      <p:pic>
        <p:nvPicPr>
          <p:cNvPr id="14" name="Picture 13">
            <a:extLst>
              <a:ext uri="{FF2B5EF4-FFF2-40B4-BE49-F238E27FC236}">
                <a16:creationId xmlns:a16="http://schemas.microsoft.com/office/drawing/2014/main" id="{1B209223-5416-49F2-A5E3-17E775577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957" y="1614394"/>
            <a:ext cx="3357326" cy="4691156"/>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759582B9-7A8E-4D90-95D0-425523E77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159" y="2397402"/>
            <a:ext cx="1799775" cy="2063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5896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45A77-17B1-43DB-A403-A134A4000E2B}"/>
              </a:ext>
            </a:extLst>
          </p:cNvPr>
          <p:cNvSpPr txBox="1"/>
          <p:nvPr/>
        </p:nvSpPr>
        <p:spPr>
          <a:xfrm>
            <a:off x="2475345" y="129405"/>
            <a:ext cx="6511637" cy="523220"/>
          </a:xfrm>
          <a:prstGeom prst="rect">
            <a:avLst/>
          </a:prstGeom>
          <a:noFill/>
        </p:spPr>
        <p:txBody>
          <a:bodyPr wrap="square" rtlCol="0">
            <a:spAutoFit/>
          </a:bodyPr>
          <a:lstStyle/>
          <a:p>
            <a:pPr algn="ct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following pictures.</a:t>
            </a:r>
          </a:p>
        </p:txBody>
      </p:sp>
      <p:pic>
        <p:nvPicPr>
          <p:cNvPr id="4" name="Picture 3">
            <a:extLst>
              <a:ext uri="{FF2B5EF4-FFF2-40B4-BE49-F238E27FC236}">
                <a16:creationId xmlns:a16="http://schemas.microsoft.com/office/drawing/2014/main" id="{94E1AD93-2C48-4404-82C0-2FDCA98B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8533" y="847838"/>
            <a:ext cx="2286000" cy="1440825"/>
          </a:xfrm>
          <a:prstGeom prst="rect">
            <a:avLst/>
          </a:prstGeom>
        </p:spPr>
      </p:pic>
      <p:pic>
        <p:nvPicPr>
          <p:cNvPr id="6" name="Picture 5">
            <a:extLst>
              <a:ext uri="{FF2B5EF4-FFF2-40B4-BE49-F238E27FC236}">
                <a16:creationId xmlns:a16="http://schemas.microsoft.com/office/drawing/2014/main" id="{0DB5D756-A66B-487C-A065-919F09A087B4}"/>
              </a:ext>
            </a:extLst>
          </p:cNvPr>
          <p:cNvPicPr>
            <a:picLocks noChangeAspect="1"/>
          </p:cNvPicPr>
          <p:nvPr/>
        </p:nvPicPr>
        <p:blipFill rotWithShape="1">
          <a:blip r:embed="rId3">
            <a:extLst>
              <a:ext uri="{28A0092B-C50C-407E-A947-70E740481C1C}">
                <a14:useLocalDpi xmlns:a14="http://schemas.microsoft.com/office/drawing/2010/main" val="0"/>
              </a:ext>
            </a:extLst>
          </a:blip>
          <a:srcRect t="10159" b="11445"/>
          <a:stretch/>
        </p:blipFill>
        <p:spPr>
          <a:xfrm>
            <a:off x="2832342" y="4061040"/>
            <a:ext cx="2286000" cy="1440814"/>
          </a:xfrm>
          <a:prstGeom prst="rect">
            <a:avLst/>
          </a:prstGeom>
        </p:spPr>
      </p:pic>
      <p:pic>
        <p:nvPicPr>
          <p:cNvPr id="8" name="Picture 7">
            <a:extLst>
              <a:ext uri="{FF2B5EF4-FFF2-40B4-BE49-F238E27FC236}">
                <a16:creationId xmlns:a16="http://schemas.microsoft.com/office/drawing/2014/main" id="{33A1C5F2-9A59-4993-9216-6F415716C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31" y="2482397"/>
            <a:ext cx="2286000" cy="1398475"/>
          </a:xfrm>
          <a:prstGeom prst="rect">
            <a:avLst/>
          </a:prstGeom>
        </p:spPr>
      </p:pic>
      <p:pic>
        <p:nvPicPr>
          <p:cNvPr id="10" name="Picture 9">
            <a:extLst>
              <a:ext uri="{FF2B5EF4-FFF2-40B4-BE49-F238E27FC236}">
                <a16:creationId xmlns:a16="http://schemas.microsoft.com/office/drawing/2014/main" id="{BCB1992C-71F9-4BD8-99C1-83211A6FD9C1}"/>
              </a:ext>
            </a:extLst>
          </p:cNvPr>
          <p:cNvPicPr>
            <a:picLocks noChangeAspect="1"/>
          </p:cNvPicPr>
          <p:nvPr/>
        </p:nvPicPr>
        <p:blipFill rotWithShape="1">
          <a:blip r:embed="rId5">
            <a:extLst>
              <a:ext uri="{28A0092B-C50C-407E-A947-70E740481C1C}">
                <a14:useLocalDpi xmlns:a14="http://schemas.microsoft.com/office/drawing/2010/main" val="0"/>
              </a:ext>
            </a:extLst>
          </a:blip>
          <a:srcRect l="30064" t="13820" r="9305" b="14604"/>
          <a:stretch/>
        </p:blipFill>
        <p:spPr>
          <a:xfrm>
            <a:off x="2832340" y="847848"/>
            <a:ext cx="2286000" cy="1440814"/>
          </a:xfrm>
          <a:prstGeom prst="rect">
            <a:avLst/>
          </a:prstGeom>
        </p:spPr>
      </p:pic>
      <p:pic>
        <p:nvPicPr>
          <p:cNvPr id="12" name="Picture 11">
            <a:extLst>
              <a:ext uri="{FF2B5EF4-FFF2-40B4-BE49-F238E27FC236}">
                <a16:creationId xmlns:a16="http://schemas.microsoft.com/office/drawing/2014/main" id="{57157BAC-63E7-4EB7-9384-771B58FAC1EE}"/>
              </a:ext>
            </a:extLst>
          </p:cNvPr>
          <p:cNvPicPr>
            <a:picLocks noChangeAspect="1"/>
          </p:cNvPicPr>
          <p:nvPr/>
        </p:nvPicPr>
        <p:blipFill rotWithShape="1">
          <a:blip r:embed="rId6">
            <a:extLst>
              <a:ext uri="{28A0092B-C50C-407E-A947-70E740481C1C}">
                <a14:useLocalDpi xmlns:a14="http://schemas.microsoft.com/office/drawing/2010/main" val="0"/>
              </a:ext>
            </a:extLst>
          </a:blip>
          <a:srcRect l="27948" b="25627"/>
          <a:stretch/>
        </p:blipFill>
        <p:spPr>
          <a:xfrm>
            <a:off x="2832350" y="2482397"/>
            <a:ext cx="2286000" cy="1398475"/>
          </a:xfrm>
          <a:prstGeom prst="rect">
            <a:avLst/>
          </a:prstGeom>
        </p:spPr>
      </p:pic>
      <p:pic>
        <p:nvPicPr>
          <p:cNvPr id="14" name="Picture 13">
            <a:extLst>
              <a:ext uri="{FF2B5EF4-FFF2-40B4-BE49-F238E27FC236}">
                <a16:creationId xmlns:a16="http://schemas.microsoft.com/office/drawing/2014/main" id="{5A956490-5034-40EF-9080-1A3B4C29B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533" y="4061029"/>
            <a:ext cx="2286000" cy="1440825"/>
          </a:xfrm>
          <a:prstGeom prst="rect">
            <a:avLst/>
          </a:prstGeom>
        </p:spPr>
      </p:pic>
      <p:pic>
        <p:nvPicPr>
          <p:cNvPr id="16" name="Picture 15">
            <a:extLst>
              <a:ext uri="{FF2B5EF4-FFF2-40B4-BE49-F238E27FC236}">
                <a16:creationId xmlns:a16="http://schemas.microsoft.com/office/drawing/2014/main" id="{13E23DE0-C479-4005-9057-B81F82EE9D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9650" y="894029"/>
            <a:ext cx="2239727" cy="1782497"/>
          </a:xfrm>
          <a:prstGeom prst="rect">
            <a:avLst/>
          </a:prstGeom>
        </p:spPr>
      </p:pic>
      <p:pic>
        <p:nvPicPr>
          <p:cNvPr id="18" name="Picture 17">
            <a:extLst>
              <a:ext uri="{FF2B5EF4-FFF2-40B4-BE49-F238E27FC236}">
                <a16:creationId xmlns:a16="http://schemas.microsoft.com/office/drawing/2014/main" id="{153DC2F9-5AC6-44F9-BE9C-4F2F693CAC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0553" y="918136"/>
            <a:ext cx="2549107" cy="1758389"/>
          </a:xfrm>
          <a:prstGeom prst="rect">
            <a:avLst/>
          </a:prstGeom>
        </p:spPr>
      </p:pic>
      <p:pic>
        <p:nvPicPr>
          <p:cNvPr id="20" name="Picture 19">
            <a:extLst>
              <a:ext uri="{FF2B5EF4-FFF2-40B4-BE49-F238E27FC236}">
                <a16:creationId xmlns:a16="http://schemas.microsoft.com/office/drawing/2014/main" id="{AEE458D6-5A08-4EE2-A185-866BAA95DC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0553" y="3438841"/>
            <a:ext cx="2441275" cy="2109204"/>
          </a:xfrm>
          <a:prstGeom prst="rect">
            <a:avLst/>
          </a:prstGeom>
        </p:spPr>
      </p:pic>
      <p:pic>
        <p:nvPicPr>
          <p:cNvPr id="22" name="Picture 21">
            <a:extLst>
              <a:ext uri="{FF2B5EF4-FFF2-40B4-BE49-F238E27FC236}">
                <a16:creationId xmlns:a16="http://schemas.microsoft.com/office/drawing/2014/main" id="{EB068E07-52C0-4A71-A687-827CA05BA5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0692" y="3438841"/>
            <a:ext cx="3152775" cy="2109204"/>
          </a:xfrm>
          <a:prstGeom prst="rect">
            <a:avLst/>
          </a:prstGeom>
        </p:spPr>
      </p:pic>
      <p:sp>
        <p:nvSpPr>
          <p:cNvPr id="23" name="Arrow: Up-Down 22">
            <a:extLst>
              <a:ext uri="{FF2B5EF4-FFF2-40B4-BE49-F238E27FC236}">
                <a16:creationId xmlns:a16="http://schemas.microsoft.com/office/drawing/2014/main" id="{D0F961B2-7A7A-4DAD-8104-94B2EB3E8AC4}"/>
              </a:ext>
            </a:extLst>
          </p:cNvPr>
          <p:cNvSpPr/>
          <p:nvPr/>
        </p:nvSpPr>
        <p:spPr>
          <a:xfrm>
            <a:off x="5907519" y="847838"/>
            <a:ext cx="330679" cy="4679885"/>
          </a:xfrm>
          <a:prstGeom prst="upDownArrow">
            <a:avLst>
              <a:gd name="adj1" fmla="val 50000"/>
              <a:gd name="adj2" fmla="val 1021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2C51B73-36BB-4741-BE5C-7C78CE677646}"/>
              </a:ext>
            </a:extLst>
          </p:cNvPr>
          <p:cNvSpPr txBox="1"/>
          <p:nvPr/>
        </p:nvSpPr>
        <p:spPr>
          <a:xfrm>
            <a:off x="877455" y="5763491"/>
            <a:ext cx="2881745" cy="523220"/>
          </a:xfrm>
          <a:prstGeom prst="rect">
            <a:avLst/>
          </a:prstGeom>
          <a:noFill/>
        </p:spPr>
        <p:txBody>
          <a:bodyPr wrap="square" rtlCol="0">
            <a:spAutoFit/>
          </a:bodyPr>
          <a:lstStyle/>
          <a:p>
            <a:pPr algn="ct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Traditional</a:t>
            </a:r>
          </a:p>
        </p:txBody>
      </p:sp>
      <p:sp>
        <p:nvSpPr>
          <p:cNvPr id="15" name="TextBox 14">
            <a:extLst>
              <a:ext uri="{FF2B5EF4-FFF2-40B4-BE49-F238E27FC236}">
                <a16:creationId xmlns:a16="http://schemas.microsoft.com/office/drawing/2014/main" id="{FFDE0E0E-8C36-43C7-8366-20BCCAF5E95F}"/>
              </a:ext>
            </a:extLst>
          </p:cNvPr>
          <p:cNvSpPr txBox="1"/>
          <p:nvPr/>
        </p:nvSpPr>
        <p:spPr>
          <a:xfrm>
            <a:off x="7989455" y="5678254"/>
            <a:ext cx="2881745" cy="523220"/>
          </a:xfrm>
          <a:prstGeom prst="rect">
            <a:avLst/>
          </a:prstGeom>
          <a:noFill/>
        </p:spPr>
        <p:txBody>
          <a:bodyPr wrap="square" rtlCol="0">
            <a:spAutoFit/>
          </a:bodyPr>
          <a:lstStyle/>
          <a:p>
            <a:pPr algn="ct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Modern</a:t>
            </a:r>
          </a:p>
        </p:txBody>
      </p:sp>
    </p:spTree>
    <p:extLst>
      <p:ext uri="{BB962C8B-B14F-4D97-AF65-F5344CB8AC3E}">
        <p14:creationId xmlns:p14="http://schemas.microsoft.com/office/powerpoint/2010/main" val="3258548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par>
                                <p:cTn id="59" presetID="3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ppt_w</p:attrName>
                                        </p:attrNameLst>
                                      </p:cBhvr>
                                      <p:tavLst>
                                        <p:tav tm="0">
                                          <p:val>
                                            <p:fltVal val="0"/>
                                          </p:val>
                                        </p:tav>
                                        <p:tav tm="100000">
                                          <p:val>
                                            <p:strVal val="#ppt_w"/>
                                          </p:val>
                                        </p:tav>
                                      </p:tavLst>
                                    </p:anim>
                                    <p:anim calcmode="lin" valueType="num">
                                      <p:cBhvr>
                                        <p:cTn id="74" dur="1000" fill="hold"/>
                                        <p:tgtEl>
                                          <p:spTgt spid="23"/>
                                        </p:tgtEl>
                                        <p:attrNameLst>
                                          <p:attrName>ppt_h</p:attrName>
                                        </p:attrNameLst>
                                      </p:cBhvr>
                                      <p:tavLst>
                                        <p:tav tm="0">
                                          <p:val>
                                            <p:fltVal val="0"/>
                                          </p:val>
                                        </p:tav>
                                        <p:tav tm="100000">
                                          <p:val>
                                            <p:strVal val="#ppt_h"/>
                                          </p:val>
                                        </p:tav>
                                      </p:tavLst>
                                    </p:anim>
                                    <p:anim calcmode="lin" valueType="num">
                                      <p:cBhvr>
                                        <p:cTn id="75" dur="1000" fill="hold"/>
                                        <p:tgtEl>
                                          <p:spTgt spid="23"/>
                                        </p:tgtEl>
                                        <p:attrNameLst>
                                          <p:attrName>style.rotation</p:attrName>
                                        </p:attrNameLst>
                                      </p:cBhvr>
                                      <p:tavLst>
                                        <p:tav tm="0">
                                          <p:val>
                                            <p:fltVal val="90"/>
                                          </p:val>
                                        </p:tav>
                                        <p:tav tm="100000">
                                          <p:val>
                                            <p:fltVal val="0"/>
                                          </p:val>
                                        </p:tav>
                                      </p:tavLst>
                                    </p:anim>
                                    <p:animEffect transition="in" filter="fade">
                                      <p:cBhvr>
                                        <p:cTn id="76" dur="10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0">
                                          <p:val>
                                            <p:fltVal val="0"/>
                                          </p:val>
                                        </p:tav>
                                        <p:tav tm="100000">
                                          <p:val>
                                            <p:strVal val="#ppt_w"/>
                                          </p:val>
                                        </p:tav>
                                      </p:tavLst>
                                    </p:anim>
                                    <p:anim calcmode="lin" valueType="num">
                                      <p:cBhvr>
                                        <p:cTn id="82" dur="500" fill="hold"/>
                                        <p:tgtEl>
                                          <p:spTgt spid="3"/>
                                        </p:tgtEl>
                                        <p:attrNameLst>
                                          <p:attrName>ppt_h</p:attrName>
                                        </p:attrNameLst>
                                      </p:cBhvr>
                                      <p:tavLst>
                                        <p:tav tm="0">
                                          <p:val>
                                            <p:fltVal val="0"/>
                                          </p:val>
                                        </p:tav>
                                        <p:tav tm="100000">
                                          <p:val>
                                            <p:strVal val="#ppt_h"/>
                                          </p:val>
                                        </p:tav>
                                      </p:tavLst>
                                    </p:anim>
                                    <p:animEffect transition="in" filter="fade">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Effect transition="in" filter="fade">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E09F5-3EE3-41AD-9B83-BDC4992809EA}"/>
              </a:ext>
            </a:extLst>
          </p:cNvPr>
          <p:cNvSpPr txBox="1"/>
          <p:nvPr/>
        </p:nvSpPr>
        <p:spPr>
          <a:xfrm>
            <a:off x="2048435" y="339110"/>
            <a:ext cx="8095130"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p>
        </p:txBody>
      </p:sp>
      <p:sp>
        <p:nvSpPr>
          <p:cNvPr id="3" name="TextBox 2">
            <a:extLst>
              <a:ext uri="{FF2B5EF4-FFF2-40B4-BE49-F238E27FC236}">
                <a16:creationId xmlns:a16="http://schemas.microsoft.com/office/drawing/2014/main" id="{61F8F9C2-D581-49EE-A78F-E0F08E763745}"/>
              </a:ext>
            </a:extLst>
          </p:cNvPr>
          <p:cNvSpPr txBox="1"/>
          <p:nvPr/>
        </p:nvSpPr>
        <p:spPr>
          <a:xfrm>
            <a:off x="2611713" y="1653222"/>
            <a:ext cx="6968574" cy="646331"/>
          </a:xfrm>
          <a:prstGeom prst="rect">
            <a:avLst/>
          </a:prstGeom>
          <a:noFill/>
        </p:spPr>
        <p:txBody>
          <a:bodyPr wrap="none" rtlCol="0">
            <a:spAutoFit/>
          </a:bodyPr>
          <a:lstStyle/>
          <a:p>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Remedies: modern and traditional</a:t>
            </a:r>
          </a:p>
        </p:txBody>
      </p:sp>
      <p:sp>
        <p:nvSpPr>
          <p:cNvPr id="4" name="TextBox 3">
            <a:extLst>
              <a:ext uri="{FF2B5EF4-FFF2-40B4-BE49-F238E27FC236}">
                <a16:creationId xmlns:a16="http://schemas.microsoft.com/office/drawing/2014/main" id="{F1EEF55D-3732-4FBD-9A1D-4114F91FDDF7}"/>
              </a:ext>
            </a:extLst>
          </p:cNvPr>
          <p:cNvSpPr txBox="1"/>
          <p:nvPr/>
        </p:nvSpPr>
        <p:spPr>
          <a:xfrm>
            <a:off x="4868861" y="2782669"/>
            <a:ext cx="2274982"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10</a:t>
            </a:r>
          </a:p>
        </p:txBody>
      </p:sp>
      <p:pic>
        <p:nvPicPr>
          <p:cNvPr id="6" name="Picture 5">
            <a:extLst>
              <a:ext uri="{FF2B5EF4-FFF2-40B4-BE49-F238E27FC236}">
                <a16:creationId xmlns:a16="http://schemas.microsoft.com/office/drawing/2014/main" id="{4E6787CE-D60B-4BF0-8FFA-D429CFACE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978" y="3492893"/>
            <a:ext cx="3897404" cy="24787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D93A5AB-20D2-42E9-B251-5793F0A07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18" y="3373362"/>
            <a:ext cx="3897406" cy="25982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6612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par>
                                <p:cTn id="18" presetID="3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par>
                          <p:cTn id="30" fill="hold">
                            <p:stCondLst>
                              <p:cond delay="1000"/>
                            </p:stCondLst>
                            <p:childTnLst>
                              <p:par>
                                <p:cTn id="31" presetID="31"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E4E156-04FF-4359-A7AF-0354AD20ED8B}"/>
              </a:ext>
            </a:extLst>
          </p:cNvPr>
          <p:cNvSpPr txBox="1"/>
          <p:nvPr/>
        </p:nvSpPr>
        <p:spPr>
          <a:xfrm>
            <a:off x="3037936" y="134511"/>
            <a:ext cx="6116127" cy="769441"/>
          </a:xfrm>
          <a:prstGeom prst="rect">
            <a:avLst/>
          </a:prstGeom>
          <a:noFill/>
        </p:spPr>
        <p:txBody>
          <a:bodyPr wrap="square" rtlCol="0">
            <a:spAutoFit/>
          </a:bodyPr>
          <a:lstStyle/>
          <a:p>
            <a:pPr algn="ctr"/>
            <a:r>
              <a:rPr lang="en-US" sz="44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CEF6A483-806C-4750-B4DD-1BD22DEF74E3}"/>
              </a:ext>
            </a:extLst>
          </p:cNvPr>
          <p:cNvSpPr txBox="1"/>
          <p:nvPr/>
        </p:nvSpPr>
        <p:spPr>
          <a:xfrm>
            <a:off x="1009290" y="1959801"/>
            <a:ext cx="10886535" cy="324653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800" b="1" dirty="0">
                <a:latin typeface="Times New Roman" pitchFamily="18" charset="0"/>
                <a:cs typeface="Times New Roman" pitchFamily="18" charset="0"/>
              </a:rPr>
              <a:t> read and understand written instructions</a:t>
            </a:r>
          </a:p>
          <a:p>
            <a:pPr marL="342900" indent="-342900">
              <a:lnSpc>
                <a:spcPct val="150000"/>
              </a:lnSpc>
              <a:buFont typeface="Wingdings" panose="05000000000000000000" pitchFamily="2" charset="2"/>
              <a:buChar char="q"/>
            </a:pPr>
            <a:r>
              <a:rPr lang="en-US" sz="2800" b="1" dirty="0">
                <a:latin typeface="Times New Roman" pitchFamily="18" charset="0"/>
                <a:cs typeface="Times New Roman" pitchFamily="18" charset="0"/>
              </a:rPr>
              <a:t>read and understand texts</a:t>
            </a:r>
          </a:p>
          <a:p>
            <a:pPr marL="342900" indent="-342900">
              <a:lnSpc>
                <a:spcPct val="150000"/>
              </a:lnSpc>
              <a:buFont typeface="Wingdings" panose="05000000000000000000" pitchFamily="2" charset="2"/>
              <a:buChar char="q"/>
            </a:pPr>
            <a:r>
              <a:rPr lang="en-US" sz="2800" b="1" dirty="0">
                <a:latin typeface="Times New Roman" pitchFamily="18" charset="0"/>
                <a:cs typeface="Times New Roman" pitchFamily="18" charset="0"/>
              </a:rPr>
              <a:t>ask and answer questions</a:t>
            </a:r>
          </a:p>
          <a:p>
            <a:pPr marL="342900" indent="-342900">
              <a:lnSpc>
                <a:spcPct val="150000"/>
              </a:lnSpc>
              <a:buFont typeface="Wingdings" panose="05000000000000000000" pitchFamily="2" charset="2"/>
              <a:buChar char="q"/>
            </a:pPr>
            <a:r>
              <a:rPr lang="en-US" sz="2800" b="1" dirty="0">
                <a:latin typeface="Times New Roman" pitchFamily="18" charset="0"/>
                <a:cs typeface="Times New Roman" pitchFamily="18" charset="0"/>
              </a:rPr>
              <a:t>participate in short dialogues and conversations on familiar topics</a:t>
            </a:r>
          </a:p>
          <a:p>
            <a:pPr marL="342900" indent="-342900">
              <a:lnSpc>
                <a:spcPct val="150000"/>
              </a:lnSpc>
              <a:buFont typeface="Wingdings" panose="05000000000000000000" pitchFamily="2" charset="2"/>
              <a:buChar char="q"/>
            </a:pPr>
            <a:r>
              <a:rPr lang="en-US" sz="2800" b="1" dirty="0">
                <a:latin typeface="Times New Roman" pitchFamily="18" charset="0"/>
                <a:cs typeface="Times New Roman" pitchFamily="18" charset="0"/>
              </a:rPr>
              <a:t>write short paragraphs</a:t>
            </a:r>
          </a:p>
        </p:txBody>
      </p:sp>
      <p:sp>
        <p:nvSpPr>
          <p:cNvPr id="4" name="Rectangle 3">
            <a:extLst>
              <a:ext uri="{FF2B5EF4-FFF2-40B4-BE49-F238E27FC236}">
                <a16:creationId xmlns:a16="http://schemas.microsoft.com/office/drawing/2014/main" id="{4D26BBB8-4094-4A99-93FF-D1E151659E2E}"/>
              </a:ext>
            </a:extLst>
          </p:cNvPr>
          <p:cNvSpPr/>
          <p:nvPr/>
        </p:nvSpPr>
        <p:spPr>
          <a:xfrm>
            <a:off x="1242203" y="1139489"/>
            <a:ext cx="9463177" cy="584775"/>
          </a:xfrm>
          <a:prstGeom prst="rect">
            <a:avLst/>
          </a:prstGeom>
        </p:spPr>
        <p:txBody>
          <a:bodyPr wrap="square">
            <a:spAutoFit/>
          </a:bodyPr>
          <a:lstStyle/>
          <a:p>
            <a:r>
              <a:rPr lang="en-US"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By the end of the lesson, students will be able to ……</a:t>
            </a:r>
            <a:endParaRPr lang="bn-IN"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612632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Remedy</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A medicine or treatment for a disease or injury.</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18" y="2133568"/>
            <a:ext cx="4934738" cy="3289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5575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Ancient</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Belonging to the very distant past and longer in existence.</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18" y="2133568"/>
            <a:ext cx="4934738" cy="3289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99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Garlic</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1384995"/>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A strong smelling and pungent-tasting bulb used as a flavoring in cooking and in herbal medicine.</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421" y="2109151"/>
            <a:ext cx="4038732" cy="333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6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1458</Words>
  <Application>Microsoft Office PowerPoint</Application>
  <PresentationFormat>Widescreen</PresentationFormat>
  <Paragraphs>153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Monotype Corsiva</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SWANDIP BANERJEE</cp:lastModifiedBy>
  <cp:revision>139</cp:revision>
  <dcterms:created xsi:type="dcterms:W3CDTF">2020-12-19T14:59:40Z</dcterms:created>
  <dcterms:modified xsi:type="dcterms:W3CDTF">2021-09-06T05:36:49Z</dcterms:modified>
</cp:coreProperties>
</file>