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2060"/>
    <a:srgbClr val="5E090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66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EB237-407B-48E5-8D16-ADA7A289AB07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43D422-5F5D-4174-902C-E64F954BB4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43D422-5F5D-4174-902C-E64F954BB46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186EE-B28C-44C7-A7FB-76DC7BF0EE9D}" type="datetimeFigureOut">
              <a:rPr lang="en-US" smtClean="0"/>
              <a:pPr/>
              <a:t>9/10/2021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1A107-986A-4FB6-9118-A3D333D98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6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সবাইকে</a:t>
            </a:r>
            <a:r>
              <a:rPr lang="en-US" sz="9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স্বাগতম</a:t>
            </a:r>
            <a:endParaRPr lang="en-US" sz="9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20210823_1542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943100" y="-342900"/>
            <a:ext cx="5257800" cy="9144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19200"/>
            <a:ext cx="647700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১।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পংলিঙ্গঃ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দ্বারা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বূঝায়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তাকে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পংলিঙ্গ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যেমন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বাবা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পিতা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ভাই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পুত্র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ইত্যাদি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</a:p>
          <a:p>
            <a:endParaRPr lang="en-US" sz="2400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২।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স্ত্রীলিঙ্গঃ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পংলিঙ্গঃ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দ্বারা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জাতি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বূঝায়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তাকে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পংলিঙ্গ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যেমন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মাতা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মেয়ে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বোন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ইত্যাদি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৩। </a:t>
            </a:r>
            <a:r>
              <a:rPr lang="en-US" sz="2800" b="1" u="sng" dirty="0" err="1" smtClean="0">
                <a:solidFill>
                  <a:srgbClr val="C00000"/>
                </a:solidFill>
              </a:rPr>
              <a:t>উভয়লিঙ্গঃ</a:t>
            </a:r>
            <a:r>
              <a:rPr lang="en-US" sz="2800" b="1" dirty="0" smtClean="0">
                <a:solidFill>
                  <a:srgbClr val="C00000"/>
                </a:solidFill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দ্বারা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দুটোই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বুঝায়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তাকে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উভয়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যেমন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মানুষ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শিশু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গরু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ইত্যাদি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</a:p>
          <a:p>
            <a:r>
              <a:rPr lang="en-US" sz="2400" dirty="0" smtClean="0"/>
              <a:t>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৪।</a:t>
            </a:r>
            <a:r>
              <a:rPr lang="en-US" sz="2800" b="1" u="sng" dirty="0" smtClean="0">
                <a:solidFill>
                  <a:srgbClr val="C00000"/>
                </a:solidFill>
              </a:rPr>
              <a:t>ক্লীবলিঙ্গঃ</a:t>
            </a:r>
            <a:r>
              <a:rPr lang="en-US" sz="2800" b="1" dirty="0" smtClean="0">
                <a:solidFill>
                  <a:srgbClr val="C00000"/>
                </a:solidFill>
              </a:rPr>
              <a:t> 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দ্বারা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ও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বোযায়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তাকে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ক্লীবলিঙ্গ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বলে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।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যেমন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ফুল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ফল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কলম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ইত্যাদি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228600"/>
            <a:ext cx="5791200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rgbClr r="0" g="0" b="0"/>
          </a:lnRef>
          <a:fillRef idx="1002">
            <a:schemeClr val="lt1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FF0000"/>
                </a:solidFill>
              </a:rPr>
              <a:t>প্রকারভেদের</a:t>
            </a:r>
            <a:r>
              <a:rPr lang="en-US" sz="4800" b="1" dirty="0" smtClean="0">
                <a:solidFill>
                  <a:srgbClr val="FF0000"/>
                </a:solidFill>
              </a:rPr>
              <a:t> </a:t>
            </a:r>
            <a:r>
              <a:rPr lang="en-US" sz="4800" b="1" dirty="0" err="1" smtClean="0">
                <a:solidFill>
                  <a:srgbClr val="FF0000"/>
                </a:solidFill>
              </a:rPr>
              <a:t>সঙ্গা</a:t>
            </a:r>
            <a:r>
              <a:rPr lang="en-US" sz="4800" b="1" dirty="0" smtClean="0">
                <a:solidFill>
                  <a:srgbClr val="FF0000"/>
                </a:solidFill>
              </a:rPr>
              <a:t>  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228600"/>
            <a:ext cx="5791200" cy="144655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C00000"/>
                </a:solidFill>
              </a:rPr>
              <a:t>একক</a:t>
            </a:r>
            <a:r>
              <a:rPr lang="en-US" sz="8800" b="1" dirty="0" smtClean="0">
                <a:solidFill>
                  <a:srgbClr val="C00000"/>
                </a:solidFill>
              </a:rPr>
              <a:t> </a:t>
            </a:r>
            <a:r>
              <a:rPr lang="en-US" sz="8800" b="1" dirty="0" err="1" smtClean="0">
                <a:solidFill>
                  <a:srgbClr val="C00000"/>
                </a:solidFill>
              </a:rPr>
              <a:t>কাজ</a:t>
            </a:r>
            <a:r>
              <a:rPr lang="en-US" sz="8800" b="1" dirty="0" smtClean="0">
                <a:solidFill>
                  <a:srgbClr val="C00000"/>
                </a:solidFill>
              </a:rPr>
              <a:t> </a:t>
            </a:r>
            <a:endParaRPr lang="en-US" sz="8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1905000"/>
            <a:ext cx="6019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i="1" dirty="0" smtClean="0">
                <a:solidFill>
                  <a:srgbClr val="0070C0"/>
                </a:solidFill>
              </a:rPr>
              <a:t>১।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লিঙ্গ</a:t>
            </a:r>
            <a:r>
              <a:rPr lang="en-US" sz="4000" b="1" i="1" dirty="0" smtClean="0">
                <a:solidFill>
                  <a:srgbClr val="0070C0"/>
                </a:solidFill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কাকে</a:t>
            </a:r>
            <a:r>
              <a:rPr lang="en-US" sz="4000" b="1" i="1" dirty="0" smtClean="0">
                <a:solidFill>
                  <a:srgbClr val="0070C0"/>
                </a:solidFill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বলে</a:t>
            </a:r>
            <a:r>
              <a:rPr lang="en-US" sz="4000" b="1" i="1" dirty="0" smtClean="0">
                <a:solidFill>
                  <a:srgbClr val="0070C0"/>
                </a:solidFill>
              </a:rPr>
              <a:t> ?</a:t>
            </a:r>
          </a:p>
          <a:p>
            <a:r>
              <a:rPr lang="en-US" sz="4000" b="1" i="1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sz="4000" b="1" i="1" dirty="0" smtClean="0">
                <a:solidFill>
                  <a:srgbClr val="0070C0"/>
                </a:solidFill>
              </a:rPr>
              <a:t>২।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ক্লীবলিঙ্গ</a:t>
            </a:r>
            <a:r>
              <a:rPr lang="en-US" sz="4000" b="1" i="1" dirty="0" smtClean="0">
                <a:solidFill>
                  <a:srgbClr val="0070C0"/>
                </a:solidFill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কাকে</a:t>
            </a:r>
            <a:r>
              <a:rPr lang="en-US" sz="4000" b="1" i="1" dirty="0" smtClean="0">
                <a:solidFill>
                  <a:srgbClr val="0070C0"/>
                </a:solidFill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বলে</a:t>
            </a:r>
            <a:r>
              <a:rPr lang="en-US" sz="4000" b="1" i="1" dirty="0" smtClean="0">
                <a:solidFill>
                  <a:srgbClr val="0070C0"/>
                </a:solidFill>
              </a:rPr>
              <a:t> ? </a:t>
            </a:r>
          </a:p>
          <a:p>
            <a:endParaRPr lang="en-US" sz="4000" b="1" i="1" dirty="0" smtClean="0">
              <a:solidFill>
                <a:srgbClr val="0070C0"/>
              </a:solidFill>
            </a:endParaRPr>
          </a:p>
          <a:p>
            <a:r>
              <a:rPr lang="en-US" sz="4000" b="1" i="1" dirty="0" smtClean="0">
                <a:solidFill>
                  <a:srgbClr val="0070C0"/>
                </a:solidFill>
              </a:rPr>
              <a:t>৩।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উভয়লিঙ্গের</a:t>
            </a:r>
            <a:r>
              <a:rPr lang="en-US" sz="4000" b="1" i="1" dirty="0" smtClean="0">
                <a:solidFill>
                  <a:srgbClr val="0070C0"/>
                </a:solidFill>
              </a:rPr>
              <a:t> ২টি    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উদাহারণ</a:t>
            </a:r>
            <a:r>
              <a:rPr lang="en-US" sz="4000" b="1" i="1" dirty="0" smtClean="0">
                <a:solidFill>
                  <a:srgbClr val="0070C0"/>
                </a:solidFill>
              </a:rPr>
              <a:t> </a:t>
            </a:r>
            <a:r>
              <a:rPr lang="en-US" sz="4000" b="1" i="1" dirty="0" err="1" smtClean="0">
                <a:solidFill>
                  <a:srgbClr val="0070C0"/>
                </a:solidFill>
              </a:rPr>
              <a:t>দাও</a:t>
            </a:r>
            <a:r>
              <a:rPr lang="en-US" sz="4000" b="1" i="1" dirty="0" smtClean="0">
                <a:solidFill>
                  <a:srgbClr val="0070C0"/>
                </a:solidFill>
              </a:rPr>
              <a:t> ?</a:t>
            </a:r>
          </a:p>
          <a:p>
            <a:r>
              <a:rPr lang="en-US" sz="4000" b="1" i="1" dirty="0" smtClean="0">
                <a:solidFill>
                  <a:srgbClr val="0070C0"/>
                </a:solidFill>
              </a:rPr>
              <a:t> </a:t>
            </a:r>
            <a:endParaRPr lang="en-US" sz="4000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পুরুষবাচক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শব্দের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সাথে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কতগুললো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প্রত্যয়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যোগ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করে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স্ত্রী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বাচক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শব্দ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গঠণ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করা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যায়</a:t>
            </a:r>
            <a:r>
              <a:rPr lang="en-US" sz="3200" b="1" dirty="0" smtClean="0">
                <a:solidFill>
                  <a:srgbClr val="FF0000"/>
                </a:solidFill>
              </a:rPr>
              <a:t> ।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133600"/>
          <a:ext cx="6096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31242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পুরুষবাচক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rgbClr val="FF0000"/>
                          </a:solidFill>
                        </a:rPr>
                        <a:t>স্ত্রীবাচক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জেলে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জেলেনী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( </a:t>
                      </a:r>
                      <a:r>
                        <a:rPr lang="en-US" sz="280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নী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ধোপা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ধোপানী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</a:t>
                      </a:r>
                      <a:r>
                        <a:rPr lang="en-US" sz="280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নী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 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ঠাকুর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ঠাকুরুন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</a:t>
                      </a:r>
                      <a:r>
                        <a:rPr lang="en-US" sz="280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উন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সাহেব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বিবি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বামন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বামনী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কুমার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কুমারনী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</a:t>
                      </a:r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নী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35915"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বিড়াল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মেনি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বিড়াল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তৎসম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পুরুষবাচক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শব্দের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পরে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আ, ঈ,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আনী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নী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ইকা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প্রভৃতি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প্রত্যয়যোগে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গঠিত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হয়</a:t>
            </a:r>
            <a:r>
              <a:rPr lang="en-US" sz="28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  <a:endParaRPr lang="en-US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1524000"/>
          <a:ext cx="6248400" cy="457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3124200"/>
              </a:tblGrid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পুরুষবাচক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3200" baseline="0" dirty="0" err="1" smtClean="0">
                          <a:solidFill>
                            <a:srgbClr val="C00000"/>
                          </a:solidFill>
                        </a:rPr>
                        <a:t>শব্দ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স্ত্রীবাচক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শব্দ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মাননীয়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(অ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মাননীয়া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আ)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প্রথম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অ  )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প্রথমা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আ)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বালক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</a:t>
                      </a:r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অক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বালিকা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</a:t>
                      </a:r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ইকা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গণক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গণকী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রজক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রজকী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 ঈ )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গীত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গীতিকা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ইকা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 </a:t>
                      </a:r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ক্ষুদ্রার্থে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150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হিম</a:t>
                      </a:r>
                      <a:r>
                        <a:rPr lang="en-US" sz="28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হিমানী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(</a:t>
                      </a:r>
                      <a:r>
                        <a:rPr lang="en-US" sz="280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জমানো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2800" i="1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বরফ</a:t>
                      </a:r>
                      <a:r>
                        <a:rPr lang="en-US" sz="28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) </a:t>
                      </a:r>
                      <a:endParaRPr lang="en-US" sz="28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52400"/>
            <a:ext cx="7239000" cy="830997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i="1" dirty="0" err="1" smtClean="0">
                <a:solidFill>
                  <a:srgbClr val="C00000"/>
                </a:solidFill>
              </a:rPr>
              <a:t>বিশেষ</a:t>
            </a:r>
            <a:r>
              <a:rPr lang="en-US" sz="4800" b="1" i="1" dirty="0" smtClean="0">
                <a:solidFill>
                  <a:srgbClr val="C00000"/>
                </a:solidFill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</a:rPr>
              <a:t>নিয়মে</a:t>
            </a:r>
            <a:r>
              <a:rPr lang="en-US" sz="4800" b="1" i="1" dirty="0" smtClean="0">
                <a:solidFill>
                  <a:srgbClr val="C00000"/>
                </a:solidFill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</a:rPr>
              <a:t>স্ত্রীবাচক</a:t>
            </a:r>
            <a:r>
              <a:rPr lang="en-US" sz="4800" b="1" i="1" dirty="0" smtClean="0">
                <a:solidFill>
                  <a:srgbClr val="C00000"/>
                </a:solidFill>
              </a:rPr>
              <a:t> </a:t>
            </a:r>
            <a:r>
              <a:rPr lang="en-US" sz="4800" b="1" i="1" dirty="0" err="1" smtClean="0">
                <a:solidFill>
                  <a:srgbClr val="C00000"/>
                </a:solidFill>
              </a:rPr>
              <a:t>শব্দ</a:t>
            </a:r>
            <a:r>
              <a:rPr lang="en-US" sz="4800" b="1" i="1" dirty="0" smtClean="0">
                <a:solidFill>
                  <a:srgbClr val="C00000"/>
                </a:solidFill>
              </a:rPr>
              <a:t> </a:t>
            </a:r>
            <a:endParaRPr lang="en-US" sz="4800" b="1" i="1" dirty="0">
              <a:solidFill>
                <a:srgbClr val="C0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066800"/>
          <a:ext cx="6096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পুরুষবাচক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rgbClr val="C00000"/>
                          </a:solidFill>
                        </a:rPr>
                        <a:t>স্ত্রীবাচক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যুবক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যুবতী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দেবর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জা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নর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নারী</a:t>
                      </a:r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সভাপতি</a:t>
                      </a:r>
                      <a:r>
                        <a:rPr lang="en-US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US" sz="2400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সভানেত্রী</a:t>
                      </a:r>
                      <a:r>
                        <a:rPr lang="en-US" sz="2400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i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52600" y="3657600"/>
            <a:ext cx="5791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বিদেশি</a:t>
            </a:r>
            <a:r>
              <a:rPr lang="en-US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3200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600200" y="4191000"/>
          <a:ext cx="6096000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  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পুরুষবাচক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  <a:r>
                        <a:rPr lang="en-US" sz="3200" dirty="0" err="1" smtClean="0">
                          <a:solidFill>
                            <a:srgbClr val="002060"/>
                          </a:solidFill>
                        </a:rPr>
                        <a:t>স্ত্রীবাচক</a:t>
                      </a:r>
                      <a:r>
                        <a:rPr lang="en-US" sz="32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মালেক</a:t>
                      </a:r>
                      <a:r>
                        <a:rPr lang="en-US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মালেকা</a:t>
                      </a:r>
                      <a:r>
                        <a:rPr lang="en-US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সুলতান</a:t>
                      </a:r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সুলতানা</a:t>
                      </a:r>
                      <a:r>
                        <a:rPr lang="en-US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খান</a:t>
                      </a:r>
                      <a:r>
                        <a:rPr lang="en-US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খানম</a:t>
                      </a:r>
                      <a:r>
                        <a:rPr lang="en-US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0640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মরদ</a:t>
                      </a:r>
                      <a:r>
                        <a:rPr lang="en-US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    </a:t>
                      </a:r>
                      <a:r>
                        <a:rPr lang="en-US" sz="2400" b="1" i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জেনানা</a:t>
                      </a:r>
                      <a:r>
                        <a:rPr lang="en-US" sz="2400" b="1" i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2400" b="1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304800"/>
            <a:ext cx="6629400" cy="15696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দলীয়</a:t>
            </a:r>
            <a:r>
              <a:rPr lang="en-US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কাজ</a:t>
            </a:r>
            <a:r>
              <a:rPr lang="en-US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9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71600" y="2667000"/>
            <a:ext cx="6629400" cy="35394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ব্যাকরণের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কোন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পদে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সংকৃতের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নিয়ম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মানে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না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কত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প্রকার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৩।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শব্দের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অর্থ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  <a:p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6400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নিত্য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পুরুষবাচক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শব্দঃ</a:t>
            </a:r>
            <a:r>
              <a:rPr lang="en-US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সেনাপতি</a:t>
            </a:r>
            <a:r>
              <a:rPr lang="en-US" sz="2800" b="1" i="1" dirty="0" smtClean="0">
                <a:solidFill>
                  <a:srgbClr val="002060"/>
                </a:solidFill>
              </a:rPr>
              <a:t> 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যোদ্ধা</a:t>
            </a:r>
            <a:r>
              <a:rPr lang="en-US" sz="2800" b="1" i="1" dirty="0" smtClean="0">
                <a:solidFill>
                  <a:srgbClr val="002060"/>
                </a:solidFill>
              </a:rPr>
              <a:t> 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দলপতি</a:t>
            </a:r>
            <a:r>
              <a:rPr lang="en-US" sz="2800" b="1" i="1" dirty="0" smtClean="0">
                <a:solidFill>
                  <a:srgbClr val="002060"/>
                </a:solidFill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বিচারপতি</a:t>
            </a:r>
            <a:r>
              <a:rPr lang="en-US" sz="2800" b="1" i="1" dirty="0" smtClean="0">
                <a:solidFill>
                  <a:srgbClr val="002060"/>
                </a:solidFill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কৃতদার</a:t>
            </a:r>
            <a:r>
              <a:rPr lang="en-US" sz="2800" b="1" i="1" dirty="0" smtClean="0">
                <a:solidFill>
                  <a:srgbClr val="002060"/>
                </a:solidFill>
              </a:rPr>
              <a:t>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ঢাকী</a:t>
            </a:r>
            <a:r>
              <a:rPr lang="en-US" sz="2800" b="1" i="1" dirty="0" smtClean="0">
                <a:solidFill>
                  <a:srgbClr val="002060"/>
                </a:solidFill>
              </a:rPr>
              <a:t> 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কবিরাজ</a:t>
            </a:r>
            <a:r>
              <a:rPr lang="en-US" sz="2800" b="1" i="1" dirty="0" smtClean="0">
                <a:solidFill>
                  <a:srgbClr val="002060"/>
                </a:solidFill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অকৃতদার</a:t>
            </a:r>
            <a:r>
              <a:rPr lang="en-US" sz="2800" b="1" i="1" dirty="0" smtClean="0">
                <a:solidFill>
                  <a:srgbClr val="002060"/>
                </a:solidFill>
              </a:rPr>
              <a:t>,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কাপুরুষ</a:t>
            </a:r>
            <a:r>
              <a:rPr lang="en-US" sz="2800" b="1" i="1" dirty="0" smtClean="0">
                <a:solidFill>
                  <a:srgbClr val="002060"/>
                </a:solidFill>
              </a:rPr>
              <a:t> 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ইত্যাদি</a:t>
            </a:r>
            <a:r>
              <a:rPr lang="en-US" sz="2800" b="1" i="1" dirty="0" smtClean="0">
                <a:solidFill>
                  <a:srgbClr val="002060"/>
                </a:solidFill>
              </a:rPr>
              <a:t>  । 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35052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নিত্য</a:t>
            </a:r>
            <a:r>
              <a:rPr 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শব্দঃ</a:t>
            </a:r>
            <a:r>
              <a:rPr lang="en-US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i="1" dirty="0" err="1" smtClean="0"/>
              <a:t>সধবা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বিধবা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সপত্নী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সতীন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শঁখচুন্নি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ডাইনী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বাইজী</a:t>
            </a:r>
            <a:r>
              <a:rPr lang="en-US" sz="2800" b="1" i="1" dirty="0" smtClean="0"/>
              <a:t>, </a:t>
            </a:r>
            <a:r>
              <a:rPr lang="en-US" sz="2800" b="1" i="1" dirty="0" err="1" smtClean="0"/>
              <a:t>এয়ো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দাই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ইত্যাদি</a:t>
            </a:r>
            <a:r>
              <a:rPr lang="en-US" sz="2800" b="1" i="1" dirty="0" smtClean="0"/>
              <a:t> ।   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99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কিছু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পুরুষবাচক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শব্দের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দুটো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করে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রয়েছে</a:t>
            </a:r>
            <a:r>
              <a:rPr lang="en-US" sz="4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4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447800" y="2286000"/>
          <a:ext cx="60960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পুরুষবাচক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C00000"/>
                          </a:solidFill>
                        </a:rPr>
                        <a:t>শব্দ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         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স্ত্রীবাচক</a:t>
                      </a:r>
                      <a:r>
                        <a:rPr lang="en-US" sz="24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C00000"/>
                          </a:solidFill>
                        </a:rPr>
                        <a:t>শব্দ</a:t>
                      </a:r>
                      <a:r>
                        <a:rPr lang="en-US" sz="24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</a:t>
                      </a:r>
                      <a:r>
                        <a:rPr lang="en-US" sz="2800" i="1" dirty="0" err="1" smtClean="0"/>
                        <a:t>দেবর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         </a:t>
                      </a:r>
                      <a:r>
                        <a:rPr lang="en-US" sz="2800" i="1" dirty="0" err="1" smtClean="0"/>
                        <a:t>ননদ</a:t>
                      </a:r>
                      <a:r>
                        <a:rPr lang="en-US" sz="2800" i="1" baseline="0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</a:t>
                      </a:r>
                      <a:r>
                        <a:rPr lang="en-US" sz="2800" i="1" dirty="0" err="1" smtClean="0"/>
                        <a:t>ভাই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        </a:t>
                      </a:r>
                      <a:r>
                        <a:rPr lang="en-US" sz="2800" i="1" dirty="0" err="1" smtClean="0"/>
                        <a:t>বোন</a:t>
                      </a:r>
                      <a:r>
                        <a:rPr lang="en-US" sz="2800" i="1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</a:t>
                      </a:r>
                      <a:r>
                        <a:rPr lang="en-US" sz="2800" i="1" dirty="0" err="1" smtClean="0"/>
                        <a:t>শিক্ষক</a:t>
                      </a:r>
                      <a:r>
                        <a:rPr lang="en-US" sz="2800" i="1" baseline="0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        </a:t>
                      </a:r>
                      <a:r>
                        <a:rPr lang="en-US" sz="2800" i="1" dirty="0" err="1" smtClean="0"/>
                        <a:t>শিক্ষয়িত্রী</a:t>
                      </a:r>
                      <a:r>
                        <a:rPr lang="en-US" sz="2800" i="1" baseline="0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</a:t>
                      </a:r>
                      <a:r>
                        <a:rPr lang="en-US" sz="2800" i="1" dirty="0" err="1" smtClean="0"/>
                        <a:t>দাদা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        </a:t>
                      </a:r>
                      <a:r>
                        <a:rPr lang="en-US" sz="2800" i="1" dirty="0" err="1" smtClean="0"/>
                        <a:t>দিদি</a:t>
                      </a:r>
                      <a:endParaRPr lang="en-US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</a:t>
                      </a:r>
                      <a:r>
                        <a:rPr lang="en-US" sz="2800" i="1" dirty="0" err="1" smtClean="0"/>
                        <a:t>বর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       </a:t>
                      </a:r>
                      <a:r>
                        <a:rPr lang="en-US" sz="2800" i="1" dirty="0" err="1" smtClean="0"/>
                        <a:t>বউ</a:t>
                      </a:r>
                      <a:endParaRPr lang="en-US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</a:t>
                      </a:r>
                      <a:r>
                        <a:rPr lang="en-US" sz="2800" i="1" dirty="0" err="1" smtClean="0"/>
                        <a:t>শূদ্র</a:t>
                      </a:r>
                      <a:r>
                        <a:rPr lang="en-US" sz="2800" i="1" baseline="0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      </a:t>
                      </a:r>
                      <a:r>
                        <a:rPr lang="en-US" sz="2800" i="1" dirty="0" err="1" smtClean="0"/>
                        <a:t>শুদ্রা</a:t>
                      </a:r>
                      <a:r>
                        <a:rPr lang="en-US" sz="2800" i="1" baseline="0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</a:t>
                      </a:r>
                      <a:r>
                        <a:rPr lang="en-US" sz="2800" i="1" dirty="0" err="1" smtClean="0"/>
                        <a:t>আচার্য</a:t>
                      </a:r>
                      <a:r>
                        <a:rPr lang="en-US" sz="2800" i="1" baseline="0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i="1" dirty="0" smtClean="0"/>
                        <a:t>           </a:t>
                      </a:r>
                      <a:r>
                        <a:rPr lang="en-US" sz="2800" i="1" dirty="0" err="1" smtClean="0"/>
                        <a:t>আচার্যা</a:t>
                      </a:r>
                      <a:r>
                        <a:rPr lang="en-US" sz="2800" i="1" baseline="0" dirty="0" smtClean="0"/>
                        <a:t> </a:t>
                      </a:r>
                      <a:endParaRPr lang="en-US" sz="280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own Arrow 3"/>
          <p:cNvSpPr/>
          <p:nvPr/>
        </p:nvSpPr>
        <p:spPr>
          <a:xfrm>
            <a:off x="4495800" y="1676400"/>
            <a:ext cx="2286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152400"/>
            <a:ext cx="4572000" cy="15696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</a:t>
            </a:r>
            <a:r>
              <a:rPr lang="en-US" sz="9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362200"/>
            <a:ext cx="5791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১।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নিত্য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পুরুষবাচক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লিখ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দুটি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</a:p>
          <a:p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২।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নিত্য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লিখ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দুটি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</a:p>
          <a:p>
            <a:endParaRPr lang="en-US" sz="3200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৩।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বিদেশি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লিখ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দুটি</a:t>
            </a:r>
            <a:r>
              <a:rPr lang="en-US" sz="32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0"/>
            <a:ext cx="800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বহুনির্বাচনি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প্রশ্নের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উত্তর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দাও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00200"/>
            <a:ext cx="82296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১।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নিত্য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কোনটি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</a:t>
            </a:r>
          </a:p>
          <a:p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smtClean="0"/>
              <a:t> ক, </a:t>
            </a:r>
            <a:r>
              <a:rPr lang="en-US" sz="2800" dirty="0" err="1" smtClean="0"/>
              <a:t>মা</a:t>
            </a:r>
            <a:r>
              <a:rPr lang="en-US" sz="2800" dirty="0" smtClean="0"/>
              <a:t>        খ, </a:t>
            </a:r>
            <a:r>
              <a:rPr lang="en-US" sz="2800" dirty="0" err="1" smtClean="0"/>
              <a:t>কন্যা</a:t>
            </a:r>
            <a:r>
              <a:rPr lang="en-US" sz="2800" dirty="0" smtClean="0"/>
              <a:t>,       গ, </a:t>
            </a:r>
            <a:r>
              <a:rPr lang="en-US" sz="2800" dirty="0" err="1" smtClean="0"/>
              <a:t>ছাত্রী</a:t>
            </a:r>
            <a:r>
              <a:rPr lang="en-US" sz="2800" dirty="0" smtClean="0"/>
              <a:t>    ঘ, </a:t>
            </a:r>
            <a:r>
              <a:rPr lang="en-US" sz="2800" dirty="0" err="1" smtClean="0"/>
              <a:t>বালিকা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২।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নিছের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কোন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শব্দের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দুটি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পুরুষবাচক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আছে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? </a:t>
            </a:r>
          </a:p>
          <a:p>
            <a:r>
              <a:rPr lang="en-US" sz="2800" dirty="0" smtClean="0"/>
              <a:t> ক, </a:t>
            </a:r>
            <a:r>
              <a:rPr lang="en-US" sz="2800" dirty="0" err="1" smtClean="0"/>
              <a:t>ননদ</a:t>
            </a:r>
            <a:r>
              <a:rPr lang="en-US" sz="2800" dirty="0" smtClean="0"/>
              <a:t>   খ, </a:t>
            </a:r>
            <a:r>
              <a:rPr lang="en-US" sz="2800" dirty="0" err="1" smtClean="0"/>
              <a:t>নবীন</a:t>
            </a:r>
            <a:r>
              <a:rPr lang="en-US" sz="2800" dirty="0" smtClean="0"/>
              <a:t>        গ, </a:t>
            </a:r>
            <a:r>
              <a:rPr lang="en-US" sz="2800" dirty="0" err="1" smtClean="0"/>
              <a:t>কুলটা</a:t>
            </a:r>
            <a:r>
              <a:rPr lang="en-US" sz="2800" dirty="0" smtClean="0"/>
              <a:t>    ঘ, </a:t>
            </a:r>
            <a:r>
              <a:rPr lang="en-US" sz="2800" dirty="0" err="1" smtClean="0"/>
              <a:t>কবিরাজ</a:t>
            </a:r>
            <a:r>
              <a:rPr lang="en-US" sz="2800" dirty="0" smtClean="0"/>
              <a:t> </a:t>
            </a:r>
          </a:p>
          <a:p>
            <a:endParaRPr lang="en-US" sz="2800" dirty="0" smtClean="0"/>
          </a:p>
          <a:p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৩।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বৃহত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অর্থে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স্ত্রীবাচক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কোনটি</a:t>
            </a:r>
            <a:r>
              <a:rPr lang="en-US" sz="3200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</a:p>
          <a:p>
            <a:r>
              <a:rPr lang="en-US" sz="2800" dirty="0" smtClean="0"/>
              <a:t> ক, </a:t>
            </a:r>
            <a:r>
              <a:rPr lang="en-US" sz="2800" dirty="0" err="1" smtClean="0"/>
              <a:t>যোগিনী</a:t>
            </a:r>
            <a:r>
              <a:rPr lang="en-US" sz="2800" dirty="0" smtClean="0"/>
              <a:t>   খ, </a:t>
            </a:r>
            <a:r>
              <a:rPr lang="en-US" sz="2800" dirty="0" err="1" smtClean="0"/>
              <a:t>অরণ্যনীগ</a:t>
            </a:r>
            <a:r>
              <a:rPr lang="en-US" sz="2800" dirty="0" smtClean="0"/>
              <a:t>   গ, </a:t>
            </a:r>
            <a:r>
              <a:rPr lang="en-US" sz="2800" dirty="0" err="1" smtClean="0"/>
              <a:t>ক্ষত্রিয়ানী</a:t>
            </a:r>
            <a:r>
              <a:rPr lang="en-US" sz="2800" dirty="0" smtClean="0"/>
              <a:t>   ঘ, </a:t>
            </a:r>
            <a:r>
              <a:rPr lang="en-US" sz="2800" dirty="0" err="1" smtClean="0"/>
              <a:t>গীতিকা</a:t>
            </a:r>
            <a:r>
              <a:rPr lang="en-US" sz="2800" dirty="0" smtClean="0"/>
              <a:t>  </a:t>
            </a: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62200" y="4343400"/>
            <a:ext cx="45720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altLang="en-US" sz="2800" b="1" i="1" dirty="0" err="1" smtClean="0">
                <a:ln w="1905"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মোঃ</a:t>
            </a:r>
            <a:r>
              <a:rPr lang="en-US" altLang="en-US" sz="2800" b="1" i="1" dirty="0" smtClean="0">
                <a:ln w="1905"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GB" altLang="en-US" sz="2800" b="1" i="1" dirty="0" err="1" smtClean="0">
                <a:ln w="1905"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সোলায়মান</a:t>
            </a:r>
            <a:r>
              <a:rPr lang="en-US" altLang="en-US" sz="2800" b="1" i="1" dirty="0" smtClean="0">
                <a:ln w="1905"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GB" altLang="en-US" sz="2800" b="1" i="1" dirty="0" err="1" smtClean="0">
                <a:ln w="1905"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সরকার</a:t>
            </a:r>
            <a:r>
              <a:rPr lang="en-US" altLang="en-US" sz="2800" b="1" i="1" dirty="0" smtClean="0">
                <a:ln w="1905"/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endParaRPr lang="en-US" sz="2800" b="1" i="1" dirty="0" smtClean="0">
              <a:ln w="1905"/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  <a:cs typeface="NikoshBAN" pitchFamily="2" charset="0"/>
            </a:endParaRPr>
          </a:p>
          <a:p>
            <a:pPr algn="ctr"/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সহকারী</a:t>
            </a:r>
            <a:r>
              <a:rPr lang="en-US" sz="2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শিক্ষক</a:t>
            </a:r>
            <a:endParaRPr lang="en-US" sz="24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  <a:cs typeface="NikoshBAN" pitchFamily="2" charset="0"/>
            </a:endParaRPr>
          </a:p>
          <a:p>
            <a:pPr algn="ctr"/>
            <a:r>
              <a:rPr lang="en-GB" altLang="en-US" sz="2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শাহজাহানপুর</a:t>
            </a:r>
            <a:r>
              <a:rPr lang="en-US" altLang="en-US" sz="2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GB" altLang="en-US" sz="2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উচ্চ</a:t>
            </a:r>
            <a:r>
              <a:rPr lang="en-US" altLang="en-US" sz="2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r>
              <a:rPr lang="en-GB" altLang="en-US" sz="2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বিদ্যালয়</a:t>
            </a:r>
            <a:r>
              <a:rPr lang="en-US" altLang="en-US" sz="2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endParaRPr lang="en-US" sz="2400" b="1" dirty="0" smtClean="0">
              <a:ln w="1905"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  <a:cs typeface="NikoshBAN" pitchFamily="2" charset="0"/>
            </a:endParaRPr>
          </a:p>
          <a:p>
            <a:pPr algn="ctr"/>
            <a:r>
              <a:rPr lang="en-GB" altLang="en-US" sz="2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মাধবপুর</a:t>
            </a:r>
            <a:r>
              <a:rPr lang="en-US" altLang="en-US" sz="2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, </a:t>
            </a:r>
            <a:r>
              <a:rPr lang="en-GB" altLang="en-US" sz="2400" b="1" dirty="0" err="1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হবিগঞ্জ</a:t>
            </a:r>
            <a:r>
              <a:rPr lang="en-GB" altLang="en-US" sz="2400" b="1" dirty="0" smtClean="0">
                <a:ln w="1905"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।</a:t>
            </a:r>
          </a:p>
          <a:p>
            <a:pPr algn="ctr"/>
            <a:r>
              <a:rPr lang="en-US" altLang="en-US" sz="2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E-mail: mr.mukulsarkar@gmail.com</a:t>
            </a:r>
            <a:r>
              <a:rPr lang="en-GB" altLang="en-US" sz="2400" b="1" dirty="0" smtClean="0">
                <a:ln w="1905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 pitchFamily="2" charset="0"/>
              </a:rPr>
              <a:t> </a:t>
            </a:r>
            <a:endParaRPr lang="en-US" sz="2400" b="1" dirty="0">
              <a:ln w="1905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5000" y="304800"/>
            <a:ext cx="5029200" cy="156966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96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পরিচিতি</a:t>
            </a:r>
            <a:r>
              <a:rPr lang="en-US" sz="9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3" descr="rsz_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362200"/>
            <a:ext cx="1524000" cy="175260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52400"/>
            <a:ext cx="7924800" cy="1862048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rgbClr val="FF0000"/>
                </a:solidFill>
              </a:rPr>
              <a:t>বাড়ির</a:t>
            </a:r>
            <a:r>
              <a:rPr lang="en-US" sz="11500" dirty="0" smtClean="0">
                <a:solidFill>
                  <a:srgbClr val="FF0000"/>
                </a:solidFill>
              </a:rPr>
              <a:t> </a:t>
            </a:r>
            <a:r>
              <a:rPr lang="en-US" sz="11500" dirty="0" err="1" smtClean="0">
                <a:solidFill>
                  <a:srgbClr val="FF0000"/>
                </a:solidFill>
              </a:rPr>
              <a:t>কাজ</a:t>
            </a:r>
            <a:r>
              <a:rPr lang="en-US" sz="11500" dirty="0" smtClean="0">
                <a:solidFill>
                  <a:srgbClr val="FF0000"/>
                </a:solidFill>
              </a:rPr>
              <a:t> </a:t>
            </a:r>
            <a:endParaRPr lang="en-US" sz="11500" dirty="0">
              <a:solidFill>
                <a:srgbClr val="FF0000"/>
              </a:solidFill>
            </a:endParaRP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81200"/>
            <a:ext cx="7162800" cy="3962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43000" y="5943600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সকল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প্রকার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হতে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২৫টি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শব্দের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পরিবর্তন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করে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আনবে</a:t>
            </a:r>
            <a:r>
              <a:rPr lang="en-US" sz="28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  <a:endParaRPr lang="en-US" sz="2800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</a:rPr>
              <a:t>সবাইকে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ধন্যবাদ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endParaRPr lang="en-US" sz="9600" b="1" dirty="0">
              <a:solidFill>
                <a:srgbClr val="FF0000"/>
              </a:solidFill>
            </a:endParaRPr>
          </a:p>
        </p:txBody>
      </p:sp>
      <p:pic>
        <p:nvPicPr>
          <p:cNvPr id="3" name="Picture 2" descr="গোলাপ-ফুলের-ছবি-ডাউনলোড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52524"/>
            <a:ext cx="9144000" cy="570547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28600"/>
            <a:ext cx="6781800" cy="144655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পাঠপরিচিতি</a:t>
            </a:r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Screenshot_20200114_1609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1" y="1676400"/>
            <a:ext cx="1981200" cy="24384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133600" y="4114800"/>
            <a:ext cx="5715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i="1" dirty="0" err="1" smtClean="0">
                <a:solidFill>
                  <a:srgbClr val="FF0000"/>
                </a:solidFill>
              </a:rPr>
              <a:t>শ্রেণিঃ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</a:rPr>
              <a:t>অষ্টম</a:t>
            </a:r>
            <a:r>
              <a:rPr lang="en-US" sz="36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বিষয়ঃ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বাংলা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ব্যাকরণ</a:t>
            </a:r>
            <a:r>
              <a:rPr lang="en-US" sz="2800" dirty="0" smtClean="0">
                <a:solidFill>
                  <a:srgbClr val="002060"/>
                </a:solidFill>
              </a:rPr>
              <a:t> ও </a:t>
            </a:r>
            <a:r>
              <a:rPr lang="en-US" sz="2800" dirty="0" err="1" smtClean="0">
                <a:solidFill>
                  <a:srgbClr val="002060"/>
                </a:solidFill>
              </a:rPr>
              <a:t>নির্মিতি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002060"/>
                </a:solidFill>
              </a:rPr>
              <a:t>আজকের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</a:rPr>
              <a:t>পাঠঃ</a:t>
            </a:r>
            <a:r>
              <a:rPr lang="en-US" sz="2800" dirty="0" smtClean="0">
                <a:solidFill>
                  <a:srgbClr val="002060"/>
                </a:solidFill>
              </a:rPr>
              <a:t> </a:t>
            </a:r>
            <a:r>
              <a:rPr lang="en-US" sz="3600" b="1" i="1" u="sng" dirty="0" err="1" smtClean="0">
                <a:solidFill>
                  <a:srgbClr val="C00000"/>
                </a:solidFill>
              </a:rPr>
              <a:t>লিঙ্গ</a:t>
            </a:r>
            <a:r>
              <a:rPr lang="en-US" sz="3600" b="1" i="1" u="sng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পরিচ্ছেদঃ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চুতুর্থ</a:t>
            </a:r>
            <a:r>
              <a:rPr lang="en-US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err="1" smtClean="0">
                <a:solidFill>
                  <a:srgbClr val="002060"/>
                </a:solidFill>
              </a:rPr>
              <a:t>সময়ঃ</a:t>
            </a:r>
            <a:r>
              <a:rPr lang="en-US" sz="2800" dirty="0" smtClean="0">
                <a:solidFill>
                  <a:srgbClr val="002060"/>
                </a:solidFill>
              </a:rPr>
              <a:t> ৪৫ </a:t>
            </a:r>
            <a:r>
              <a:rPr lang="en-US" sz="2800" dirty="0" err="1" smtClean="0">
                <a:solidFill>
                  <a:srgbClr val="002060"/>
                </a:solidFill>
              </a:rPr>
              <a:t>মিনিট</a:t>
            </a:r>
            <a:r>
              <a:rPr lang="en-US" sz="2800" dirty="0" smtClean="0">
                <a:solidFill>
                  <a:srgbClr val="002060"/>
                </a:solidFill>
              </a:rPr>
              <a:t> 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নিচের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ছবিগুলো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লক্ষ্য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কর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।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 descr="বাচ্চাদেরছবি_5b3fe9a2-0137-4e05-807e-e7ac4695b390-ae344648-e14a-427b-bffa-047e27757043_cmprsd_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6400"/>
            <a:ext cx="3200400" cy="4419600"/>
          </a:xfrm>
          <a:prstGeom prst="rect">
            <a:avLst/>
          </a:prstGeom>
        </p:spPr>
      </p:pic>
      <p:pic>
        <p:nvPicPr>
          <p:cNvPr id="5" name="Picture 4" descr="IMG_20201208_1608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1676400"/>
            <a:ext cx="3124200" cy="4343400"/>
          </a:xfrm>
          <a:prstGeom prst="rect">
            <a:avLst/>
          </a:prstGeom>
        </p:spPr>
      </p:pic>
      <p:pic>
        <p:nvPicPr>
          <p:cNvPr id="6" name="Picture 5" descr="20210122_1103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90883" y="1676400"/>
            <a:ext cx="2853117" cy="4343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28800" y="61722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দেখতে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পাচ্ছো</a:t>
            </a:r>
            <a:r>
              <a:rPr lang="en-US" sz="40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</a:t>
            </a:r>
            <a:endParaRPr lang="en-US" sz="40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R\Desktop\Md.Solayman\RFL-inner2018032408195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855617"/>
            <a:ext cx="3429000" cy="5240384"/>
          </a:xfrm>
          <a:prstGeom prst="rect">
            <a:avLst/>
          </a:prstGeom>
          <a:noFill/>
        </p:spPr>
      </p:pic>
      <p:pic>
        <p:nvPicPr>
          <p:cNvPr id="1027" name="Picture 3" descr="C:\Users\PR\Desktop\Md.Solayman\school-bench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2800" y="1295401"/>
            <a:ext cx="2971800" cy="4648200"/>
          </a:xfrm>
          <a:prstGeom prst="rect">
            <a:avLst/>
          </a:prstGeom>
          <a:noFill/>
        </p:spPr>
      </p:pic>
      <p:pic>
        <p:nvPicPr>
          <p:cNvPr id="1028" name="Picture 4" descr="C:\Users\PR\Desktop\Md.Solayman\1-2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38800" y="914400"/>
            <a:ext cx="3200400" cy="5334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47800" y="228600"/>
            <a:ext cx="6705600" cy="83099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নিচের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ছবি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গুলো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লক্ষ্য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কর</a:t>
            </a:r>
            <a:r>
              <a:rPr lang="en-US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715000"/>
            <a:ext cx="419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কী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দেখতে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পাচ্ছ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?  </a:t>
            </a:r>
            <a:endParaRPr lang="en-US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229600" cy="156966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err="1" smtClean="0">
                <a:solidFill>
                  <a:srgbClr val="FF0000"/>
                </a:solidFill>
              </a:rPr>
              <a:t>আজকের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</a:rPr>
              <a:t>পাঠ</a:t>
            </a:r>
            <a:r>
              <a:rPr lang="en-US" sz="9600" b="1" dirty="0" smtClean="0">
                <a:solidFill>
                  <a:srgbClr val="FF0000"/>
                </a:solidFill>
              </a:rPr>
              <a:t> </a:t>
            </a:r>
            <a:endParaRPr lang="en-US" sz="96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38400" y="2819400"/>
            <a:ext cx="4267514" cy="2646878"/>
          </a:xfrm>
          <a:prstGeom prst="rect">
            <a:avLst/>
          </a:prstGeom>
          <a:noFill/>
          <a:scene3d>
            <a:camera prst="orthographicFront"/>
            <a:lightRig rig="soft" dir="tl">
              <a:rot lat="0" lon="0" rev="0"/>
            </a:lightRig>
          </a:scene3d>
          <a:sp3d>
            <a:bevelT/>
          </a:sp3d>
        </p:spPr>
        <p:txBody>
          <a:bodyPr wrap="none" lIns="91440" tIns="45720" rIns="91440" bIns="45720">
            <a:spAutoFit/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16600" b="1" i="1" cap="none" spc="50" dirty="0" err="1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লিঙ্গ</a:t>
            </a:r>
            <a:r>
              <a:rPr lang="en-US" sz="16600" b="1" i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en-US" sz="5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457200"/>
            <a:ext cx="37497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200" b="1" i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শিখনফল</a:t>
            </a:r>
            <a:endParaRPr lang="en-GB" sz="6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667000"/>
            <a:ext cx="6629400" cy="3364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এই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পাঠ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শেষে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শিক্ষার্থীরা</a:t>
            </a:r>
            <a:r>
              <a:rPr lang="en-US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—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১। 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লিঙ্গের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সংজ্ঞা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বলতে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২।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লিঙ্গের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প্রকারভেদ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বলতে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৩।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লিঙ্গান্তরের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নিয়ম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ও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উদাহরণ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বলতে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পারবে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rmala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। </a:t>
            </a:r>
            <a:endParaRPr lang="en-GB" sz="2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1" y="228600"/>
            <a:ext cx="4419600" cy="1107996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en-US" sz="1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2286000"/>
            <a:ext cx="7467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00B0F0"/>
                </a:solidFill>
              </a:rPr>
              <a:t>লিঙ্গ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শব্দের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অর্থ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চিহ্ন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  <a:r>
              <a:rPr lang="en-US" sz="2800" dirty="0" err="1" smtClean="0">
                <a:solidFill>
                  <a:srgbClr val="00B0F0"/>
                </a:solidFill>
              </a:rPr>
              <a:t>বাংলাভাষায়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এমন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অনেক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শব্দ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আছে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যেগূলো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কোনোটিতে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পুরুষ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জাতীয়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কোনোটিতে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স্ত্রী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জাতীয়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কোনোটিতে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আবার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স্ত্রী-পুরুষ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উভয়কেই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বোঝায়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</a:p>
          <a:p>
            <a:endParaRPr lang="en-US" sz="2800" dirty="0" smtClean="0">
              <a:solidFill>
                <a:srgbClr val="00B0F0"/>
              </a:solidFill>
            </a:endParaRPr>
          </a:p>
          <a:p>
            <a:r>
              <a:rPr lang="en-US" sz="2800" dirty="0" err="1" smtClean="0">
                <a:solidFill>
                  <a:srgbClr val="00B0F0"/>
                </a:solidFill>
              </a:rPr>
              <a:t>তাই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সব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চিহ্ন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দ্বারা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শব্দকে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স্ত্রী</a:t>
            </a:r>
            <a:r>
              <a:rPr lang="en-US" sz="2800" dirty="0" smtClean="0">
                <a:solidFill>
                  <a:srgbClr val="00B0F0"/>
                </a:solidFill>
              </a:rPr>
              <a:t>- </a:t>
            </a:r>
            <a:r>
              <a:rPr lang="en-US" sz="2800" dirty="0" err="1" smtClean="0">
                <a:solidFill>
                  <a:srgbClr val="00B0F0"/>
                </a:solidFill>
              </a:rPr>
              <a:t>পুরুষ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অন্য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জাতীয়</a:t>
            </a:r>
            <a:r>
              <a:rPr lang="en-US" sz="2800" dirty="0" smtClean="0">
                <a:solidFill>
                  <a:srgbClr val="00B0F0"/>
                </a:solidFill>
              </a:rPr>
              <a:t>  </a:t>
            </a:r>
            <a:r>
              <a:rPr lang="en-US" sz="2800" dirty="0" err="1" smtClean="0">
                <a:solidFill>
                  <a:srgbClr val="00B0F0"/>
                </a:solidFill>
              </a:rPr>
              <a:t>হিসেবে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আলাদা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করা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যায়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তাকে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লিঙ্গ</a:t>
            </a:r>
            <a:r>
              <a:rPr lang="en-US" sz="2800" dirty="0" smtClean="0">
                <a:solidFill>
                  <a:srgbClr val="00B0F0"/>
                </a:solidFill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</a:rPr>
              <a:t>বলে</a:t>
            </a:r>
            <a:r>
              <a:rPr lang="en-US" sz="2800" dirty="0" smtClean="0">
                <a:solidFill>
                  <a:srgbClr val="00B0F0"/>
                </a:solidFill>
              </a:rPr>
              <a:t> । </a:t>
            </a:r>
          </a:p>
          <a:p>
            <a:endParaRPr lang="en-US" sz="2800" dirty="0" smtClean="0">
              <a:solidFill>
                <a:srgbClr val="00B0F0"/>
              </a:solidFill>
            </a:endParaRPr>
          </a:p>
          <a:p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ব্যাকরণে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অব্যয়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পদে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সংকৃতের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লিঙ্গের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নিয়ম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মানেনা</a:t>
            </a:r>
            <a:r>
              <a:rPr lang="en-US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। </a:t>
            </a:r>
            <a:endParaRPr lang="en-US" sz="2800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3886200" y="1447800"/>
            <a:ext cx="332232" cy="7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295400" y="304800"/>
            <a:ext cx="6248401" cy="2308324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5E0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লিঙ্গের</a:t>
            </a:r>
            <a:r>
              <a:rPr lang="en-US" sz="7200" b="1" dirty="0" smtClean="0">
                <a:solidFill>
                  <a:srgbClr val="5E0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solidFill>
                  <a:srgbClr val="5E0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প্রকার</a:t>
            </a:r>
            <a:r>
              <a:rPr lang="en-US" sz="7200" b="1" dirty="0" smtClean="0">
                <a:solidFill>
                  <a:srgbClr val="5E0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solidFill>
                  <a:srgbClr val="5E0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ভেদ</a:t>
            </a:r>
            <a:r>
              <a:rPr lang="en-US" sz="7200" b="1" dirty="0" smtClean="0">
                <a:solidFill>
                  <a:srgbClr val="5E09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7200" b="1" dirty="0">
              <a:solidFill>
                <a:srgbClr val="5E09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438401"/>
            <a:ext cx="5334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C00000"/>
                </a:solidFill>
              </a:rPr>
              <a:t>লিঙ্গ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চার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 err="1" smtClean="0">
                <a:solidFill>
                  <a:srgbClr val="C00000"/>
                </a:solidFill>
              </a:rPr>
              <a:t>প্রকার</a:t>
            </a:r>
            <a:r>
              <a:rPr lang="en-US" sz="5400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800" dirty="0" smtClean="0">
                <a:solidFill>
                  <a:srgbClr val="002060"/>
                </a:solidFill>
              </a:rPr>
              <a:t>         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১।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পংলিঙ্গ</a:t>
            </a:r>
            <a:endParaRPr lang="en-US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২।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স্ত্রীলিঙ্গ</a:t>
            </a:r>
            <a:endParaRPr lang="en-US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   </a:t>
            </a:r>
          </a:p>
          <a:p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৩। </a:t>
            </a:r>
            <a:r>
              <a:rPr lang="en-US" sz="2800" b="1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উভয়লিঙ্গ</a:t>
            </a:r>
            <a:endParaRPr lang="en-US" sz="28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800" b="1" i="1" dirty="0" smtClean="0">
                <a:solidFill>
                  <a:srgbClr val="002060"/>
                </a:solidFill>
              </a:rPr>
              <a:t>        ৪। </a:t>
            </a:r>
            <a:r>
              <a:rPr lang="en-US" sz="2800" b="1" i="1" dirty="0" err="1" smtClean="0">
                <a:solidFill>
                  <a:srgbClr val="002060"/>
                </a:solidFill>
              </a:rPr>
              <a:t>ক্লীবলিঙ্গ</a:t>
            </a:r>
            <a:endParaRPr lang="en-US" sz="2800" b="1" i="1" dirty="0" smtClean="0">
              <a:solidFill>
                <a:srgbClr val="002060"/>
              </a:solidFill>
            </a:endParaRPr>
          </a:p>
          <a:p>
            <a:r>
              <a:rPr lang="en-US" sz="2800" dirty="0" smtClean="0">
                <a:solidFill>
                  <a:srgbClr val="002060"/>
                </a:solidFill>
              </a:rPr>
              <a:t>      </a:t>
            </a:r>
            <a:endParaRPr lang="en-US" sz="2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671</Words>
  <Application>Microsoft Office PowerPoint</Application>
  <PresentationFormat>On-screen Show (4:3)</PresentationFormat>
  <Paragraphs>157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</dc:creator>
  <cp:lastModifiedBy>PR</cp:lastModifiedBy>
  <cp:revision>135</cp:revision>
  <dcterms:created xsi:type="dcterms:W3CDTF">2021-08-25T09:06:59Z</dcterms:created>
  <dcterms:modified xsi:type="dcterms:W3CDTF">2021-09-10T17:35:30Z</dcterms:modified>
</cp:coreProperties>
</file>