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A2B2F-BF64-4FFF-BCA7-C3EE9B83E0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C0DF34-08CB-4E1F-B19C-E8832C0385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33855-97DE-4C6F-99DA-50935C067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7D6A-2FF4-4B2D-9127-9BCCFCD0BCBA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233C0-39EF-4458-A6E9-6187F7F98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17CD5-1BBA-49CF-A3E0-B6C64D8AC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30340-F2FB-4478-9444-7F0072A78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897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60D15-1BB2-4B5F-BD1A-D4AF289BB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804887-D2AC-41EC-A157-DA19694687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55EAB5-08AE-4846-8840-C45ABE68C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7D6A-2FF4-4B2D-9127-9BCCFCD0BCBA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B3458-D5E8-4E0F-B9D6-5231ECB4C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FD7A73-CC1C-44A6-825A-4D90F335E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30340-F2FB-4478-9444-7F0072A78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639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90D13E-6203-441E-B63D-84CEAF7C28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E4F0FF-B6A0-4B0D-B82F-CC3511B658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65EF7-EAB3-482C-9E8A-ADC658C95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7D6A-2FF4-4B2D-9127-9BCCFCD0BCBA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CCC756-2561-4A9A-962B-7061E97C0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DC505-EB49-4687-976D-95C70141C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30340-F2FB-4478-9444-7F0072A78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776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54375-723A-4408-B3A4-AC7509328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AFE99-38D4-4F0E-B793-8A48B54D45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73E271-D985-4DA9-8165-9D825F0E3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7D6A-2FF4-4B2D-9127-9BCCFCD0BCBA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08F8F2-757A-4A47-8728-C02BA7B4F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FEA71-2261-4E2B-AB8C-2FE719503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30340-F2FB-4478-9444-7F0072A78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002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93E49-20A7-4EE5-A153-8292C1259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EC53B6-60B4-4678-A034-EAC2FE2DC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7330B-2890-494D-AEEB-900F796EF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7D6A-2FF4-4B2D-9127-9BCCFCD0BCBA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74281-5271-4D2B-8DC4-96366E6AD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C672B-6816-4CAE-A8AB-EA3320A5A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30340-F2FB-4478-9444-7F0072A78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674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CB4C6-2E20-420C-AF8C-37B2B980C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E4C9C-6B89-43CC-87C3-8346A72B9C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807CB8-5004-4E52-A7BE-CDE6D5FBD9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773C45-9FF9-4EEF-A497-C15B8FB9F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7D6A-2FF4-4B2D-9127-9BCCFCD0BCBA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0B81B0-1295-43E3-A2B1-340E31D78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DA62DE-24EB-49DE-BDD7-5ABE05466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30340-F2FB-4478-9444-7F0072A78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07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AA49E-F876-4A20-8340-0B0AC2EC5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C0A813-607E-4B99-B82F-E5245D381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5F755F-3C6A-43CF-85A3-E8217FC46B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2D5425-AFFB-42CB-802C-7653C70D64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3EB508-24A1-46BB-85F7-CB98583572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3C66D1-C51E-4590-9D08-C5D205DB5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7D6A-2FF4-4B2D-9127-9BCCFCD0BCBA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5CAE9E-9EFA-4D32-BDB6-6CE7569BF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6F3029-8137-4D31-877E-F5BA10278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30340-F2FB-4478-9444-7F0072A78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129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84805-1D6D-49C2-96F1-97993C469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BFD413-5864-4142-ABD5-8F590A48B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7D6A-2FF4-4B2D-9127-9BCCFCD0BCBA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1FF458-21E6-47E5-9322-68079799C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917019-4104-48A3-825D-87BF5DBA1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30340-F2FB-4478-9444-7F0072A78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153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C3D712-651D-45AE-9BC1-254A5C1D9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7D6A-2FF4-4B2D-9127-9BCCFCD0BCBA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030F66-63E1-437D-947D-A19516329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C6DE10-BC0C-434E-9786-44268EEE7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30340-F2FB-4478-9444-7F0072A78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355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C5792-82D3-444B-950C-C3BED0158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F4A52-9AFF-4B1F-AB41-3C9254B33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728829-13B3-4440-B004-A078C78327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932A22-E9F7-4CCA-A93E-6BCCBAE47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7D6A-2FF4-4B2D-9127-9BCCFCD0BCBA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FFC3B0-51C5-49F4-98ED-D51D6D45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756C1D-4614-49C0-A24C-84D8FD62E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30340-F2FB-4478-9444-7F0072A78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401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845A8-70DE-48E2-95A8-5AEACE221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C05198-8886-4FE1-8CE6-63257A11F3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9BF775-02F4-4235-A97B-A4FCCF1DC9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B2ACCA-32C3-4569-959A-51DCCB8A6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7D6A-2FF4-4B2D-9127-9BCCFCD0BCBA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4772B6-D7D3-4F79-9B36-F6F10FFFE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04ACC3-D1DA-479A-ACC0-023EE7D9F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30340-F2FB-4478-9444-7F0072A78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364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D7B59F-49D6-46C8-8621-FAA842AF0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9D8D60-CDC1-49FF-A0AA-68E565961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7A715E-3207-44A9-8F01-3A4C5AE847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67D6A-2FF4-4B2D-9127-9BCCFCD0BCBA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E9824-8CDC-4C6C-8ACB-AABEC099C8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37CDC-6923-42B1-9279-D518341394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30340-F2FB-4478-9444-7F0072A78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432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ixnio.com/flora-plants/flowers/flower-flowering-flowers-petals-pisti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F7A517-DB58-4AB4-BBD4-CDADD4E17E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355318" y="1373332"/>
            <a:ext cx="5481363" cy="41113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51863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37370F-7575-45B3-867F-AA90F7160F71}"/>
              </a:ext>
            </a:extLst>
          </p:cNvPr>
          <p:cNvSpPr/>
          <p:nvPr/>
        </p:nvSpPr>
        <p:spPr>
          <a:xfrm>
            <a:off x="1781907" y="2391507"/>
            <a:ext cx="8628184" cy="1744394"/>
          </a:xfrm>
          <a:prstGeom prst="rect">
            <a:avLst/>
          </a:prstGeom>
          <a:blipFill dpi="0" rotWithShape="1"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6102C3-159C-4797-8144-3D9407FFCF6C}"/>
              </a:ext>
            </a:extLst>
          </p:cNvPr>
          <p:cNvSpPr txBox="1"/>
          <p:nvPr/>
        </p:nvSpPr>
        <p:spPr>
          <a:xfrm>
            <a:off x="9355015" y="4135901"/>
            <a:ext cx="8159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5400" b="1" dirty="0">
                <a:solidFill>
                  <a:srgbClr val="7030A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أين</a:t>
            </a:r>
            <a:endParaRPr lang="en-US" sz="5400" b="1" dirty="0">
              <a:solidFill>
                <a:srgbClr val="7030A0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C7E45B-0950-4A4B-A6CA-D03C76737D4F}"/>
              </a:ext>
            </a:extLst>
          </p:cNvPr>
          <p:cNvSpPr txBox="1"/>
          <p:nvPr/>
        </p:nvSpPr>
        <p:spPr>
          <a:xfrm>
            <a:off x="8652802" y="4135901"/>
            <a:ext cx="8159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5400" b="1" dirty="0">
                <a:solidFill>
                  <a:srgbClr val="7030A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أ</a:t>
            </a:r>
            <a:endParaRPr lang="en-US" sz="5400" b="1" dirty="0">
              <a:solidFill>
                <a:srgbClr val="7030A0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C49DA7-4372-4A01-A78A-2CE6B63DF461}"/>
              </a:ext>
            </a:extLst>
          </p:cNvPr>
          <p:cNvSpPr txBox="1"/>
          <p:nvPr/>
        </p:nvSpPr>
        <p:spPr>
          <a:xfrm>
            <a:off x="7950589" y="4135901"/>
            <a:ext cx="8159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5400" b="1" dirty="0">
                <a:solidFill>
                  <a:srgbClr val="7030A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ما</a:t>
            </a:r>
            <a:endParaRPr lang="en-US" sz="5400" b="1" dirty="0">
              <a:solidFill>
                <a:srgbClr val="7030A0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2C6BF9-BF1A-4185-8104-8708D5B680B1}"/>
              </a:ext>
            </a:extLst>
          </p:cNvPr>
          <p:cNvSpPr txBox="1"/>
          <p:nvPr/>
        </p:nvSpPr>
        <p:spPr>
          <a:xfrm>
            <a:off x="7187419" y="4135901"/>
            <a:ext cx="8569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5400" b="1" dirty="0">
                <a:solidFill>
                  <a:srgbClr val="7030A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هل</a:t>
            </a:r>
            <a:endParaRPr lang="en-US" sz="5400" b="1" dirty="0">
              <a:solidFill>
                <a:srgbClr val="7030A0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D8B732-4A07-4014-8DA5-A07D0992813D}"/>
              </a:ext>
            </a:extLst>
          </p:cNvPr>
          <p:cNvSpPr txBox="1"/>
          <p:nvPr/>
        </p:nvSpPr>
        <p:spPr>
          <a:xfrm>
            <a:off x="6421317" y="4135901"/>
            <a:ext cx="8569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5400" b="1" dirty="0">
                <a:solidFill>
                  <a:srgbClr val="7030A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ما</a:t>
            </a:r>
            <a:endParaRPr lang="en-US" sz="5400" b="1" dirty="0">
              <a:solidFill>
                <a:srgbClr val="7030A0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834058-1E5F-4213-887A-70EED6DD98DB}"/>
              </a:ext>
            </a:extLst>
          </p:cNvPr>
          <p:cNvSpPr txBox="1"/>
          <p:nvPr/>
        </p:nvSpPr>
        <p:spPr>
          <a:xfrm>
            <a:off x="5711483" y="4135901"/>
            <a:ext cx="800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5400" b="1" dirty="0">
                <a:solidFill>
                  <a:srgbClr val="7030A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هل</a:t>
            </a:r>
            <a:endParaRPr lang="en-US" sz="5400" b="1" dirty="0">
              <a:solidFill>
                <a:srgbClr val="7030A0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ECC212-0D31-4867-849F-5F9E97AF7C78}"/>
              </a:ext>
            </a:extLst>
          </p:cNvPr>
          <p:cNvSpPr txBox="1"/>
          <p:nvPr/>
        </p:nvSpPr>
        <p:spPr>
          <a:xfrm>
            <a:off x="4964725" y="4135901"/>
            <a:ext cx="800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5400" b="1" dirty="0">
                <a:solidFill>
                  <a:srgbClr val="7030A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أنّى</a:t>
            </a:r>
            <a:endParaRPr lang="en-US" sz="5400" b="1" dirty="0">
              <a:solidFill>
                <a:srgbClr val="7030A0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C63080-5BD7-44CF-A673-676E0040CD83}"/>
              </a:ext>
            </a:extLst>
          </p:cNvPr>
          <p:cNvSpPr txBox="1"/>
          <p:nvPr/>
        </p:nvSpPr>
        <p:spPr>
          <a:xfrm>
            <a:off x="4142343" y="4135901"/>
            <a:ext cx="800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5400" b="1" dirty="0">
                <a:solidFill>
                  <a:srgbClr val="7030A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هل</a:t>
            </a:r>
            <a:endParaRPr lang="en-US" sz="5400" b="1" dirty="0">
              <a:solidFill>
                <a:srgbClr val="7030A0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C0CA18-DB77-45CF-954E-7C9B6CFA6C3C}"/>
              </a:ext>
            </a:extLst>
          </p:cNvPr>
          <p:cNvSpPr txBox="1"/>
          <p:nvPr/>
        </p:nvSpPr>
        <p:spPr>
          <a:xfrm>
            <a:off x="3206251" y="4135901"/>
            <a:ext cx="800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5400" b="1" dirty="0">
                <a:solidFill>
                  <a:srgbClr val="7030A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ماذا</a:t>
            </a:r>
            <a:endParaRPr lang="en-US" sz="5400" b="1" dirty="0">
              <a:solidFill>
                <a:srgbClr val="7030A0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757775-509C-4022-9DF9-B12DDFFE6FE7}"/>
              </a:ext>
            </a:extLst>
          </p:cNvPr>
          <p:cNvSpPr txBox="1"/>
          <p:nvPr/>
        </p:nvSpPr>
        <p:spPr>
          <a:xfrm>
            <a:off x="2209787" y="4135901"/>
            <a:ext cx="800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5400" b="1" dirty="0">
                <a:solidFill>
                  <a:srgbClr val="7030A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من</a:t>
            </a:r>
            <a:endParaRPr lang="en-US" sz="5400" b="1" dirty="0">
              <a:solidFill>
                <a:srgbClr val="7030A0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6F8C2C9A-AEA7-47A6-8265-3B2B6C62ED50}"/>
              </a:ext>
            </a:extLst>
          </p:cNvPr>
          <p:cNvSpPr/>
          <p:nvPr/>
        </p:nvSpPr>
        <p:spPr>
          <a:xfrm>
            <a:off x="4707987" y="1069146"/>
            <a:ext cx="2776025" cy="1167618"/>
          </a:xfrm>
          <a:prstGeom prst="round2Diag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8800" b="1" dirty="0">
                <a:latin typeface="Andalus" panose="02020603050405020304" pitchFamily="18" charset="-78"/>
                <a:cs typeface="Andalus" panose="02020603050405020304" pitchFamily="18" charset="-78"/>
              </a:rPr>
              <a:t>التّقييم</a:t>
            </a:r>
            <a:endParaRPr lang="en-US" sz="88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6497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F2DD0C15-D1D8-474A-BA8D-E7CD738175A1}"/>
              </a:ext>
            </a:extLst>
          </p:cNvPr>
          <p:cNvSpPr/>
          <p:nvPr/>
        </p:nvSpPr>
        <p:spPr>
          <a:xfrm>
            <a:off x="2014024" y="3924885"/>
            <a:ext cx="8163951" cy="1702191"/>
          </a:xfrm>
          <a:prstGeom prst="round2DiagRect">
            <a:avLst/>
          </a:prstGeom>
          <a:blipFill dpi="0" rotWithShape="1"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A3BD5A6E-AEA7-4530-B7C6-B8D3367C121D}"/>
              </a:ext>
            </a:extLst>
          </p:cNvPr>
          <p:cNvSpPr/>
          <p:nvPr/>
        </p:nvSpPr>
        <p:spPr>
          <a:xfrm>
            <a:off x="3331698" y="1459524"/>
            <a:ext cx="4489939" cy="1593166"/>
          </a:xfrm>
          <a:prstGeom prst="frame">
            <a:avLst>
              <a:gd name="adj1" fmla="val 21330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b="1" dirty="0">
                <a:solidFill>
                  <a:srgbClr val="7030A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الواجب المنزليّ</a:t>
            </a:r>
            <a:endParaRPr lang="en-US" sz="6000" b="1" dirty="0">
              <a:solidFill>
                <a:srgbClr val="7030A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4802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7E88F493-615A-4CEA-BE26-2AD6FE894684}"/>
              </a:ext>
            </a:extLst>
          </p:cNvPr>
          <p:cNvSpPr/>
          <p:nvPr/>
        </p:nvSpPr>
        <p:spPr>
          <a:xfrm>
            <a:off x="2067951" y="1336432"/>
            <a:ext cx="2926080" cy="3727938"/>
          </a:xfrm>
          <a:prstGeom prst="frame">
            <a:avLst>
              <a:gd name="adj1" fmla="val 14423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8800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شكرًا</a:t>
            </a:r>
          </a:p>
          <a:p>
            <a:pPr algn="ctr"/>
            <a:r>
              <a:rPr lang="ar-SA" sz="8800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كثيرًا</a:t>
            </a:r>
            <a:endParaRPr lang="en-US" sz="8800" b="1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26D28C8-B327-4DDD-BDCE-93FA6B6ECE9D}"/>
              </a:ext>
            </a:extLst>
          </p:cNvPr>
          <p:cNvSpPr/>
          <p:nvPr/>
        </p:nvSpPr>
        <p:spPr>
          <a:xfrm>
            <a:off x="5486400" y="1336432"/>
            <a:ext cx="4637649" cy="4403186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9600" b="1" dirty="0">
                <a:latin typeface="Andalus" panose="02020603050405020304" pitchFamily="18" charset="-78"/>
                <a:cs typeface="Andalus" panose="02020603050405020304" pitchFamily="18" charset="-78"/>
              </a:rPr>
              <a:t>اللالل</a:t>
            </a:r>
            <a:r>
              <a:rPr lang="ar-SA" sz="9600" b="1" dirty="0">
                <a:solidFill>
                  <a:srgbClr val="7030A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االله</a:t>
            </a:r>
          </a:p>
          <a:p>
            <a:pPr algn="ctr"/>
            <a:r>
              <a:rPr lang="ar-SA" sz="9600" b="1" dirty="0">
                <a:solidFill>
                  <a:srgbClr val="7030A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حافظ</a:t>
            </a:r>
            <a:endParaRPr lang="en-US" sz="96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38052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0A5B10-0710-47DD-9146-1B33D2960C0C}"/>
              </a:ext>
            </a:extLst>
          </p:cNvPr>
          <p:cNvSpPr txBox="1"/>
          <p:nvPr/>
        </p:nvSpPr>
        <p:spPr>
          <a:xfrm>
            <a:off x="1967131" y="1463041"/>
            <a:ext cx="82577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600" dirty="0">
                <a:latin typeface="Andalus" panose="02020603050405020304" pitchFamily="18" charset="-78"/>
                <a:cs typeface="Andalus" panose="02020603050405020304" pitchFamily="18" charset="-78"/>
              </a:rPr>
              <a:t>السلام عليكم ورحمة الله وبركاته</a:t>
            </a:r>
            <a:endParaRPr lang="en-US" sz="66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6841EF-FF36-4F3E-917D-8CED110DD37F}"/>
              </a:ext>
            </a:extLst>
          </p:cNvPr>
          <p:cNvSpPr txBox="1"/>
          <p:nvPr/>
        </p:nvSpPr>
        <p:spPr>
          <a:xfrm>
            <a:off x="1967132" y="3683391"/>
            <a:ext cx="82577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8000" dirty="0">
                <a:latin typeface="Andalus" panose="02020603050405020304" pitchFamily="18" charset="-78"/>
                <a:cs typeface="Andalus" panose="02020603050405020304" pitchFamily="18" charset="-78"/>
              </a:rPr>
              <a:t>أرحّبكم ترحيبًا بأعم القلب</a:t>
            </a:r>
            <a:endParaRPr lang="en-US" sz="8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375483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3DCAD8-5431-4085-B4C1-108909529D1F}"/>
              </a:ext>
            </a:extLst>
          </p:cNvPr>
          <p:cNvSpPr txBox="1"/>
          <p:nvPr/>
        </p:nvSpPr>
        <p:spPr>
          <a:xfrm>
            <a:off x="4515729" y="1237957"/>
            <a:ext cx="3446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dirty="0">
                <a:latin typeface="Aldhabi" panose="01000000000000000000" pitchFamily="2" charset="-78"/>
                <a:cs typeface="Aldhabi" panose="01000000000000000000" pitchFamily="2" charset="-78"/>
              </a:rPr>
              <a:t>تعريف المعلّم</a:t>
            </a:r>
            <a:endParaRPr lang="en-US" sz="6000" b="1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854B00-E9E6-41B7-9E24-4932528AA0F5}"/>
              </a:ext>
            </a:extLst>
          </p:cNvPr>
          <p:cNvSpPr txBox="1"/>
          <p:nvPr/>
        </p:nvSpPr>
        <p:spPr>
          <a:xfrm>
            <a:off x="4515729" y="2363372"/>
            <a:ext cx="5833403" cy="3416320"/>
          </a:xfrm>
          <a:prstGeom prst="rect">
            <a:avLst/>
          </a:prstGeom>
          <a:noFill/>
          <a:ln w="76200"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ar-SA" sz="4800" b="1" dirty="0">
                <a:latin typeface="Andalus" panose="02020603050405020304" pitchFamily="18" charset="-78"/>
                <a:cs typeface="Andalus" panose="02020603050405020304" pitchFamily="18" charset="-78"/>
              </a:rPr>
              <a:t>محمّد ذاكر حسن</a:t>
            </a:r>
          </a:p>
          <a:p>
            <a:pPr algn="ctr"/>
            <a:r>
              <a:rPr lang="ar-SA" sz="4800" b="1" dirty="0">
                <a:latin typeface="Andalus" panose="02020603050405020304" pitchFamily="18" charset="-78"/>
                <a:cs typeface="Andalus" panose="02020603050405020304" pitchFamily="18" charset="-78"/>
              </a:rPr>
              <a:t>المولوي المساعد</a:t>
            </a:r>
          </a:p>
          <a:p>
            <a:pPr algn="ctr"/>
            <a:r>
              <a:rPr lang="ar-SA" sz="4000" b="1" dirty="0">
                <a:latin typeface="Andalus" panose="02020603050405020304" pitchFamily="18" charset="-78"/>
                <a:cs typeface="Andalus" panose="02020603050405020304" pitchFamily="18" charset="-78"/>
              </a:rPr>
              <a:t>المدرسة كفتي الأمين نوري داخل</a:t>
            </a:r>
          </a:p>
          <a:p>
            <a:pPr algn="ctr"/>
            <a:r>
              <a:rPr lang="ar-SA" sz="4000" b="1" dirty="0">
                <a:latin typeface="Andalus" panose="02020603050405020304" pitchFamily="18" charset="-78"/>
                <a:cs typeface="Andalus" panose="02020603050405020304" pitchFamily="18" charset="-78"/>
              </a:rPr>
              <a:t>جيتيغات، نتون بازار، كفتي.</a:t>
            </a:r>
          </a:p>
          <a:p>
            <a:pPr algn="ctr"/>
            <a:r>
              <a:rPr lang="ar-SA" sz="4000" b="1" dirty="0">
                <a:latin typeface="Andalus" panose="02020603050405020304" pitchFamily="18" charset="-78"/>
                <a:cs typeface="Andalus" panose="02020603050405020304" pitchFamily="18" charset="-78"/>
              </a:rPr>
              <a:t>رنغامتي الجبالي.</a:t>
            </a:r>
            <a:endParaRPr lang="en-US" sz="40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137C5A-14A8-4134-9900-BA8FE79B91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206" t="22154" r="2744" b="26154"/>
          <a:stretch/>
        </p:blipFill>
        <p:spPr>
          <a:xfrm>
            <a:off x="1842868" y="1237957"/>
            <a:ext cx="3026564" cy="3530991"/>
          </a:xfrm>
          <a:prstGeom prst="ellipse">
            <a:avLst/>
          </a:prstGeom>
          <a:ln w="762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5914550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0168AC-CADE-4FE5-BCA6-9EAC4D157B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24" t="14815" r="5321" b="59788"/>
          <a:stretch/>
        </p:blipFill>
        <p:spPr>
          <a:xfrm>
            <a:off x="1906770" y="2499862"/>
            <a:ext cx="5067670" cy="323975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853347-E83C-48A8-B550-DD166DA74275}"/>
              </a:ext>
            </a:extLst>
          </p:cNvPr>
          <p:cNvSpPr txBox="1"/>
          <p:nvPr/>
        </p:nvSpPr>
        <p:spPr>
          <a:xfrm>
            <a:off x="7134067" y="2228671"/>
            <a:ext cx="3151163" cy="2400657"/>
          </a:xfrm>
          <a:prstGeom prst="rect">
            <a:avLst/>
          </a:prstGeom>
          <a:noFill/>
          <a:ln w="76200"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ar-SA" sz="5400" dirty="0">
                <a:latin typeface="Andalus" panose="02020603050405020304" pitchFamily="18" charset="-78"/>
                <a:cs typeface="Andalus" panose="02020603050405020304" pitchFamily="18" charset="-78"/>
              </a:rPr>
              <a:t>الوحدة الثانية</a:t>
            </a:r>
          </a:p>
          <a:p>
            <a:pPr algn="ctr"/>
            <a:r>
              <a:rPr lang="ar-SA" sz="4800" dirty="0">
                <a:latin typeface="Andalus" panose="02020603050405020304" pitchFamily="18" charset="-78"/>
                <a:cs typeface="Andalus" panose="02020603050405020304" pitchFamily="18" charset="-78"/>
              </a:rPr>
              <a:t>قسم علم النحو</a:t>
            </a:r>
          </a:p>
          <a:p>
            <a:pPr algn="ctr"/>
            <a:r>
              <a:rPr lang="ar-SA" sz="4800" dirty="0">
                <a:latin typeface="Andalus" panose="02020603050405020304" pitchFamily="18" charset="-78"/>
                <a:cs typeface="Andalus" panose="02020603050405020304" pitchFamily="18" charset="-78"/>
              </a:rPr>
              <a:t>الدّرس الخامس</a:t>
            </a:r>
            <a:endParaRPr lang="en-US" sz="4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C64CC9-70AF-472B-8160-E1225EAE5390}"/>
              </a:ext>
            </a:extLst>
          </p:cNvPr>
          <p:cNvSpPr txBox="1"/>
          <p:nvPr/>
        </p:nvSpPr>
        <p:spPr>
          <a:xfrm>
            <a:off x="2729132" y="1237957"/>
            <a:ext cx="3992089" cy="1107996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ar-SA" sz="6600" b="1" dirty="0">
                <a:latin typeface="Andalus" panose="02020603050405020304" pitchFamily="18" charset="-78"/>
                <a:cs typeface="Andalus" panose="02020603050405020304" pitchFamily="18" charset="-78"/>
              </a:rPr>
              <a:t>تعريف الدّرس</a:t>
            </a:r>
            <a:endParaRPr lang="en-US" sz="66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812350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5307C7-2710-4B24-AB5B-65754B265C05}"/>
              </a:ext>
            </a:extLst>
          </p:cNvPr>
          <p:cNvSpPr txBox="1"/>
          <p:nvPr/>
        </p:nvSpPr>
        <p:spPr>
          <a:xfrm>
            <a:off x="1861623" y="3369212"/>
            <a:ext cx="7718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বাক্যগুলো আরবি করার চেষ্টা করো। </a:t>
            </a:r>
            <a:endParaRPr lang="en-US" sz="44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C43853-A15F-4085-8F5F-56558EE61D39}"/>
              </a:ext>
            </a:extLst>
          </p:cNvPr>
          <p:cNvSpPr txBox="1"/>
          <p:nvPr/>
        </p:nvSpPr>
        <p:spPr>
          <a:xfrm>
            <a:off x="2039815" y="4232589"/>
            <a:ext cx="1392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তুমি কে?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E5F37D-D440-498D-BB42-7C1A981C37E1}"/>
              </a:ext>
            </a:extLst>
          </p:cNvPr>
          <p:cNvSpPr txBox="1"/>
          <p:nvPr/>
        </p:nvSpPr>
        <p:spPr>
          <a:xfrm>
            <a:off x="2039815" y="4741222"/>
            <a:ext cx="2982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তুমি কখন যাবে?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65E3B4-07B8-4E9D-88B1-736E71554B58}"/>
              </a:ext>
            </a:extLst>
          </p:cNvPr>
          <p:cNvSpPr txBox="1"/>
          <p:nvPr/>
        </p:nvSpPr>
        <p:spPr>
          <a:xfrm>
            <a:off x="2039815" y="5249855"/>
            <a:ext cx="2869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তুমি কি চাও?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786280-67DF-4759-8186-BE3CAD2459F0}"/>
              </a:ext>
            </a:extLst>
          </p:cNvPr>
          <p:cNvSpPr txBox="1"/>
          <p:nvPr/>
        </p:nvSpPr>
        <p:spPr>
          <a:xfrm>
            <a:off x="4532140" y="4108098"/>
            <a:ext cx="2377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b="1" dirty="0">
                <a:latin typeface="Aldhabi" panose="01000000000000000000" pitchFamily="2" charset="-78"/>
                <a:cs typeface="Aldhabi" panose="01000000000000000000" pitchFamily="2" charset="-78"/>
              </a:rPr>
              <a:t>من أنت؟</a:t>
            </a:r>
            <a:endParaRPr lang="en-US" sz="3200" b="1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D3AEE8-6360-4231-81EC-7BC8F9C97D0C}"/>
              </a:ext>
            </a:extLst>
          </p:cNvPr>
          <p:cNvSpPr txBox="1"/>
          <p:nvPr/>
        </p:nvSpPr>
        <p:spPr>
          <a:xfrm>
            <a:off x="4616544" y="4640104"/>
            <a:ext cx="2377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b="1" dirty="0">
                <a:latin typeface="Aldhabi" panose="01000000000000000000" pitchFamily="2" charset="-78"/>
                <a:cs typeface="Aldhabi" panose="01000000000000000000" pitchFamily="2" charset="-78"/>
              </a:rPr>
              <a:t>متى تذهب؟</a:t>
            </a:r>
            <a:endParaRPr lang="en-US" sz="3200" b="1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DFABFC-3EFC-43C6-AB0F-2E00EC4141E2}"/>
              </a:ext>
            </a:extLst>
          </p:cNvPr>
          <p:cNvSpPr txBox="1"/>
          <p:nvPr/>
        </p:nvSpPr>
        <p:spPr>
          <a:xfrm>
            <a:off x="4532140" y="5156030"/>
            <a:ext cx="2377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latin typeface="Aldhabi" panose="01000000000000000000" pitchFamily="2" charset="-78"/>
                <a:cs typeface="Aldhabi" panose="01000000000000000000" pitchFamily="2" charset="-78"/>
              </a:rPr>
              <a:t>ما تريد؟</a:t>
            </a:r>
            <a:endParaRPr lang="en-US" sz="3600" b="1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963106-99C4-41FD-B5BE-CAD32F7A649C}"/>
              </a:ext>
            </a:extLst>
          </p:cNvPr>
          <p:cNvSpPr txBox="1"/>
          <p:nvPr/>
        </p:nvSpPr>
        <p:spPr>
          <a:xfrm>
            <a:off x="3474720" y="1236504"/>
            <a:ext cx="5416063" cy="2085796"/>
          </a:xfrm>
          <a:prstGeom prst="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ar-SA" sz="9600" b="1" dirty="0">
                <a:latin typeface="Aldhabi" panose="01000000000000000000" pitchFamily="2" charset="-78"/>
                <a:cs typeface="Aldhabi" panose="01000000000000000000" pitchFamily="2" charset="-78"/>
              </a:rPr>
              <a:t>أدوات الاستفهام</a:t>
            </a:r>
            <a:endParaRPr lang="en-US" sz="9600" b="1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681017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  <p:bldP spid="9" grpId="0"/>
      <p:bldP spid="10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7067CE54-248A-4056-939B-7EE23611DFAA}"/>
              </a:ext>
            </a:extLst>
          </p:cNvPr>
          <p:cNvSpPr/>
          <p:nvPr/>
        </p:nvSpPr>
        <p:spPr>
          <a:xfrm>
            <a:off x="7540283" y="1157067"/>
            <a:ext cx="2855741" cy="2697481"/>
          </a:xfrm>
          <a:prstGeom prst="fra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6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أهداف</a:t>
            </a:r>
          </a:p>
          <a:p>
            <a:pPr algn="ctr"/>
            <a:r>
              <a:rPr lang="ar-SA" sz="66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الدّرس</a:t>
            </a:r>
            <a:endParaRPr lang="en-US" sz="6600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A59CA1-39D4-4C77-8098-45E4A440675D}"/>
              </a:ext>
            </a:extLst>
          </p:cNvPr>
          <p:cNvSpPr txBox="1"/>
          <p:nvPr/>
        </p:nvSpPr>
        <p:spPr>
          <a:xfrm>
            <a:off x="3319975" y="1629546"/>
            <a:ext cx="4060875" cy="830997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ar-SA" sz="4800" b="1" dirty="0">
                <a:latin typeface="Aldhabi" panose="01000000000000000000" pitchFamily="2" charset="-78"/>
                <a:cs typeface="Aldhabi" panose="01000000000000000000" pitchFamily="2" charset="-78"/>
              </a:rPr>
              <a:t>بعد نهاية التّدريس هذا الدّرس</a:t>
            </a:r>
            <a:endParaRPr lang="en-US" sz="4800" b="1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7FD092-F105-4759-9A3D-95C5BD73CF6C}"/>
              </a:ext>
            </a:extLst>
          </p:cNvPr>
          <p:cNvSpPr txBox="1"/>
          <p:nvPr/>
        </p:nvSpPr>
        <p:spPr>
          <a:xfrm>
            <a:off x="1936653" y="2721114"/>
            <a:ext cx="5444197" cy="1446550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r"/>
            <a:r>
              <a:rPr lang="ar-SA" sz="4400" b="1" dirty="0">
                <a:latin typeface="Aldhabi" panose="01000000000000000000" pitchFamily="2" charset="-78"/>
                <a:cs typeface="Aldhabi" panose="01000000000000000000" pitchFamily="2" charset="-78"/>
              </a:rPr>
              <a:t>يستطيع الطالب أن يقول تعريف أدوات الاستفهام.</a:t>
            </a:r>
            <a:endParaRPr lang="en-US" sz="4400" b="1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EEA342-5706-42C9-BE5E-8AFE75081E95}"/>
              </a:ext>
            </a:extLst>
          </p:cNvPr>
          <p:cNvSpPr txBox="1"/>
          <p:nvPr/>
        </p:nvSpPr>
        <p:spPr>
          <a:xfrm>
            <a:off x="1906759" y="4642975"/>
            <a:ext cx="8378482" cy="830997"/>
          </a:xfrm>
          <a:prstGeom prst="rect">
            <a:avLst/>
          </a:prstGeom>
          <a:noFill/>
          <a:ln w="762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r"/>
            <a:r>
              <a:rPr lang="ar-SA" sz="4800" b="1" dirty="0">
                <a:latin typeface="Aldhabi" panose="01000000000000000000" pitchFamily="2" charset="-78"/>
                <a:cs typeface="Aldhabi" panose="01000000000000000000" pitchFamily="2" charset="-78"/>
              </a:rPr>
              <a:t>يستطيع الطالب أن يذكر عدد  أدوات الاستفهام مع الأمثلة.</a:t>
            </a:r>
            <a:endParaRPr lang="en-US" sz="4800" b="1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1744412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C33852AB-A710-43CF-8B8F-269AD663567A}"/>
              </a:ext>
            </a:extLst>
          </p:cNvPr>
          <p:cNvSpPr/>
          <p:nvPr/>
        </p:nvSpPr>
        <p:spPr>
          <a:xfrm>
            <a:off x="1485314" y="284870"/>
            <a:ext cx="9221372" cy="6091312"/>
          </a:xfrm>
          <a:prstGeom prst="round2DiagRect">
            <a:avLst>
              <a:gd name="adj1" fmla="val 4104"/>
              <a:gd name="adj2" fmla="val 0"/>
            </a:avLst>
          </a:prstGeom>
          <a:blipFill dpi="0" rotWithShape="1"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A95FBC-2C25-4F93-8DBC-3A6FB384BCE7}"/>
              </a:ext>
            </a:extLst>
          </p:cNvPr>
          <p:cNvSpPr/>
          <p:nvPr/>
        </p:nvSpPr>
        <p:spPr>
          <a:xfrm>
            <a:off x="1485314" y="1459524"/>
            <a:ext cx="9221372" cy="3323492"/>
          </a:xfrm>
          <a:prstGeom prst="rect">
            <a:avLst/>
          </a:prstGeom>
          <a:blipFill dpi="0" rotWithShape="1">
            <a:blip r:embed="rId5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95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6EB545-A58A-4EEE-8C99-F6DC83CF0A7D}"/>
              </a:ext>
            </a:extLst>
          </p:cNvPr>
          <p:cNvSpPr txBox="1"/>
          <p:nvPr/>
        </p:nvSpPr>
        <p:spPr>
          <a:xfrm>
            <a:off x="1885071" y="1448972"/>
            <a:ext cx="848281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5400" i="1" dirty="0">
                <a:latin typeface="Andalus" panose="02020603050405020304" pitchFamily="18" charset="-78"/>
                <a:cs typeface="Andalus" panose="02020603050405020304" pitchFamily="18" charset="-78"/>
              </a:rPr>
              <a:t>أدوات الاستفهام</a:t>
            </a:r>
            <a:r>
              <a:rPr lang="bn-IN" sz="5400" i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bn-IN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এর পরিচয়ঃ  যে সব শব্দ দ্বারা কোনো কিছু সম্পর্কে প্রশ্ন করা হয়, সে সব শব্দ সমুহকে </a:t>
            </a:r>
            <a:r>
              <a:rPr lang="ar-SA" sz="40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أدوات الاستفهام</a:t>
            </a:r>
            <a:r>
              <a:rPr lang="bn-IN" sz="5400" i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bn-IN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বলে।</a:t>
            </a:r>
            <a:endParaRPr lang="bn-IN" sz="54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r-SA" sz="44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أدوات الاستفهام</a:t>
            </a:r>
            <a:r>
              <a:rPr lang="bn-IN" sz="44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bn-IN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সাধারণত বাক্যের প্রথমে বসে। যেমনঃ- </a:t>
            </a:r>
            <a:r>
              <a:rPr lang="ar-SA" sz="40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لماذا غبت بالأمس</a:t>
            </a:r>
            <a:r>
              <a:rPr lang="ar-SA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؟</a:t>
            </a:r>
          </a:p>
          <a:p>
            <a:r>
              <a:rPr lang="ar-SA" sz="40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كم طالبًا  في فصلك؟ ، لمن هذا القلم؟           </a:t>
            </a:r>
            <a:endParaRPr lang="en-US" sz="5400" b="1" i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75773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537CABB9-B7A3-4A32-8BB4-8974B4CD22E0}"/>
              </a:ext>
            </a:extLst>
          </p:cNvPr>
          <p:cNvSpPr/>
          <p:nvPr/>
        </p:nvSpPr>
        <p:spPr>
          <a:xfrm>
            <a:off x="1805353" y="1143000"/>
            <a:ext cx="8661009" cy="4540348"/>
          </a:xfrm>
          <a:prstGeom prst="round2DiagRect">
            <a:avLst>
              <a:gd name="adj1" fmla="val 13174"/>
              <a:gd name="adj2" fmla="val 0"/>
            </a:avLst>
          </a:prstGeom>
          <a:blipFill dpi="0" rotWithShape="1"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36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156</Words>
  <Application>Microsoft Office PowerPoint</Application>
  <PresentationFormat>Widescreen</PresentationFormat>
  <Paragraphs>44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Aldhabi</vt:lpstr>
      <vt:lpstr>Andalus</vt:lpstr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2</cp:revision>
  <dcterms:created xsi:type="dcterms:W3CDTF">2021-09-02T13:24:22Z</dcterms:created>
  <dcterms:modified xsi:type="dcterms:W3CDTF">2021-09-02T15:03:17Z</dcterms:modified>
</cp:coreProperties>
</file>