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462" r:id="rId2"/>
    <p:sldId id="460" r:id="rId3"/>
    <p:sldId id="463" r:id="rId4"/>
    <p:sldId id="444" r:id="rId5"/>
    <p:sldId id="457" r:id="rId6"/>
    <p:sldId id="406" r:id="rId7"/>
    <p:sldId id="407" r:id="rId8"/>
    <p:sldId id="448" r:id="rId9"/>
    <p:sldId id="452" r:id="rId10"/>
    <p:sldId id="453" r:id="rId11"/>
    <p:sldId id="454" r:id="rId12"/>
    <p:sldId id="455" r:id="rId13"/>
    <p:sldId id="456" r:id="rId14"/>
    <p:sldId id="416" r:id="rId15"/>
    <p:sldId id="400" r:id="rId16"/>
    <p:sldId id="441" r:id="rId17"/>
    <p:sldId id="422" r:id="rId18"/>
    <p:sldId id="402" r:id="rId19"/>
    <p:sldId id="403" r:id="rId20"/>
    <p:sldId id="46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" initials="P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F00FF"/>
    <a:srgbClr val="00FF00"/>
    <a:srgbClr val="FF33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71" autoAdjust="0"/>
    <p:restoredTop sz="94660"/>
  </p:normalViewPr>
  <p:slideViewPr>
    <p:cSldViewPr snapToGrid="0">
      <p:cViewPr>
        <p:scale>
          <a:sx n="60" d="100"/>
          <a:sy n="60" d="100"/>
        </p:scale>
        <p:origin x="486" y="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7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7416C5-17A3-4A51-822E-943DC21A77C2}" type="datetimeFigureOut">
              <a:rPr lang="en-US" smtClean="0"/>
              <a:pPr/>
              <a:t>9/5/2021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9B751-307B-4AB1-B7CD-059B93A125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78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9821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6442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7121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329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5073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677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স্টিগার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ব্যবহার করা হয়েছে। উত্তরে ক্লিক করে উত্তর দেখতে </a:t>
            </a:r>
            <a:r>
              <a:rPr lang="bn-IN" sz="1200" baseline="0" smtClean="0">
                <a:latin typeface="NikoshBAN" pitchFamily="2" charset="0"/>
                <a:cs typeface="NikoshBAN" pitchFamily="2" charset="0"/>
              </a:rPr>
              <a:t>হবে।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530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42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362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338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321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36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187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599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674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01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3EB7FAE-8DA9-4EDF-A575-B49ABB07D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32659CA-2B21-40E9-B5AB-A919B955D7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2D6B1E-E651-45C0-AA57-5CDC27FB5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44C61-0EC9-4997-A3F1-DA003DEEB3DE}" type="datetime5">
              <a:rPr lang="en-US" smtClean="0"/>
              <a:pPr/>
              <a:t>5-Sep-21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066D9C-1442-4F38-8CD8-B07BA98DE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D17D48A-2C1D-436A-A816-6B64BE8DC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31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8BB14E-6590-4E2A-84E0-29D7B281C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DE197F0-C564-4598-8167-76B085FA78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A23254-F5E3-4620-8A92-097C69E27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7841E-430E-472F-98DB-C00FBAD6F1F7}" type="datetime5">
              <a:rPr lang="en-US" smtClean="0"/>
              <a:pPr/>
              <a:t>5-Sep-21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55ED57-0972-41C3-9464-643034D1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0562D2A-8D23-4468-AD24-AC355ACBA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522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C8458F9-5DB2-4333-9B3E-7854F15BFB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5C2DBE7-8F33-4257-BB2F-90734A7618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50C9B4-0A9A-4768-99ED-FDDDEBFDE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7D5DD1-DB80-4D5D-857E-3452BF77E0C8}" type="datetime5">
              <a:rPr lang="en-US" smtClean="0"/>
              <a:pPr/>
              <a:t>5-Sep-21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6791451-FA2A-4CBE-A6E4-81D103D9B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DED08AA-4B71-4FB4-91E6-2592D58B7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90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E925BCF-9813-4976-922B-26DFE0DD0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C66344A-5FC7-4581-8C0E-C58C93E71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159A32-9FFC-47AA-8FC8-0614D5933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81055-4B32-41D0-B073-B47FD5064563}" type="datetime5">
              <a:rPr lang="en-US" smtClean="0"/>
              <a:pPr/>
              <a:t>5-Sep-21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E10EB33-6AE6-422A-9F78-3C7A6DCBF6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DCC957-A529-4431-83B4-F9BE7DCCF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136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607A7C-B5E2-480A-A4C0-3A167F99A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672B7C7-96F4-4DE2-BBD4-D9F36BFD91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A9EA2DE-E6C0-4A5B-A53C-31E4611DF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831FE-D3D5-49F9-B5E6-A59D93710E57}" type="datetime5">
              <a:rPr lang="en-US" smtClean="0"/>
              <a:pPr/>
              <a:t>5-Sep-21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110C9D2-B5EC-4FB8-B1D9-4FF3D46D9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9ADF121-6A82-4FF2-976C-1696C3765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52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165E89-F882-464D-AFC8-3618B72E9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378712-9FC6-4603-A80B-9D3F7D29A2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E000A58-85DC-4FDA-A778-24021CD68E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06E1CAB-12E6-4C98-B206-A10872307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4B0240-6FEF-4108-B190-842596504402}" type="datetime5">
              <a:rPr lang="en-US" smtClean="0"/>
              <a:pPr/>
              <a:t>5-Sep-21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60FBC51-C4D9-4E71-97C9-5C1D33711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B5639E2-DD67-4E5B-A532-0AB09525F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183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BC2051D-D6FE-46D7-8BC8-B3791C291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4C4BFC2-A51C-4C72-9D59-0C8EC325D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0689DF6-E33E-493A-9E2B-7BD7100E7D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E0B81DD-5012-4089-A488-60A79ED0B0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B452378-5E8F-4087-A19C-18C0CDC2F9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4A2B733-589E-4DC5-B9D9-7878AB657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C3B0-4F9F-4760-90EB-7264BA530CC5}" type="datetime5">
              <a:rPr lang="en-US" smtClean="0"/>
              <a:pPr/>
              <a:t>5-Sep-21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BB3291F-B076-4FBA-BE8B-1AAA5BD4D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7F5DE49-6E12-498F-B529-B510541840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197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2FCAC3-910B-4CEB-A775-B2C25B4DE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09B6C70-79CD-47A6-ABB0-F4B7032FE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65DE4-B46B-4AAF-AF74-4C38C2B26BC4}" type="datetime5">
              <a:rPr lang="en-US" smtClean="0"/>
              <a:pPr/>
              <a:t>5-Sep-21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775B235-D805-47B1-B1BE-5B1FA4CE4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94519D7-224D-4BF0-8D29-685847992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464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F75A24A-FA3C-44F1-8A2B-6664D6FAC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B36E-C6DB-4562-9121-14D15AABA54A}" type="datetime5">
              <a:rPr lang="en-US" smtClean="0"/>
              <a:pPr/>
              <a:t>5-Sep-21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6FD303A7-4499-44D6-9AA0-769AEBCACB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D8B1B8D-E42A-49B8-AD83-4470CE41F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985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AA59AE-51CD-4E06-9F29-3DF6D2E08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B786F3-16D9-4496-A811-58C2316AF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4A8BFE2-86D8-4C07-90B7-F4994B41E8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DC607D3-A637-4928-88EA-6C606003DF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67F2B-D8F4-4C1D-A882-F1F8568FE3A6}" type="datetime5">
              <a:rPr lang="en-US" smtClean="0"/>
              <a:pPr/>
              <a:t>5-Sep-21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DCA1399-A026-4EB1-B400-A787AFD80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B0822C1-60BD-4D20-9F71-05B18E11C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856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BB44BE7-536D-45DA-81BE-EDD39DA8C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5375DEE-92A8-4847-B6CF-B6E809DE66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74EAC98-6975-4644-A661-FCEB96D49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9CFFF2D-9B66-42E6-B055-DBE7B55E7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17453-1836-4066-80BA-345294880C1B}" type="datetime5">
              <a:rPr lang="en-US" smtClean="0"/>
              <a:pPr/>
              <a:t>5-Sep-21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694994C-63B6-4863-8531-ECB1F7728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B61DEEC-31FB-48BF-BE4C-289ADA376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02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F0604C2-A021-4D55-B030-657F0AAF3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F536696-397C-458B-8A2A-59068F39C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4F10FE8-48CE-480D-AF1E-0ECFBE053D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7F31D-49AB-4A6D-8F63-D6131C19C17C}" type="datetime5">
              <a:rPr lang="en-US" smtClean="0"/>
              <a:pPr/>
              <a:t>5-Sep-21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74C8DF6-A935-4427-B35E-7269EDB90C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E03D55-E45B-4E22-A4CE-CBF9A1473D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BF572-F77E-49F2-9B46-6D7AA3E19A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46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9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27.JP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2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jp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5" Type="http://schemas.openxmlformats.org/officeDocument/2006/relationships/image" Target="../media/image16.jp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B36E-C6DB-4562-9121-14D15AABA54A}" type="datetime5">
              <a:rPr lang="en-US" smtClean="0"/>
              <a:pPr/>
              <a:t>5-Sep-21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21C8D787-49B7-4800-AA14-BB7BAFC65D0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6" name="Frame 5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Half Frame 8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Half Frame 9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91" y="141211"/>
            <a:ext cx="11817927" cy="6262254"/>
          </a:xfrm>
          <a:prstGeom prst="rect">
            <a:avLst/>
          </a:prstGeom>
          <a:solidFill>
            <a:srgbClr val="00FF00">
              <a:alpha val="46000"/>
            </a:srgbClr>
          </a:solidFill>
        </p:spPr>
      </p:pic>
      <p:sp>
        <p:nvSpPr>
          <p:cNvPr id="12" name="TextBox 11"/>
          <p:cNvSpPr txBox="1"/>
          <p:nvPr/>
        </p:nvSpPr>
        <p:spPr>
          <a:xfrm>
            <a:off x="1100513" y="4110434"/>
            <a:ext cx="3707970" cy="25545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সবাইকে স্বাগত জানাচ্ছি।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0" y="-18"/>
            <a:ext cx="12344400" cy="7010418"/>
          </a:xfrm>
          <a:prstGeom prst="frame">
            <a:avLst>
              <a:gd name="adj1" fmla="val 2615"/>
            </a:avLst>
          </a:prstGeom>
          <a:gradFill>
            <a:gsLst>
              <a:gs pos="0">
                <a:srgbClr val="FF00FF"/>
              </a:gs>
              <a:gs pos="42000">
                <a:schemeClr val="accent1">
                  <a:lumMod val="45000"/>
                  <a:lumOff val="55000"/>
                </a:schemeClr>
              </a:gs>
              <a:gs pos="71000">
                <a:srgbClr val="0066FF"/>
              </a:gs>
              <a:gs pos="100000">
                <a:srgbClr val="7030A0"/>
              </a:gs>
            </a:gsLst>
            <a:lin ang="5400000" scaled="1"/>
          </a:gradFill>
          <a:ln w="571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568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00">
                <a:alpha val="53000"/>
              </a:srgb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5-Sep-21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227527" y="5631603"/>
            <a:ext cx="1373423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Light" panose="02000000000000000000" pitchFamily="2" charset="0"/>
                <a:cs typeface="NikoshLight" panose="02000000000000000000" pitchFamily="2" charset="0"/>
              </a:rPr>
              <a:t>বই</a:t>
            </a:r>
            <a:endParaRPr lang="en-US" sz="4400" dirty="0">
              <a:ln>
                <a:solidFill>
                  <a:schemeClr val="tx1"/>
                </a:solidFill>
              </a:ln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054672" y="5485321"/>
            <a:ext cx="1420277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n>
                  <a:solidFill>
                    <a:schemeClr val="tx1"/>
                  </a:solidFill>
                </a:ln>
                <a:latin typeface="NikoshLight" panose="02000000000000000000" pitchFamily="2" charset="0"/>
                <a:cs typeface="NikoshLight" panose="02000000000000000000" pitchFamily="2" charset="0"/>
              </a:rPr>
              <a:t>বাস</a:t>
            </a:r>
            <a:endParaRPr lang="en-US" sz="3600" dirty="0">
              <a:ln>
                <a:solidFill>
                  <a:schemeClr val="tx1"/>
                </a:solidFill>
              </a:ln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7" name="Frame 16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510" y="1688122"/>
            <a:ext cx="3639458" cy="376499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9" y="1706327"/>
            <a:ext cx="4269333" cy="36535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Rectangle 14"/>
          <p:cNvSpPr/>
          <p:nvPr/>
        </p:nvSpPr>
        <p:spPr>
          <a:xfrm>
            <a:off x="3767120" y="459341"/>
            <a:ext cx="539264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Light" panose="02000000000000000000" pitchFamily="2" charset="0"/>
                <a:cs typeface="NikoshLight" panose="02000000000000000000" pitchFamily="2" charset="0"/>
              </a:rPr>
              <a:t>এগুলো হচ্ছে প্রযুক্তি।</a:t>
            </a:r>
            <a:endParaRPr lang="en-US" sz="4400" dirty="0">
              <a:ln>
                <a:solidFill>
                  <a:schemeClr val="tx1"/>
                </a:solidFill>
              </a:ln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7066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  <p:bldP spid="15" grpId="0"/>
      <p:bldP spid="15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00">
                <a:alpha val="53000"/>
              </a:srgb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5-Sep-21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93596" y="5218099"/>
            <a:ext cx="248978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bn-IN" sz="4000" dirty="0" smtClean="0">
                <a:ln>
                  <a:solidFill>
                    <a:schemeClr val="tx1"/>
                  </a:solidFill>
                </a:ln>
                <a:latin typeface="NikoshLight" panose="02000000000000000000" pitchFamily="2" charset="0"/>
                <a:cs typeface="NikoshLight" panose="02000000000000000000" pitchFamily="2" charset="0"/>
              </a:rPr>
              <a:t>বৈদ্যুতিক বাতি</a:t>
            </a:r>
            <a:endParaRPr lang="en-US" sz="4000" dirty="0">
              <a:ln>
                <a:solidFill>
                  <a:schemeClr val="tx1"/>
                </a:solidFill>
              </a:ln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301346" y="5453112"/>
            <a:ext cx="213706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n>
                  <a:solidFill>
                    <a:schemeClr val="tx1"/>
                  </a:solidFill>
                </a:ln>
                <a:latin typeface="NikoshLight" panose="02000000000000000000" pitchFamily="2" charset="0"/>
                <a:cs typeface="NikoshLight" panose="02000000000000000000" pitchFamily="2" charset="0"/>
              </a:rPr>
              <a:t>ল্যাপটপ</a:t>
            </a:r>
            <a:endParaRPr lang="en-US" sz="3600" dirty="0">
              <a:ln>
                <a:solidFill>
                  <a:schemeClr val="tx1"/>
                </a:solidFill>
              </a:ln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7" name="Frame 16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18" y="1688123"/>
            <a:ext cx="3232541" cy="348414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910" y="2159365"/>
            <a:ext cx="4403506" cy="28050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Rectangle 14"/>
          <p:cNvSpPr/>
          <p:nvPr/>
        </p:nvSpPr>
        <p:spPr>
          <a:xfrm>
            <a:off x="2144110" y="516301"/>
            <a:ext cx="712601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400" b="1" dirty="0" smtClean="0">
                <a:ln>
                  <a:solidFill>
                    <a:schemeClr val="tx1"/>
                  </a:solidFill>
                </a:ln>
                <a:latin typeface="NikoshLight" panose="02000000000000000000" pitchFamily="2" charset="0"/>
                <a:cs typeface="NikoshLight" panose="02000000000000000000" pitchFamily="2" charset="0"/>
              </a:rPr>
              <a:t>এগুলো হচ্ছে প্রযুক্তি।</a:t>
            </a:r>
            <a:endParaRPr lang="en-US" sz="4400" b="1" dirty="0">
              <a:ln>
                <a:solidFill>
                  <a:schemeClr val="tx1"/>
                </a:solidFill>
              </a:ln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74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15" grpId="0"/>
      <p:bldP spid="15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00">
                <a:alpha val="53000"/>
              </a:srgb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5-Sep-21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>
          <a:xfrm>
            <a:off x="7723178" y="6454826"/>
            <a:ext cx="4468822" cy="365125"/>
          </a:xfrm>
        </p:spPr>
        <p:txBody>
          <a:bodyPr/>
          <a:lstStyle/>
          <a:p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Sukesh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Sutradhar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Nasirnagar,Brahmanbaria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Mob: 01722 269461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198180" y="5631603"/>
            <a:ext cx="340153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n>
                  <a:solidFill>
                    <a:schemeClr val="tx1"/>
                  </a:solidFill>
                </a:ln>
                <a:latin typeface="NikoshLight" panose="02000000000000000000" pitchFamily="2" charset="0"/>
                <a:cs typeface="NikoshLight" panose="02000000000000000000" pitchFamily="2" charset="0"/>
              </a:rPr>
              <a:t>অনুবীক্ষণ যন্ত্র</a:t>
            </a:r>
            <a:endParaRPr lang="en-US" sz="4000" dirty="0">
              <a:ln>
                <a:solidFill>
                  <a:schemeClr val="tx1"/>
                </a:solidFill>
              </a:ln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673016" y="360848"/>
            <a:ext cx="456887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786055" y="5631603"/>
            <a:ext cx="2148344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bn-IN" sz="4000" dirty="0" smtClean="0">
                <a:ln>
                  <a:solidFill>
                    <a:schemeClr val="tx1"/>
                  </a:solidFill>
                </a:ln>
                <a:latin typeface="NikoshLight" panose="02000000000000000000" pitchFamily="2" charset="0"/>
                <a:cs typeface="NikoshLight" panose="02000000000000000000" pitchFamily="2" charset="0"/>
              </a:rPr>
              <a:t>দূরবীক্ষণ যন্ত্র</a:t>
            </a:r>
            <a:endParaRPr lang="en-US" sz="4000" dirty="0">
              <a:ln>
                <a:solidFill>
                  <a:schemeClr val="tx1"/>
                </a:solidFill>
              </a:ln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7" name="Frame 16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20" y="1852004"/>
            <a:ext cx="4388095" cy="354600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679" y="1669460"/>
            <a:ext cx="4081445" cy="37380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Rectangle 14"/>
          <p:cNvSpPr/>
          <p:nvPr/>
        </p:nvSpPr>
        <p:spPr>
          <a:xfrm>
            <a:off x="462702" y="247125"/>
            <a:ext cx="11243784" cy="120032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ln>
                  <a:solidFill>
                    <a:schemeClr val="tx1"/>
                  </a:solidFill>
                </a:ln>
                <a:latin typeface="NikoshLight" panose="02000000000000000000" pitchFamily="2" charset="0"/>
                <a:cs typeface="NikoshLight" panose="02000000000000000000" pitchFamily="2" charset="0"/>
              </a:rPr>
              <a:t>বিজ্ঞানের জ্ঞান ব্যবহার করে প্রযুক্তি তৈরি হয়। </a:t>
            </a:r>
          </a:p>
          <a:p>
            <a:pPr algn="ctr"/>
            <a:r>
              <a:rPr lang="bn-IN" sz="3600" dirty="0" smtClean="0">
                <a:ln>
                  <a:solidFill>
                    <a:schemeClr val="tx1"/>
                  </a:solidFill>
                </a:ln>
                <a:latin typeface="NikoshLight" panose="02000000000000000000" pitchFamily="2" charset="0"/>
                <a:cs typeface="NikoshLight" panose="02000000000000000000" pitchFamily="2" charset="0"/>
              </a:rPr>
              <a:t>অপরদিকে বৈজ্ঞানিক গবেষণায় প্রযুক্তি ব্যবহার করা হয়।</a:t>
            </a:r>
            <a:endParaRPr lang="en-US" sz="3600" dirty="0">
              <a:ln>
                <a:solidFill>
                  <a:schemeClr val="tx1"/>
                </a:solidFill>
              </a:ln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32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3" grpId="1"/>
      <p:bldP spid="26" grpId="0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00">
                <a:alpha val="53000"/>
              </a:srgb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5-Sep-21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45140" y="5568836"/>
            <a:ext cx="2226579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Light" panose="02000000000000000000" pitchFamily="2" charset="0"/>
                <a:cs typeface="NikoshLight" panose="02000000000000000000" pitchFamily="2" charset="0"/>
              </a:rPr>
              <a:t>ইংল্যান্ড</a:t>
            </a:r>
            <a:endParaRPr lang="en-US" sz="4400" dirty="0">
              <a:ln>
                <a:solidFill>
                  <a:schemeClr val="tx1"/>
                </a:solidFill>
              </a:ln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811560" y="360848"/>
            <a:ext cx="456887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723178" y="5568835"/>
            <a:ext cx="1951176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Light" panose="02000000000000000000" pitchFamily="2" charset="0"/>
                <a:cs typeface="NikoshLight" panose="02000000000000000000" pitchFamily="2" charset="0"/>
              </a:rPr>
              <a:t>শিল্প বিপ্লব</a:t>
            </a:r>
            <a:endParaRPr lang="en-US" sz="4400" dirty="0">
              <a:ln>
                <a:solidFill>
                  <a:schemeClr val="tx1"/>
                </a:solidFill>
              </a:ln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7" name="Frame 16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56" y="1296104"/>
            <a:ext cx="5018548" cy="41561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7" t="3514" r="2074" b="3258"/>
          <a:stretch/>
        </p:blipFill>
        <p:spPr>
          <a:xfrm>
            <a:off x="6345260" y="1294899"/>
            <a:ext cx="4904509" cy="41573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Rectangle 14"/>
          <p:cNvSpPr/>
          <p:nvPr/>
        </p:nvSpPr>
        <p:spPr>
          <a:xfrm>
            <a:off x="687301" y="520895"/>
            <a:ext cx="11315918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bn-IN" sz="32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ইংল্যান্ডের শিল্প বিপ্লবের সময় প্রযুক্তির ব্যাপক উন্নতি সাধিত হয়।</a:t>
            </a:r>
            <a:endParaRPr lang="en-US" sz="32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032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1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1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3" grpId="1"/>
      <p:bldP spid="26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00">
                <a:alpha val="53000"/>
              </a:srgb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5-Sep-21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2" name="Group 11"/>
          <p:cNvGrpSpPr/>
          <p:nvPr/>
        </p:nvGrpSpPr>
        <p:grpSpPr>
          <a:xfrm>
            <a:off x="-11" y="-18"/>
            <a:ext cx="12192011" cy="6858018"/>
            <a:chOff x="-11" y="-18"/>
            <a:chExt cx="12192011" cy="6858018"/>
          </a:xfrm>
        </p:grpSpPr>
        <p:sp>
          <p:nvSpPr>
            <p:cNvPr id="7" name="Half Frame 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Half Frame 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Half Frame 1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4BE7D4E-1F59-4130-B3C4-73E508AE73AA}"/>
              </a:ext>
            </a:extLst>
          </p:cNvPr>
          <p:cNvSpPr txBox="1"/>
          <p:nvPr/>
        </p:nvSpPr>
        <p:spPr>
          <a:xfrm>
            <a:off x="5979225" y="628073"/>
            <a:ext cx="4376511" cy="70788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0">
            <a:schemeClr val="accent6"/>
          </a:lnRef>
          <a:fillRef idx="1003">
            <a:schemeClr val="dk2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Light" panose="02000000000000000000" pitchFamily="2" charset="0"/>
                <a:cs typeface="NikoshLight" panose="02000000000000000000" pitchFamily="2" charset="0"/>
              </a:rPr>
              <a:t>পাঠ্য বই সংযোগ</a:t>
            </a:r>
            <a:endParaRPr lang="en-US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8EC7FEC-F346-4E2F-A6EA-4A3747ABAED8}"/>
              </a:ext>
            </a:extLst>
          </p:cNvPr>
          <p:cNvSpPr txBox="1"/>
          <p:nvPr/>
        </p:nvSpPr>
        <p:spPr>
          <a:xfrm>
            <a:off x="6077019" y="1837897"/>
            <a:ext cx="4426859" cy="193899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chemeClr val="tx1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তোমার </a:t>
            </a:r>
            <a:r>
              <a:rPr lang="bn-IN" sz="4000" dirty="0" smtClean="0">
                <a:solidFill>
                  <a:schemeClr val="tx1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প্রাথমিক বিজ্ঞান</a:t>
            </a:r>
            <a:r>
              <a:rPr lang="bn-BD" sz="4000" dirty="0" smtClean="0">
                <a:solidFill>
                  <a:schemeClr val="tx1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 বইয়ের</a:t>
            </a:r>
            <a:r>
              <a:rPr lang="bn-IN" sz="4000" dirty="0" smtClean="0">
                <a:solidFill>
                  <a:schemeClr val="tx1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  ৬২ নং </a:t>
            </a:r>
            <a:r>
              <a:rPr lang="bn-BD" sz="4000" dirty="0" smtClean="0">
                <a:solidFill>
                  <a:schemeClr val="tx1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পৃষ্ঠা </a:t>
            </a:r>
            <a:r>
              <a:rPr lang="bn-BD" sz="4000" dirty="0">
                <a:solidFill>
                  <a:schemeClr val="tx1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খুলে মনযোগ সহকারে পড়।</a:t>
            </a:r>
            <a:endParaRPr lang="en-US" sz="4000" dirty="0">
              <a:solidFill>
                <a:schemeClr val="tx1"/>
              </a:solidFill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F70D3702-993C-442F-8277-9872B8117D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82" y="628073"/>
            <a:ext cx="4572000" cy="5588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15" name="Group 14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6" name="Frame 15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7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7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7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Half Frame 22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7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79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00">
                <a:alpha val="53000"/>
              </a:srgb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5-Sep-21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2" name="Picture 11" descr="download (1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587" y="527483"/>
            <a:ext cx="2019048" cy="152051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548420" y="669423"/>
            <a:ext cx="4301621" cy="769441"/>
          </a:xfrm>
          <a:prstGeom prst="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একাকী কাজ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57200" y="3192579"/>
            <a:ext cx="11277599" cy="18010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6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বিজ্ঞান ও প্রযুক্তির মধ্যে সম্পর্ক কী কী?</a:t>
            </a:r>
            <a:endParaRPr lang="en-US" sz="60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8" name="Frame 17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5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00">
                <a:alpha val="53000"/>
              </a:srgb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5-Sep-21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79683" y="211625"/>
            <a:ext cx="5596758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Light" panose="02000000000000000000" pitchFamily="2" charset="0"/>
                <a:cs typeface="NikoshLight" panose="02000000000000000000" pitchFamily="2" charset="0"/>
              </a:rPr>
              <a:t>জোড়ায় কাজ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46363" y="1773383"/>
            <a:ext cx="11499273" cy="165561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b="1" dirty="0" smtClean="0">
                <a:ln>
                  <a:solidFill>
                    <a:schemeClr val="tx1"/>
                  </a:solidFill>
                </a:ln>
                <a:solidFill>
                  <a:srgbClr val="0070C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বিজ্ঞান ও প্রযুক্তির মধ্যে পার্থক্য কী কী?</a:t>
            </a:r>
            <a:endParaRPr lang="en-US" sz="6000" b="1" dirty="0">
              <a:ln>
                <a:solidFill>
                  <a:schemeClr val="tx1"/>
                </a:solidFill>
              </a:ln>
              <a:solidFill>
                <a:srgbClr val="0070C0"/>
              </a:solidFill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7" name="Frame 16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849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00">
                <a:alpha val="53000"/>
              </a:srgb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5-Sep-21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44050" y="490118"/>
            <a:ext cx="3535053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000" b="1" i="0" u="none" strike="noStrike" kern="0" cap="none" spc="0" normalizeH="0" baseline="0" noProof="0" dirty="0" smtClean="0">
                <a:ln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Light" panose="02000000000000000000" pitchFamily="2" charset="0"/>
                <a:cs typeface="NikoshLight" panose="02000000000000000000" pitchFamily="2" charset="0"/>
              </a:rPr>
              <a:t>দল</a:t>
            </a:r>
            <a:r>
              <a:rPr kumimoji="0" lang="en-US" sz="4000" b="1" i="0" u="none" strike="noStrike" kern="0" cap="none" spc="0" normalizeH="0" baseline="0" noProof="0" dirty="0" err="1" smtClean="0">
                <a:ln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Light" panose="02000000000000000000" pitchFamily="2" charset="0"/>
                <a:cs typeface="NikoshLight" panose="02000000000000000000" pitchFamily="2" charset="0"/>
              </a:rPr>
              <a:t>গত</a:t>
            </a:r>
            <a:r>
              <a:rPr kumimoji="0" lang="bn-BD" sz="4000" b="1" i="0" u="none" strike="noStrike" kern="0" cap="none" spc="0" normalizeH="0" baseline="0" noProof="0" dirty="0" smtClean="0">
                <a:ln/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Light" panose="02000000000000000000" pitchFamily="2" charset="0"/>
                <a:cs typeface="NikoshLight" panose="02000000000000000000" pitchFamily="2" charset="0"/>
              </a:rPr>
              <a:t> কাজ</a:t>
            </a:r>
          </a:p>
        </p:txBody>
      </p:sp>
      <p:pic>
        <p:nvPicPr>
          <p:cNvPr id="16" name="Picture 15" descr="downloa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489" y="1854570"/>
            <a:ext cx="3258385" cy="19598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3164" y="332509"/>
            <a:ext cx="6537840" cy="61375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3"/>
          <p:cNvSpPr/>
          <p:nvPr/>
        </p:nvSpPr>
        <p:spPr>
          <a:xfrm>
            <a:off x="5223164" y="332509"/>
            <a:ext cx="6416219" cy="6137564"/>
          </a:xfrm>
          <a:prstGeom prst="rect">
            <a:avLst/>
          </a:prstGeom>
          <a:noFill/>
          <a:ln w="28575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8" name="Frame 17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6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7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7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7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7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81681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00">
                <a:alpha val="53000"/>
              </a:srgb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5-Sep-21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32509" y="1711890"/>
            <a:ext cx="11526982" cy="212365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600" b="1" dirty="0">
                <a:solidFill>
                  <a:sysClr val="windowText" lastClr="00000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১</a:t>
            </a:r>
            <a:r>
              <a:rPr lang="bn-IN" sz="6600" b="1" dirty="0" smtClean="0">
                <a:solidFill>
                  <a:sysClr val="windowText" lastClr="00000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।বিজ্ঞান কী?</a:t>
            </a:r>
          </a:p>
          <a:p>
            <a:r>
              <a:rPr lang="bn-IN" sz="6600" b="1" dirty="0" smtClean="0">
                <a:solidFill>
                  <a:sysClr val="windowText" lastClr="00000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২।</a:t>
            </a:r>
            <a:r>
              <a:rPr lang="bn-IN" sz="6600" b="1" dirty="0" smtClean="0">
                <a:solidFill>
                  <a:srgbClr val="00206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প্রযুক্তি কী?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6" name="Frame 15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4128245" y="236533"/>
            <a:ext cx="3482790" cy="92333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মূল্যায়ন</a:t>
            </a: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00">
                <a:alpha val="53000"/>
              </a:srgb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5-Sep-21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78578" y="1642809"/>
            <a:ext cx="1183178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Font typeface="Wingdings" pitchFamily="2" charset="2"/>
              <a:buChar char="q"/>
            </a:pPr>
            <a:r>
              <a:rPr lang="en-US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FF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bn-IN" sz="5400" b="1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0066FF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আঠারো শতকে ইংল্যান্ডে একটি বিপ্লব ঘটে। এ সম্পর্কে ৫ টি বাক্য লেখ</a:t>
            </a:r>
            <a:r>
              <a:rPr lang="bn-IN" sz="5400" b="1" dirty="0" smtClean="0">
                <a:ln w="10541" cmpd="sng">
                  <a:solidFill>
                    <a:schemeClr val="tx1"/>
                  </a:solidFill>
                  <a:prstDash val="solid"/>
                </a:ln>
                <a:latin typeface="NikoshLight" panose="02000000000000000000" pitchFamily="2" charset="0"/>
                <a:cs typeface="NikoshLight" panose="02000000000000000000" pitchFamily="2" charset="0"/>
              </a:rPr>
              <a:t>।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8" name="Frame 17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180109" y="174477"/>
            <a:ext cx="11831781" cy="11079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tx1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পরিক</a:t>
            </a:r>
            <a:r>
              <a:rPr lang="bn-IN" sz="6600" dirty="0" smtClean="0">
                <a:solidFill>
                  <a:schemeClr val="tx1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ল্পিত কাজ</a:t>
            </a:r>
            <a:endParaRPr lang="en-US" sz="6600" dirty="0">
              <a:solidFill>
                <a:schemeClr val="tx1"/>
              </a:solidFill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6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00">
                <a:alpha val="53000"/>
              </a:srgb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286704" y="2222940"/>
            <a:ext cx="6905296" cy="686341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C0000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আমিনা খানম </a:t>
            </a:r>
            <a:endParaRPr lang="bn-IN" sz="4400" b="1" dirty="0" smtClean="0">
              <a:solidFill>
                <a:srgbClr val="C00000"/>
              </a:solidFill>
              <a:latin typeface="NikoshLight" panose="02000000000000000000" pitchFamily="2" charset="0"/>
              <a:cs typeface="NikoshLight" panose="02000000000000000000" pitchFamily="2" charset="0"/>
            </a:endParaRPr>
          </a:p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সহকারী শিক্ষক</a:t>
            </a:r>
          </a:p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মুলাদী বন্দর</a:t>
            </a:r>
            <a:r>
              <a:rPr lang="bn-IN" sz="4400" b="1" dirty="0" smtClean="0">
                <a:solidFill>
                  <a:schemeClr val="tx1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bn-IN" sz="4400" b="1" dirty="0">
                <a:solidFill>
                  <a:schemeClr val="tx1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সরকারি প্রাথমিক </a:t>
            </a:r>
            <a:r>
              <a:rPr lang="bn-IN" sz="4400" b="1" dirty="0" smtClean="0">
                <a:solidFill>
                  <a:schemeClr val="tx1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বিদ্যালয়</a:t>
            </a:r>
          </a:p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মুলাদী, বরিশাল।</a:t>
            </a:r>
            <a:endParaRPr lang="en-US" sz="4400" b="1" dirty="0">
              <a:solidFill>
                <a:schemeClr val="tx1"/>
              </a:solidFill>
              <a:latin typeface="NikoshLight" panose="02000000000000000000" pitchFamily="2" charset="0"/>
              <a:cs typeface="NikoshLight" panose="02000000000000000000" pitchFamily="2" charset="0"/>
            </a:endParaRPr>
          </a:p>
          <a:p>
            <a:pPr algn="ctr"/>
            <a:endParaRPr lang="bn-IN" sz="4400" b="1" dirty="0">
              <a:solidFill>
                <a:schemeClr val="tx1"/>
              </a:solidFill>
              <a:latin typeface="NikoshLight" panose="02000000000000000000" pitchFamily="2" charset="0"/>
              <a:cs typeface="NikoshLight" panose="02000000000000000000" pitchFamily="2" charset="0"/>
            </a:endParaRPr>
          </a:p>
          <a:p>
            <a:pPr algn="ctr"/>
            <a:r>
              <a:rPr lang="bn-IN" sz="4400" dirty="0" smtClean="0">
                <a:solidFill>
                  <a:schemeClr val="tx1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endParaRPr lang="en-US" sz="4400" dirty="0">
              <a:solidFill>
                <a:schemeClr val="tx1"/>
              </a:solidFill>
              <a:latin typeface="NikoshLight" panose="02000000000000000000" pitchFamily="2" charset="0"/>
              <a:cs typeface="NikoshLight" panose="02000000000000000000" pitchFamily="2" charset="0"/>
            </a:endParaRPr>
          </a:p>
          <a:p>
            <a:pPr algn="ctr"/>
            <a:endParaRPr lang="en-US" sz="4400" dirty="0">
              <a:solidFill>
                <a:schemeClr val="accent1">
                  <a:lumMod val="75000"/>
                </a:schemeClr>
              </a:solidFill>
              <a:latin typeface="NikoshLight" panose="02000000000000000000" pitchFamily="2" charset="0"/>
              <a:cs typeface="NikoshLight" panose="02000000000000000000" pitchFamily="2" charset="0"/>
            </a:endParaRPr>
          </a:p>
          <a:p>
            <a:pPr algn="ctr"/>
            <a:endParaRPr lang="bn-IN" sz="4400" b="1" dirty="0" smtClean="0">
              <a:solidFill>
                <a:srgbClr val="2216BA"/>
              </a:solidFill>
              <a:latin typeface="NikoshLight" panose="02000000000000000000" pitchFamily="2" charset="0"/>
              <a:cs typeface="NikoshLight" panose="02000000000000000000" pitchFamily="2" charset="0"/>
            </a:endParaRPr>
          </a:p>
          <a:p>
            <a:pPr algn="ctr"/>
            <a:r>
              <a:rPr lang="bn-IN" sz="4400" dirty="0" smtClean="0">
                <a:solidFill>
                  <a:schemeClr val="accent1">
                    <a:lumMod val="75000"/>
                  </a:schemeClr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endParaRPr lang="en-US" sz="4400" dirty="0">
              <a:solidFill>
                <a:schemeClr val="accent1">
                  <a:lumMod val="75000"/>
                </a:schemeClr>
              </a:solidFill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sp>
        <p:nvSpPr>
          <p:cNvPr id="10" name="Horizontal Scroll 9"/>
          <p:cNvSpPr/>
          <p:nvPr/>
        </p:nvSpPr>
        <p:spPr>
          <a:xfrm>
            <a:off x="4163099" y="189187"/>
            <a:ext cx="4744418" cy="930166"/>
          </a:xfrm>
          <a:prstGeom prst="horizontalScroll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4400" b="1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67" y="1261241"/>
            <a:ext cx="4272999" cy="5218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15"/>
            </a:avLst>
          </a:prstGeom>
          <a:gradFill>
            <a:gsLst>
              <a:gs pos="0">
                <a:srgbClr val="FF00FF"/>
              </a:gs>
              <a:gs pos="42000">
                <a:schemeClr val="accent1">
                  <a:lumMod val="45000"/>
                  <a:lumOff val="55000"/>
                </a:schemeClr>
              </a:gs>
              <a:gs pos="71000">
                <a:srgbClr val="0066FF"/>
              </a:gs>
              <a:gs pos="100000">
                <a:srgbClr val="7030A0"/>
              </a:gs>
            </a:gsLst>
            <a:lin ang="5400000" scaled="1"/>
          </a:gradFill>
          <a:ln w="571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840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evel 2"/>
          <p:cNvSpPr/>
          <p:nvPr/>
        </p:nvSpPr>
        <p:spPr>
          <a:xfrm>
            <a:off x="-11409" y="38705"/>
            <a:ext cx="12297177" cy="6816435"/>
          </a:xfrm>
          <a:prstGeom prst="bevel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115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endParaRPr lang="bn-IN" sz="115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115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15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-20030"/>
            <a:ext cx="12408012" cy="6878030"/>
          </a:xfrm>
          <a:prstGeom prst="frame">
            <a:avLst>
              <a:gd name="adj1" fmla="val 4015"/>
            </a:avLst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285285" y="243901"/>
            <a:ext cx="11831782" cy="6323153"/>
          </a:xfrm>
          <a:prstGeom prst="frame">
            <a:avLst>
              <a:gd name="adj1" fmla="val 3015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838833" y="828531"/>
            <a:ext cx="10757422" cy="5153891"/>
          </a:xfrm>
          <a:prstGeom prst="frame">
            <a:avLst>
              <a:gd name="adj1" fmla="val 2576"/>
            </a:avLst>
          </a:prstGeom>
          <a:solidFill>
            <a:srgbClr val="00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160">
              <a:solidFill>
                <a:schemeClr val="accent2"/>
              </a:solidFill>
            </a:endParaRPr>
          </a:p>
        </p:txBody>
      </p:sp>
      <p:sp>
        <p:nvSpPr>
          <p:cNvPr id="13" name="Frame 12"/>
          <p:cNvSpPr/>
          <p:nvPr/>
        </p:nvSpPr>
        <p:spPr>
          <a:xfrm>
            <a:off x="491190" y="437837"/>
            <a:ext cx="11423719" cy="5921399"/>
          </a:xfrm>
          <a:prstGeom prst="frame">
            <a:avLst>
              <a:gd name="adj1" fmla="val 4015"/>
            </a:avLst>
          </a:prstGeom>
          <a:solidFill>
            <a:srgbClr val="B20E9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Bevel 13"/>
          <p:cNvSpPr/>
          <p:nvPr/>
        </p:nvSpPr>
        <p:spPr>
          <a:xfrm>
            <a:off x="105176" y="38705"/>
            <a:ext cx="12192000" cy="6816436"/>
          </a:xfrm>
          <a:prstGeom prst="bevel">
            <a:avLst>
              <a:gd name="adj" fmla="val 1292"/>
            </a:avLst>
          </a:prstGeom>
          <a:noFill/>
          <a:ln w="57150">
            <a:solidFill>
              <a:srgbClr val="00206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86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00">
                <a:alpha val="53000"/>
              </a:srgb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5B36E-C6DB-4562-9121-14D15AABA54A}" type="datetime5">
              <a:rPr lang="en-US" smtClean="0"/>
              <a:pPr/>
              <a:t>5-Sep-21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Sukesh Sutradhar, Nasirnagar,Brahmanbaria. Mob: 01722 269461</a:t>
            </a:r>
            <a:endParaRPr lang="en-US"/>
          </a:p>
        </p:txBody>
      </p:sp>
      <p:pic>
        <p:nvPicPr>
          <p:cNvPr id="6" name="Picture 5" descr="Sukesh Sutradh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0120" y="1355835"/>
            <a:ext cx="3552694" cy="48639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Horizontal Scroll 6"/>
          <p:cNvSpPr/>
          <p:nvPr/>
        </p:nvSpPr>
        <p:spPr>
          <a:xfrm>
            <a:off x="4151985" y="504366"/>
            <a:ext cx="4124912" cy="676417"/>
          </a:xfrm>
          <a:prstGeom prst="horizontalScroll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02266" y="1401370"/>
            <a:ext cx="574258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শ্রেণি-পঞ্চম,</a:t>
            </a:r>
          </a:p>
          <a:p>
            <a:r>
              <a:rPr lang="bn-IN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বিষয়-প্রাথমিক বিজ্ঞান,</a:t>
            </a: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অধ্যায়-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৯ (আমাদের জীবনে প্রযুক্তি),</a:t>
            </a:r>
            <a:endParaRPr lang="bn-IN" sz="4000" dirty="0">
              <a:latin typeface="NikoshBAN" pitchFamily="2" charset="0"/>
              <a:cs typeface="NikoshBAN" pitchFamily="2" charset="0"/>
            </a:endParaRPr>
          </a:p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পাঠের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শিরোনাম-বিজ্ঞান ও প্রযুক্তি</a:t>
            </a: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৪০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মিনিট।</a:t>
            </a:r>
          </a:p>
          <a:p>
            <a:endParaRPr lang="bn-IN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15"/>
            </a:avLst>
          </a:prstGeom>
          <a:gradFill>
            <a:gsLst>
              <a:gs pos="0">
                <a:srgbClr val="FF00FF"/>
              </a:gs>
              <a:gs pos="42000">
                <a:schemeClr val="accent1">
                  <a:lumMod val="45000"/>
                  <a:lumOff val="55000"/>
                </a:schemeClr>
              </a:gs>
              <a:gs pos="71000">
                <a:srgbClr val="0066FF"/>
              </a:gs>
              <a:gs pos="100000">
                <a:srgbClr val="7030A0"/>
              </a:gs>
            </a:gsLst>
            <a:lin ang="5400000" scaled="1"/>
          </a:gradFill>
          <a:ln w="5715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208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00">
                <a:alpha val="53000"/>
              </a:srgb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rgbClr val="5B9BD5">
                    <a:lumMod val="50000"/>
                  </a:srgbClr>
                </a:solidFill>
              </a:rPr>
              <a:pPr/>
              <a:t>5-Sep-21</a:t>
            </a:fld>
            <a:endParaRPr lang="en-US" dirty="0">
              <a:solidFill>
                <a:srgbClr val="5B9BD5">
                  <a:lumMod val="50000"/>
                </a:srgbClr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6" name="Frame 15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Half Frame 16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30" y="191082"/>
            <a:ext cx="3333750" cy="3190875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537" y="417430"/>
            <a:ext cx="3429000" cy="2769117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621133" y="3573038"/>
            <a:ext cx="2259450" cy="64633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পর্যবেক্ষণ</a:t>
            </a:r>
            <a:endParaRPr lang="en-US" sz="3600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419537" y="3429000"/>
            <a:ext cx="3429000" cy="646331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পরীক্ষা-নিরীক্ষা</a:t>
            </a:r>
            <a:endParaRPr lang="en-US" sz="3600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975044" y="4889322"/>
            <a:ext cx="1319593" cy="707886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জ্ঞান</a:t>
            </a:r>
            <a:endParaRPr lang="en-US" sz="4000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 rot="18596169">
            <a:off x="3749802" y="2047514"/>
            <a:ext cx="484632" cy="12668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 rot="3729917">
            <a:off x="7212574" y="1941637"/>
            <a:ext cx="484632" cy="14785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4633351" y="2243059"/>
            <a:ext cx="2002981" cy="2659959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532580" y="413608"/>
            <a:ext cx="488695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Light" panose="02000000000000000000" pitchFamily="2" charset="0"/>
                <a:cs typeface="NikoshLight" panose="02000000000000000000" pitchFamily="2" charset="0"/>
              </a:rPr>
              <a:t>চিত্রে কী কী দেখা যাচ্ছে?</a:t>
            </a:r>
            <a:endParaRPr lang="en-US" sz="4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8762" y="5601219"/>
            <a:ext cx="1213323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পরীক্ষা-নিরীক্ষার মাধ্যমে কী পাওয়া যায়?</a:t>
            </a:r>
            <a:endParaRPr lang="en-US" sz="4000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33759" y="5556883"/>
            <a:ext cx="11383245" cy="646331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পরীক্ষা-নিরীক্ষার মাধ্যমে প্রাপ্ত জ্ঞানকেই </a:t>
            </a:r>
            <a:r>
              <a:rPr lang="bn-IN" sz="36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বিজ্ঞান</a:t>
            </a:r>
            <a:r>
              <a:rPr lang="bn-IN" sz="360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 বলা হয়।</a:t>
            </a:r>
            <a:endParaRPr lang="en-US" sz="3600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83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7" grpId="0" animBg="1"/>
      <p:bldP spid="27" grpId="1" animBg="1"/>
      <p:bldP spid="5" grpId="0" animBg="1"/>
      <p:bldP spid="28" grpId="0" animBg="1"/>
      <p:bldP spid="21" grpId="0"/>
      <p:bldP spid="21" grpId="1"/>
      <p:bldP spid="22" grpId="0"/>
      <p:bldP spid="22" grpId="1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00">
                <a:alpha val="53000"/>
              </a:srgb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5-Sep-21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645163" y="5453825"/>
            <a:ext cx="14717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ফ্রিজ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492907" y="360987"/>
            <a:ext cx="4568879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024524" y="5406560"/>
            <a:ext cx="34793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36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বৈদ্যুতিক পাখা</a:t>
            </a:r>
            <a:endParaRPr lang="en-US" sz="36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7" name="Frame 16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419" y="1688122"/>
            <a:ext cx="3619500" cy="36195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524" y="1762125"/>
            <a:ext cx="3333750" cy="33337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Rectangle 14"/>
          <p:cNvSpPr/>
          <p:nvPr/>
        </p:nvSpPr>
        <p:spPr>
          <a:xfrm>
            <a:off x="4131426" y="345449"/>
            <a:ext cx="3626314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এগুলো হচ্ছে প্রযুক্তি।</a:t>
            </a:r>
            <a:endParaRPr lang="en-US" sz="44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37579" y="342454"/>
            <a:ext cx="11713780" cy="107721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bn-IN" sz="32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হলো আমাদের জীবনের বাস্তব সমস্যা সমাধানের জন্য</a:t>
            </a:r>
          </a:p>
          <a:p>
            <a:pPr algn="ctr"/>
            <a:r>
              <a:rPr lang="bn-IN" sz="3200" dirty="0" smtClean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বিজ্ঞানের ব্যবহারিক প্রয়োগ।</a:t>
            </a:r>
            <a:endParaRPr lang="en-US" sz="3200" dirty="0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3426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3" grpId="1"/>
      <p:bldP spid="26" grpId="0"/>
      <p:bldP spid="15" grpId="0"/>
      <p:bldP spid="15" grpId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00">
                <a:alpha val="53000"/>
              </a:srgb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5-Sep-21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Down Arrow Callout 11"/>
          <p:cNvSpPr/>
          <p:nvPr/>
        </p:nvSpPr>
        <p:spPr>
          <a:xfrm>
            <a:off x="1997695" y="241916"/>
            <a:ext cx="7489371" cy="1876501"/>
          </a:xfrm>
          <a:prstGeom prst="downArrowCallout">
            <a:avLst>
              <a:gd name="adj1" fmla="val 24193"/>
              <a:gd name="adj2" fmla="val 164516"/>
              <a:gd name="adj3" fmla="val 25000"/>
              <a:gd name="adj4" fmla="val 64977"/>
            </a:avLst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Light" panose="02000000000000000000" pitchFamily="2" charset="0"/>
                <a:cs typeface="NikoshLight" panose="02000000000000000000" pitchFamily="2" charset="0"/>
              </a:rPr>
              <a:t>আজকের পাঠ</a:t>
            </a:r>
            <a:endParaRPr lang="en-US" sz="4800" b="1" dirty="0">
              <a:ln>
                <a:solidFill>
                  <a:sysClr val="windowText" lastClr="000000"/>
                </a:solidFill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sp>
        <p:nvSpPr>
          <p:cNvPr id="15" name="Horizontal Scroll 14"/>
          <p:cNvSpPr/>
          <p:nvPr/>
        </p:nvSpPr>
        <p:spPr>
          <a:xfrm>
            <a:off x="531633" y="2118417"/>
            <a:ext cx="10917381" cy="2547562"/>
          </a:xfrm>
          <a:prstGeom prst="horizontalScroll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5400" b="1" dirty="0" smtClean="0">
                <a:ln>
                  <a:solidFill>
                    <a:sysClr val="windowText" lastClr="000000"/>
                  </a:solidFill>
                </a:ln>
                <a:solidFill>
                  <a:srgbClr val="0070C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Light" panose="02000000000000000000" pitchFamily="2" charset="0"/>
                <a:cs typeface="NikoshLight" panose="02000000000000000000" pitchFamily="2" charset="0"/>
              </a:rPr>
              <a:t>বিজ্ঞান ও প্রযুক্তি।</a:t>
            </a:r>
            <a:endParaRPr lang="en-US" sz="5400" b="1" dirty="0">
              <a:ln>
                <a:solidFill>
                  <a:sysClr val="windowText" lastClr="000000"/>
                </a:solidFill>
              </a:ln>
              <a:solidFill>
                <a:srgbClr val="0070C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7" name="Frame 16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709" y="4476079"/>
            <a:ext cx="4516582" cy="216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94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85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00">
                <a:alpha val="53000"/>
              </a:srgb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z="1100" smtClean="0">
                <a:solidFill>
                  <a:schemeClr val="accent5">
                    <a:lumMod val="50000"/>
                  </a:schemeClr>
                </a:solidFill>
              </a:rPr>
              <a:pPr/>
              <a:t>5-Sep-21</a:t>
            </a:fld>
            <a:endParaRPr lang="en-US" sz="11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7" name="Round Diagonal Corner Rectangle 16"/>
          <p:cNvSpPr/>
          <p:nvPr/>
        </p:nvSpPr>
        <p:spPr>
          <a:xfrm>
            <a:off x="357936" y="2759046"/>
            <a:ext cx="11849809" cy="2351886"/>
          </a:xfrm>
          <a:prstGeom prst="round2Diag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4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এই পাঠ শেষে শিক্ষার্থীরা......</a:t>
            </a:r>
            <a:endParaRPr lang="bn-IN" sz="4400" dirty="0" smtClean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NikoshLight" panose="02000000000000000000" pitchFamily="2" charset="0"/>
              <a:cs typeface="NikoshLight" panose="02000000000000000000" pitchFamily="2" charset="0"/>
            </a:endParaRPr>
          </a:p>
          <a:p>
            <a:pPr>
              <a:buFont typeface="Wingdings" pitchFamily="2" charset="2"/>
              <a:buChar char="q"/>
            </a:pPr>
            <a:r>
              <a:rPr lang="bn-IN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 ৭.১.১ বিজ্ঞান কী তা ব্যাখ্যা করতে পারবে;</a:t>
            </a:r>
          </a:p>
          <a:p>
            <a:pPr>
              <a:buFont typeface="Wingdings" pitchFamily="2" charset="2"/>
              <a:buChar char="q"/>
            </a:pPr>
            <a:r>
              <a:rPr lang="bn-IN" sz="48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 </a:t>
            </a:r>
            <a:r>
              <a:rPr lang="bn-IN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১০.১.২ বিজ্ঞানের জ্ঞান ও প্রযুক্তির পার্থক্য বুঝতে পারবে</a:t>
            </a:r>
            <a:r>
              <a:rPr lang="bn-IN" sz="480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8" name="Frame 17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9939EB1D-F4FE-4EA3-BF3F-71945F947D34}"/>
              </a:ext>
            </a:extLst>
          </p:cNvPr>
          <p:cNvGrpSpPr/>
          <p:nvPr/>
        </p:nvGrpSpPr>
        <p:grpSpPr>
          <a:xfrm>
            <a:off x="2211286" y="508517"/>
            <a:ext cx="7966364" cy="1385294"/>
            <a:chOff x="942296" y="1106818"/>
            <a:chExt cx="9822872" cy="1559563"/>
          </a:xfrm>
          <a:solidFill>
            <a:schemeClr val="bg1"/>
          </a:solidFill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xmlns="" id="{90BBD2FD-25E5-49BB-BC2A-16567C08480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42296" y="1106818"/>
              <a:ext cx="9822872" cy="1371033"/>
              <a:chOff x="-578043" y="685275"/>
              <a:chExt cx="9823077" cy="1370483"/>
            </a:xfrm>
            <a:grpFill/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xmlns="" id="{78403155-31CE-4E20-BD40-5987230897A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-578043" y="1345275"/>
                <a:ext cx="9823077" cy="493022"/>
                <a:chOff x="-806643" y="945225"/>
                <a:chExt cx="9823077" cy="493022"/>
              </a:xfrm>
              <a:grpFill/>
            </p:grpSpPr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xmlns="" id="{C4879C15-EDA1-4516-A86D-BB22829ADCC4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-806643" y="945225"/>
                  <a:ext cx="9823077" cy="228511"/>
                  <a:chOff x="-578043" y="1478625"/>
                  <a:chExt cx="9823077" cy="228511"/>
                </a:xfrm>
                <a:grpFill/>
              </p:grpSpPr>
              <p:sp>
                <p:nvSpPr>
                  <p:cNvPr id="35" name="Rectangle 34">
                    <a:extLst>
                      <a:ext uri="{FF2B5EF4-FFF2-40B4-BE49-F238E27FC236}">
                        <a16:creationId xmlns:a16="http://schemas.microsoft.com/office/drawing/2014/main" xmlns="" id="{B789BF1A-C802-4504-8533-FE86B49FB13F}"/>
                      </a:ext>
                    </a:extLst>
                  </p:cNvPr>
                  <p:cNvSpPr/>
                  <p:nvPr/>
                </p:nvSpPr>
                <p:spPr>
                  <a:xfrm flipV="1">
                    <a:off x="-578043" y="1478625"/>
                    <a:ext cx="9823077" cy="66476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eaLnBrk="1" hangingPunct="1">
                      <a:defRPr/>
                    </a:pPr>
                    <a:endParaRPr lang="en-US" sz="4056">
                      <a:latin typeface="BenSenHandwriting" panose="02000500020000020004" pitchFamily="2" charset="0"/>
                      <a:cs typeface="BenSenHandwriting" panose="02000500020000020004" pitchFamily="2" charset="0"/>
                    </a:endParaRPr>
                  </a:p>
                </p:txBody>
              </p:sp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xmlns="" id="{AF339148-58C5-4F32-B796-5A3B861B98AC}"/>
                      </a:ext>
                    </a:extLst>
                  </p:cNvPr>
                  <p:cNvSpPr/>
                  <p:nvPr/>
                </p:nvSpPr>
                <p:spPr>
                  <a:xfrm flipV="1">
                    <a:off x="-578043" y="1661435"/>
                    <a:ext cx="9823077" cy="45701"/>
                  </a:xfrm>
                  <a:prstGeom prst="rect">
                    <a:avLst/>
                  </a:prstGeom>
                  <a:grp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 eaLnBrk="1" hangingPunct="1">
                      <a:defRPr/>
                    </a:pPr>
                    <a:endParaRPr lang="en-US" sz="4056">
                      <a:latin typeface="BenSenHandwriting" panose="02000500020000020004" pitchFamily="2" charset="0"/>
                      <a:cs typeface="BenSenHandwriting" panose="02000500020000020004" pitchFamily="2" charset="0"/>
                    </a:endParaRPr>
                  </a:p>
                </p:txBody>
              </p:sp>
            </p:grp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xmlns="" id="{90B97F66-D52A-47C9-8803-52702C87FC1A}"/>
                    </a:ext>
                  </a:extLst>
                </p:cNvPr>
                <p:cNvSpPr/>
                <p:nvPr/>
              </p:nvSpPr>
              <p:spPr>
                <a:xfrm flipV="1">
                  <a:off x="-806643" y="1331267"/>
                  <a:ext cx="9823077" cy="106980"/>
                </a:xfrm>
                <a:prstGeom prst="rect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eaLnBrk="1" hangingPunct="1">
                    <a:defRPr/>
                  </a:pPr>
                  <a:endParaRPr lang="en-US" sz="4056">
                    <a:latin typeface="BenSenHandwriting" panose="02000500020000020004" pitchFamily="2" charset="0"/>
                    <a:cs typeface="BenSenHandwriting" panose="02000500020000020004" pitchFamily="2" charset="0"/>
                  </a:endParaRPr>
                </a:p>
              </p:txBody>
            </p:sp>
          </p:grpSp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xmlns="" id="{3B83CE9A-F430-4995-9AF6-08C01408B1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959" y="701267"/>
                <a:ext cx="1207795" cy="135449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" name="Picture 31">
                <a:extLst>
                  <a:ext uri="{FF2B5EF4-FFF2-40B4-BE49-F238E27FC236}">
                    <a16:creationId xmlns:a16="http://schemas.microsoft.com/office/drawing/2014/main" xmlns="" id="{BC1A876C-A280-4760-92DE-65F3312645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7469129" y="685275"/>
                <a:ext cx="1207795" cy="1354491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7A4D28E3-08ED-4018-B340-7947132B18FD}"/>
                </a:ext>
              </a:extLst>
            </p:cNvPr>
            <p:cNvSpPr/>
            <p:nvPr/>
          </p:nvSpPr>
          <p:spPr bwMode="auto">
            <a:xfrm>
              <a:off x="2462225" y="1357129"/>
              <a:ext cx="1371599" cy="12954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8800" dirty="0">
                  <a:solidFill>
                    <a:srgbClr val="0070C0"/>
                  </a:solidFill>
                  <a:latin typeface="BenSenHandwriting" panose="02000500020000020004" pitchFamily="2" charset="0"/>
                  <a:cs typeface="BenSenHandwriting" panose="02000500020000020004" pitchFamily="2" charset="0"/>
                </a:rPr>
                <a:t>শি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xmlns="" id="{5F7ACBCB-790C-4197-B338-EC2BBBFD6855}"/>
                </a:ext>
              </a:extLst>
            </p:cNvPr>
            <p:cNvSpPr/>
            <p:nvPr/>
          </p:nvSpPr>
          <p:spPr bwMode="auto">
            <a:xfrm>
              <a:off x="3806123" y="1370981"/>
              <a:ext cx="1371599" cy="12954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8800" dirty="0">
                  <a:solidFill>
                    <a:srgbClr val="0070C0"/>
                  </a:solidFill>
                  <a:latin typeface="BenSenHandwriting" panose="02000500020000020004" pitchFamily="2" charset="0"/>
                  <a:cs typeface="BenSenHandwriting" panose="02000500020000020004" pitchFamily="2" charset="0"/>
                </a:rPr>
                <a:t>খ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xmlns="" id="{DAE03DA1-ED0E-40D7-84A9-BE401FED03AA}"/>
                </a:ext>
              </a:extLst>
            </p:cNvPr>
            <p:cNvSpPr/>
            <p:nvPr/>
          </p:nvSpPr>
          <p:spPr bwMode="auto">
            <a:xfrm>
              <a:off x="5151491" y="1357129"/>
              <a:ext cx="1371599" cy="12954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8800" dirty="0">
                  <a:solidFill>
                    <a:srgbClr val="0070C0"/>
                  </a:solidFill>
                  <a:latin typeface="BenSenHandwriting" panose="02000500020000020004" pitchFamily="2" charset="0"/>
                  <a:cs typeface="BenSenHandwriting" panose="02000500020000020004" pitchFamily="2" charset="0"/>
                </a:rPr>
                <a:t>ন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xmlns="" id="{FF0F97DB-24C0-44B3-8BE0-05360207A0C1}"/>
                </a:ext>
              </a:extLst>
            </p:cNvPr>
            <p:cNvSpPr/>
            <p:nvPr/>
          </p:nvSpPr>
          <p:spPr bwMode="auto">
            <a:xfrm>
              <a:off x="6506450" y="1318670"/>
              <a:ext cx="1371599" cy="1272884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8800" dirty="0">
                  <a:solidFill>
                    <a:srgbClr val="0070C0"/>
                  </a:solidFill>
                  <a:latin typeface="BenSenHandwriting" panose="02000500020000020004" pitchFamily="2" charset="0"/>
                  <a:cs typeface="BenSenHandwriting" panose="02000500020000020004" pitchFamily="2" charset="0"/>
                </a:rPr>
                <a:t>ফ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xmlns="" id="{CA24A33E-4C03-4CED-A4A8-471600B8A797}"/>
                </a:ext>
              </a:extLst>
            </p:cNvPr>
            <p:cNvSpPr/>
            <p:nvPr/>
          </p:nvSpPr>
          <p:spPr bwMode="auto">
            <a:xfrm>
              <a:off x="7837790" y="1332730"/>
              <a:ext cx="1371599" cy="12954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r>
                <a:rPr lang="en-US" sz="8800" dirty="0">
                  <a:solidFill>
                    <a:srgbClr val="0070C0"/>
                  </a:solidFill>
                  <a:latin typeface="BenSenHandwriting" panose="02000500020000020004" pitchFamily="2" charset="0"/>
                  <a:cs typeface="BenSenHandwriting" panose="02000500020000020004" pitchFamily="2" charset="0"/>
                </a:rPr>
                <a:t>ল</a:t>
              </a:r>
              <a:r>
                <a:rPr lang="bn-IN" sz="11154" dirty="0">
                  <a:latin typeface="BenSenHandwriting" panose="02000500020000020004" pitchFamily="2" charset="0"/>
                  <a:cs typeface="BenSenHandwriting" panose="02000500020000020004" pitchFamily="2" charset="0"/>
                </a:rPr>
                <a:t> </a:t>
              </a:r>
              <a:endParaRPr lang="en-US" sz="11154" dirty="0">
                <a:latin typeface="BenSenHandwriting" panose="02000500020000020004" pitchFamily="2" charset="0"/>
                <a:cs typeface="BenSenHandwriting" panose="02000500020000020004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594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00">
                <a:alpha val="53000"/>
              </a:srgb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5-Sep-21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8" name="Frame 17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Half Frame 21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3" name="Oval 22"/>
          <p:cNvSpPr/>
          <p:nvPr/>
        </p:nvSpPr>
        <p:spPr>
          <a:xfrm>
            <a:off x="5132271" y="2371346"/>
            <a:ext cx="2161309" cy="2004123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anose="02000000000000000000" pitchFamily="2" charset="0"/>
                <a:cs typeface="NikoshLight" panose="02000000000000000000" pitchFamily="2" charset="0"/>
              </a:rPr>
              <a:t>বৈজ্ঞানিক পদ্ধতির ধাপ সমূহ</a:t>
            </a:r>
            <a:endParaRPr lang="en-US" sz="2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83682" y="296961"/>
            <a:ext cx="4429419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bn-IN" sz="2800" dirty="0" smtClean="0">
                <a:ln>
                  <a:solidFill>
                    <a:prstClr val="black"/>
                  </a:solidFill>
                </a:ln>
                <a:solidFill>
                  <a:prstClr val="black"/>
                </a:solidFill>
                <a:latin typeface="NikoshLight" panose="02000000000000000000" pitchFamily="2" charset="0"/>
                <a:cs typeface="NikoshLight" panose="02000000000000000000" pitchFamily="2" charset="0"/>
              </a:rPr>
              <a:t>চিত্রটি ভালভাবে লক্ষ করিঃ-</a:t>
            </a:r>
            <a:endParaRPr lang="en-US" sz="2800" dirty="0">
              <a:ln>
                <a:solidFill>
                  <a:prstClr val="black"/>
                </a:solidFill>
              </a:ln>
              <a:solidFill>
                <a:prstClr val="black"/>
              </a:solidFill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7824216" y="1611848"/>
            <a:ext cx="1763120" cy="1587384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anose="02000000000000000000" pitchFamily="2" charset="0"/>
                <a:cs typeface="NikoshLight" panose="02000000000000000000" pitchFamily="2" charset="0"/>
              </a:rPr>
              <a:t>প্রশ্নকরণ</a:t>
            </a:r>
            <a:endParaRPr lang="en-US" sz="2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5597257" y="245431"/>
            <a:ext cx="1828780" cy="171368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anose="02000000000000000000" pitchFamily="2" charset="0"/>
                <a:cs typeface="NikoshLight" panose="02000000000000000000" pitchFamily="2" charset="0"/>
              </a:rPr>
              <a:t>পর্যবেক্ষণ</a:t>
            </a:r>
            <a:endParaRPr lang="en-US" sz="2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2712032" y="3548720"/>
            <a:ext cx="1814951" cy="1681552"/>
          </a:xfrm>
          <a:prstGeom prst="ellipse">
            <a:avLst/>
          </a:prstGeom>
          <a:blipFill>
            <a:blip r:embed="rId5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anose="02000000000000000000" pitchFamily="2" charset="0"/>
                <a:cs typeface="NikoshLight" panose="02000000000000000000" pitchFamily="2" charset="0"/>
              </a:rPr>
              <a:t>সিদ্ধান্ত গ্রহণ</a:t>
            </a:r>
            <a:endParaRPr lang="en-US" sz="2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7611283" y="4125103"/>
            <a:ext cx="1745660" cy="16975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anose="02000000000000000000" pitchFamily="2" charset="0"/>
                <a:cs typeface="NikoshLight" panose="02000000000000000000" pitchFamily="2" charset="0"/>
              </a:rPr>
              <a:t>অনুমিত সিদ্ধান্ত</a:t>
            </a:r>
            <a:endParaRPr lang="en-US" sz="2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4913101" y="4655127"/>
            <a:ext cx="1667824" cy="167776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anose="02000000000000000000" pitchFamily="2" charset="0"/>
                <a:cs typeface="NikoshLight" panose="02000000000000000000" pitchFamily="2" charset="0"/>
              </a:rPr>
              <a:t>পরীক্ষণ</a:t>
            </a:r>
            <a:endParaRPr lang="en-US" sz="2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sp>
        <p:nvSpPr>
          <p:cNvPr id="30" name="Right Arrow 29"/>
          <p:cNvSpPr/>
          <p:nvPr/>
        </p:nvSpPr>
        <p:spPr>
          <a:xfrm rot="2152456">
            <a:off x="7486576" y="1412097"/>
            <a:ext cx="498780" cy="55205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ight Arrow 30"/>
          <p:cNvSpPr/>
          <p:nvPr/>
        </p:nvSpPr>
        <p:spPr>
          <a:xfrm rot="6138813">
            <a:off x="8456385" y="3431751"/>
            <a:ext cx="498780" cy="55205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Right Arrow 31"/>
          <p:cNvSpPr/>
          <p:nvPr/>
        </p:nvSpPr>
        <p:spPr>
          <a:xfrm rot="10298353">
            <a:off x="6854299" y="5306405"/>
            <a:ext cx="498780" cy="55205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Right Arrow 32"/>
          <p:cNvSpPr/>
          <p:nvPr/>
        </p:nvSpPr>
        <p:spPr>
          <a:xfrm rot="13178516">
            <a:off x="4337872" y="4990701"/>
            <a:ext cx="498780" cy="55205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Right Arrow 33"/>
          <p:cNvSpPr/>
          <p:nvPr/>
        </p:nvSpPr>
        <p:spPr>
          <a:xfrm rot="17536884">
            <a:off x="3238310" y="2577328"/>
            <a:ext cx="498780" cy="55205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3211615" y="888911"/>
            <a:ext cx="1814951" cy="1681552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Light" panose="02000000000000000000" pitchFamily="2" charset="0"/>
                <a:cs typeface="NikoshLight" panose="02000000000000000000" pitchFamily="2" charset="0"/>
              </a:rPr>
              <a:t>বিনিময়</a:t>
            </a:r>
            <a:endParaRPr lang="en-US" sz="2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sp>
        <p:nvSpPr>
          <p:cNvPr id="36" name="Right Arrow 35"/>
          <p:cNvSpPr/>
          <p:nvPr/>
        </p:nvSpPr>
        <p:spPr>
          <a:xfrm rot="21246492">
            <a:off x="5004955" y="844136"/>
            <a:ext cx="498780" cy="55205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79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6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00">
                <a:alpha val="53000"/>
              </a:srgb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06664" y="6454826"/>
            <a:ext cx="849939" cy="365125"/>
          </a:xfrm>
        </p:spPr>
        <p:txBody>
          <a:bodyPr/>
          <a:lstStyle/>
          <a:p>
            <a:fld id="{3D3AF3DF-5AFE-4625-B8E4-9EAE16E6C0B6}" type="datetime5">
              <a:rPr lang="en-US" smtClean="0">
                <a:solidFill>
                  <a:schemeClr val="accent5">
                    <a:lumMod val="50000"/>
                  </a:schemeClr>
                </a:solidFill>
              </a:rPr>
              <a:pPr/>
              <a:t>5-Sep-21</a:t>
            </a:fld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173337" y="4781238"/>
            <a:ext cx="21293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Light" panose="02000000000000000000" pitchFamily="2" charset="0"/>
                <a:cs typeface="NikoshLight" panose="02000000000000000000" pitchFamily="2" charset="0"/>
              </a:rPr>
              <a:t>গাড়ি</a:t>
            </a:r>
            <a:endParaRPr lang="en-US" sz="4400" dirty="0">
              <a:ln>
                <a:solidFill>
                  <a:schemeClr val="tx1"/>
                </a:solidFill>
              </a:ln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011399" y="410716"/>
            <a:ext cx="4384534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bn-IN" sz="4400" dirty="0" smtClean="0">
                <a:ln>
                  <a:solidFill>
                    <a:schemeClr val="tx1"/>
                  </a:solidFill>
                </a:ln>
                <a:latin typeface="NikoshLight" panose="02000000000000000000" pitchFamily="2" charset="0"/>
                <a:cs typeface="NikoshLight" panose="02000000000000000000" pitchFamily="2" charset="0"/>
              </a:rPr>
              <a:t>চিত্রে কী কী দেখা যাচ্ছে?</a:t>
            </a:r>
            <a:endParaRPr lang="en-US" sz="4400" dirty="0">
              <a:ln>
                <a:solidFill>
                  <a:schemeClr val="tx1"/>
                </a:solidFill>
              </a:ln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7865805" y="5005627"/>
            <a:ext cx="195117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bn-IN" sz="3600" dirty="0" smtClean="0">
                <a:ln>
                  <a:solidFill>
                    <a:schemeClr val="tx1"/>
                  </a:solidFill>
                </a:ln>
                <a:latin typeface="NikoshLight" panose="02000000000000000000" pitchFamily="2" charset="0"/>
                <a:cs typeface="NikoshLight" panose="02000000000000000000" pitchFamily="2" charset="0"/>
              </a:rPr>
              <a:t>দূরবীক্ষণ যন্ত্র</a:t>
            </a:r>
            <a:endParaRPr lang="en-US" sz="3600" dirty="0">
              <a:ln>
                <a:solidFill>
                  <a:schemeClr val="tx1"/>
                </a:solidFill>
              </a:ln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-4735" y="-18"/>
            <a:ext cx="12196735" cy="6860403"/>
            <a:chOff x="-4735" y="-18"/>
            <a:chExt cx="12196735" cy="6860403"/>
          </a:xfrm>
        </p:grpSpPr>
        <p:sp>
          <p:nvSpPr>
            <p:cNvPr id="17" name="Frame 16"/>
            <p:cNvSpPr/>
            <p:nvPr/>
          </p:nvSpPr>
          <p:spPr>
            <a:xfrm>
              <a:off x="0" y="0"/>
              <a:ext cx="12192000" cy="6858000"/>
            </a:xfrm>
            <a:prstGeom prst="frame">
              <a:avLst>
                <a:gd name="adj1" fmla="val 1918"/>
              </a:avLst>
            </a:prstGeom>
            <a:blipFill>
              <a:blip r:embed="rId3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Half Frame 17"/>
            <p:cNvSpPr/>
            <p:nvPr/>
          </p:nvSpPr>
          <p:spPr>
            <a:xfrm>
              <a:off x="-11" y="-18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Half Frame 18"/>
            <p:cNvSpPr/>
            <p:nvPr/>
          </p:nvSpPr>
          <p:spPr>
            <a:xfrm rot="10800000">
              <a:off x="10503878" y="5366826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Half Frame 19"/>
            <p:cNvSpPr/>
            <p:nvPr/>
          </p:nvSpPr>
          <p:spPr>
            <a:xfrm rot="16200000">
              <a:off x="-103209" y="5270737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Half Frame 20"/>
            <p:cNvSpPr/>
            <p:nvPr/>
          </p:nvSpPr>
          <p:spPr>
            <a:xfrm rot="5400000">
              <a:off x="10602352" y="98474"/>
              <a:ext cx="1688122" cy="1491174"/>
            </a:xfrm>
            <a:prstGeom prst="halfFrame">
              <a:avLst>
                <a:gd name="adj1" fmla="val 9457"/>
                <a:gd name="adj2" fmla="val 9457"/>
              </a:avLst>
            </a:prstGeom>
            <a:blipFill>
              <a:blip r:embed="rId4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8111" y="1838513"/>
            <a:ext cx="4036200" cy="240484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874" y="1838513"/>
            <a:ext cx="3333750" cy="30105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5" name="Rectangle 14"/>
          <p:cNvSpPr/>
          <p:nvPr/>
        </p:nvSpPr>
        <p:spPr>
          <a:xfrm>
            <a:off x="3817546" y="480991"/>
            <a:ext cx="583095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n>
                  <a:solidFill>
                    <a:schemeClr val="tx1"/>
                  </a:solidFill>
                </a:ln>
                <a:latin typeface="NikoshLight" panose="02000000000000000000" pitchFamily="2" charset="0"/>
                <a:cs typeface="NikoshLight" panose="02000000000000000000" pitchFamily="2" charset="0"/>
              </a:rPr>
              <a:t>এগুলো হচ্ছে প্রযুক্তি।</a:t>
            </a:r>
            <a:endParaRPr lang="en-US" sz="4000" dirty="0">
              <a:ln>
                <a:solidFill>
                  <a:schemeClr val="tx1"/>
                </a:solidFill>
              </a:ln>
              <a:latin typeface="NikoshLight" panose="02000000000000000000" pitchFamily="2" charset="0"/>
              <a:cs typeface="Nikosh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11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3" grpId="1"/>
      <p:bldP spid="26" grpId="0"/>
      <p:bldP spid="15" grpId="0"/>
      <p:bldP spid="15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4738</TotalTime>
  <Words>358</Words>
  <Application>Microsoft Office PowerPoint</Application>
  <PresentationFormat>Widescreen</PresentationFormat>
  <Paragraphs>118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BenSenHandwriting</vt:lpstr>
      <vt:lpstr>Calibri</vt:lpstr>
      <vt:lpstr>Calibri Light</vt:lpstr>
      <vt:lpstr>NikoshBAN</vt:lpstr>
      <vt:lpstr>NikoshLight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DPE</cp:lastModifiedBy>
  <cp:revision>1867</cp:revision>
  <dcterms:created xsi:type="dcterms:W3CDTF">2017-07-12T02:49:00Z</dcterms:created>
  <dcterms:modified xsi:type="dcterms:W3CDTF">2021-09-05T16:35:33Z</dcterms:modified>
</cp:coreProperties>
</file>