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78" r:id="rId3"/>
    <p:sldId id="259" r:id="rId4"/>
    <p:sldId id="279" r:id="rId5"/>
    <p:sldId id="261" r:id="rId6"/>
    <p:sldId id="263" r:id="rId7"/>
    <p:sldId id="267" r:id="rId8"/>
    <p:sldId id="266" r:id="rId9"/>
    <p:sldId id="280" r:id="rId10"/>
    <p:sldId id="281" r:id="rId11"/>
    <p:sldId id="283" r:id="rId12"/>
    <p:sldId id="282" r:id="rId13"/>
    <p:sldId id="286" r:id="rId14"/>
    <p:sldId id="270" r:id="rId15"/>
    <p:sldId id="285" r:id="rId16"/>
    <p:sldId id="288" r:id="rId17"/>
    <p:sldId id="273" r:id="rId18"/>
    <p:sldId id="275" r:id="rId19"/>
    <p:sldId id="276" r:id="rId20"/>
    <p:sldId id="277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DCB"/>
    <a:srgbClr val="F757EC"/>
    <a:srgbClr val="2BB75A"/>
    <a:srgbClr val="4ED67B"/>
    <a:srgbClr val="DA4ABF"/>
    <a:srgbClr val="570EC2"/>
    <a:srgbClr val="AD2393"/>
    <a:srgbClr val="10A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6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C457C-F339-4DAE-AA4B-DC911E55CA2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FCBA4-1E8B-4A9A-B977-C7FFDDE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5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705FB-F94D-4756-934E-E5CE732ACA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1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705FB-F94D-4756-934E-E5CE732ACA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705FB-F94D-4756-934E-E5CE732ACA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8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705FB-F94D-4756-934E-E5CE732ACA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74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705FB-F94D-4756-934E-E5CE732ACA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309619C-619B-4A43-A278-36CB2E9CFB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8D991-8540-40A3-8A55-1651DFB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6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309619C-619B-4A43-A278-36CB2E9CFB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8D991-8540-40A3-8A55-1651DFB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309619C-619B-4A43-A278-36CB2E9CFB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8D991-8540-40A3-8A55-1651DFB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3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309619C-619B-4A43-A278-36CB2E9CFB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8D991-8540-40A3-8A55-1651DFB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1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309619C-619B-4A43-A278-36CB2E9CFB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8D991-8540-40A3-8A55-1651DFB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309619C-619B-4A43-A278-36CB2E9CFB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8D991-8540-40A3-8A55-1651DFB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1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309619C-619B-4A43-A278-36CB2E9CFB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8D991-8540-40A3-8A55-1651DFB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6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309619C-619B-4A43-A278-36CB2E9CFB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8D991-8540-40A3-8A55-1651DFB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0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309619C-619B-4A43-A278-36CB2E9CFB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8D991-8540-40A3-8A55-1651DFB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7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309619C-619B-4A43-A278-36CB2E9CFB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8D991-8540-40A3-8A55-1651DFB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9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309619C-619B-4A43-A278-36CB2E9CFB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68D991-8540-40A3-8A55-1651DFB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4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62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est HAPPY BIRTHDAYAudio-son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5851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67249" y="2552700"/>
            <a:ext cx="2628900" cy="17526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124691"/>
            <a:ext cx="11152909" cy="6580910"/>
          </a:xfrm>
          <a:prstGeom prst="frame">
            <a:avLst>
              <a:gd name="adj1" fmla="val 137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16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4292" y="457201"/>
            <a:ext cx="9961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300" dirty="0">
                <a:ln w="57150"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Welcome you all, dear students</a:t>
            </a:r>
            <a:r>
              <a:rPr lang="en-US" sz="4000" dirty="0">
                <a:ln w="57150"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2" y="1399675"/>
            <a:ext cx="9961417" cy="48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5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482" y="589039"/>
            <a:ext cx="10855037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Cake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482" y="5619238"/>
            <a:ext cx="10855037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2857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In many countries, people birthday celebrate with a cake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Pentagon 6"/>
          <p:cNvSpPr/>
          <p:nvPr/>
        </p:nvSpPr>
        <p:spPr>
          <a:xfrm>
            <a:off x="287482" y="1406838"/>
            <a:ext cx="4242529" cy="4040932"/>
          </a:xfrm>
          <a:prstGeom prst="homePlate">
            <a:avLst>
              <a:gd name="adj" fmla="val 4153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Meaning</a:t>
            </a:r>
          </a:p>
          <a:p>
            <a:pPr algn="ctr"/>
            <a:endParaRPr lang="en-US" sz="3600" b="1" i="1" u="sng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An item of sweet food.</a:t>
            </a:r>
          </a:p>
        </p:txBody>
      </p:sp>
      <p:pic>
        <p:nvPicPr>
          <p:cNvPr id="6" name="Picture 2" descr="F:\picture\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4384" y="1406838"/>
            <a:ext cx="5178135" cy="4040932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Frame 7"/>
          <p:cNvSpPr/>
          <p:nvPr/>
        </p:nvSpPr>
        <p:spPr>
          <a:xfrm>
            <a:off x="83127" y="41563"/>
            <a:ext cx="11277599" cy="6677892"/>
          </a:xfrm>
          <a:prstGeom prst="frame">
            <a:avLst>
              <a:gd name="adj1" fmla="val 158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16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" y="499536"/>
            <a:ext cx="1076498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Gift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509" y="5727282"/>
            <a:ext cx="1076498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 gift may be a toy, a book or some clothes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Pentagon 3"/>
          <p:cNvSpPr/>
          <p:nvPr/>
        </p:nvSpPr>
        <p:spPr>
          <a:xfrm flipH="1">
            <a:off x="6791069" y="1288473"/>
            <a:ext cx="4306422" cy="4173972"/>
          </a:xfrm>
          <a:prstGeom prst="homePlate">
            <a:avLst>
              <a:gd name="adj" fmla="val 3037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Meaning</a:t>
            </a:r>
          </a:p>
          <a:p>
            <a:pPr algn="ctr"/>
            <a:endParaRPr lang="en-US" sz="3200" b="1" i="1" u="sng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A thing given to someone without payment.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4" y="3367079"/>
            <a:ext cx="19053" cy="12384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288473"/>
            <a:ext cx="2929526" cy="4173972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83127" y="41563"/>
            <a:ext cx="11277599" cy="6677892"/>
          </a:xfrm>
          <a:prstGeom prst="frame">
            <a:avLst>
              <a:gd name="adj1" fmla="val 158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16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5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873" y="523338"/>
            <a:ext cx="1083425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Celebrate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873" y="5763490"/>
            <a:ext cx="10834256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190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People around the world celebrate birthdays in different ways.</a:t>
            </a:r>
          </a:p>
        </p:txBody>
      </p:sp>
      <p:sp>
        <p:nvSpPr>
          <p:cNvPr id="5" name="Pentagon 4"/>
          <p:cNvSpPr/>
          <p:nvPr/>
        </p:nvSpPr>
        <p:spPr>
          <a:xfrm>
            <a:off x="297873" y="1579609"/>
            <a:ext cx="4682412" cy="3809809"/>
          </a:xfrm>
          <a:prstGeom prst="homePlate">
            <a:avLst>
              <a:gd name="adj" fmla="val 4153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u="sng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Meaning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Acknowledge with a social gathering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.</a:t>
            </a:r>
          </a:p>
          <a:p>
            <a:pPr algn="ctr"/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81" y="1556644"/>
            <a:ext cx="4947548" cy="3832774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83127" y="41563"/>
            <a:ext cx="11277599" cy="6677892"/>
          </a:xfrm>
          <a:prstGeom prst="frame">
            <a:avLst>
              <a:gd name="adj1" fmla="val 158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16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" y="499536"/>
            <a:ext cx="1076498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Wrap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035" y="5660471"/>
            <a:ext cx="1076498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The gift are wrapped in </a:t>
            </a:r>
            <a:r>
              <a:rPr lang="en-US" sz="4000" b="1" dirty="0" err="1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colourful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 paper.</a:t>
            </a:r>
          </a:p>
        </p:txBody>
      </p:sp>
      <p:sp>
        <p:nvSpPr>
          <p:cNvPr id="4" name="Pentagon 3"/>
          <p:cNvSpPr/>
          <p:nvPr/>
        </p:nvSpPr>
        <p:spPr>
          <a:xfrm flipH="1">
            <a:off x="6791069" y="1662546"/>
            <a:ext cx="4306422" cy="3487385"/>
          </a:xfrm>
          <a:prstGeom prst="homePlate">
            <a:avLst>
              <a:gd name="adj" fmla="val 3037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Meaning</a:t>
            </a:r>
          </a:p>
          <a:p>
            <a:pPr algn="ctr"/>
            <a:endParaRPr lang="en-US" sz="3200" b="1" i="1" u="sng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Cover in paper.</a:t>
            </a:r>
          </a:p>
          <a:p>
            <a:pPr algn="ctr"/>
            <a:endParaRPr lang="en-US" sz="3600" b="1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Book Antiqua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4" y="3367079"/>
            <a:ext cx="19053" cy="123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662545"/>
            <a:ext cx="5209310" cy="3487385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83127" y="41563"/>
            <a:ext cx="11277599" cy="6677892"/>
          </a:xfrm>
          <a:prstGeom prst="frame">
            <a:avLst>
              <a:gd name="adj1" fmla="val 158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16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0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858981" y="5030251"/>
            <a:ext cx="10089869" cy="129441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1. How many </a:t>
            </a:r>
            <a:r>
              <a:rPr lang="en-US" sz="3600" b="1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candles are put on </a:t>
            </a:r>
            <a:r>
              <a:rPr lang="en-US" sz="3600" b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the cake?</a:t>
            </a:r>
          </a:p>
        </p:txBody>
      </p:sp>
      <p:sp>
        <p:nvSpPr>
          <p:cNvPr id="3" name="Rectangle 2"/>
          <p:cNvSpPr/>
          <p:nvPr/>
        </p:nvSpPr>
        <p:spPr>
          <a:xfrm>
            <a:off x="4384963" y="531410"/>
            <a:ext cx="2660073" cy="980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16653" r="10924" b="47336"/>
          <a:stretch/>
        </p:blipFill>
        <p:spPr>
          <a:xfrm>
            <a:off x="2737873" y="1788842"/>
            <a:ext cx="5954255" cy="3169478"/>
          </a:xfrm>
          <a:prstGeom prst="rect">
            <a:avLst/>
          </a:prstGeom>
          <a:ln w="76200">
            <a:noFill/>
          </a:ln>
        </p:spPr>
      </p:pic>
      <p:sp>
        <p:nvSpPr>
          <p:cNvPr id="7" name="Frame 6"/>
          <p:cNvSpPr/>
          <p:nvPr/>
        </p:nvSpPr>
        <p:spPr>
          <a:xfrm>
            <a:off x="83127" y="41563"/>
            <a:ext cx="11277599" cy="6677892"/>
          </a:xfrm>
          <a:prstGeom prst="frame">
            <a:avLst>
              <a:gd name="adj1" fmla="val 158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16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LASS FIVE ENGLISH UNIT 15 HAPPY BIRTHDAY LESSON 1_00_4433_1894_00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10200" y="312420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6139" y="466543"/>
            <a:ext cx="991772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Teacher’s Reading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2579638"/>
            <a:ext cx="991772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Please, open your book at page 58.  Listen to me carefully and put your finger under the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line.From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, “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 person’s birthday ………..friends and family.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ln w="2857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83127" y="41563"/>
            <a:ext cx="11277599" cy="6677892"/>
          </a:xfrm>
          <a:prstGeom prst="frame">
            <a:avLst>
              <a:gd name="adj1" fmla="val 158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16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tudent as cartoon gif"/>
          <p:cNvSpPr>
            <a:spLocks noChangeAspect="1" noChangeArrowheads="1"/>
          </p:cNvSpPr>
          <p:nvPr/>
        </p:nvSpPr>
        <p:spPr bwMode="auto">
          <a:xfrm>
            <a:off x="5572125" y="826917"/>
            <a:ext cx="285750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endParaRPr lang="en-US" sz="1688"/>
          </a:p>
        </p:txBody>
      </p:sp>
      <p:sp>
        <p:nvSpPr>
          <p:cNvPr id="8" name="TextBox 7"/>
          <p:cNvSpPr txBox="1"/>
          <p:nvPr/>
        </p:nvSpPr>
        <p:spPr>
          <a:xfrm>
            <a:off x="2728183" y="443254"/>
            <a:ext cx="6013739" cy="66941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750" b="1" spc="281" dirty="0">
                <a:ln w="38100"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Student’s</a:t>
            </a:r>
            <a:r>
              <a:rPr lang="en-US" sz="3750" b="1" dirty="0">
                <a:ln w="38100"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Reading</a:t>
            </a:r>
          </a:p>
        </p:txBody>
      </p:sp>
      <p:pic>
        <p:nvPicPr>
          <p:cNvPr id="15" name="Picture 14" descr="IMG_20170107_133241.jpg"/>
          <p:cNvPicPr>
            <a:picLocks noChangeAspect="1"/>
          </p:cNvPicPr>
          <p:nvPr/>
        </p:nvPicPr>
        <p:blipFill>
          <a:blip r:embed="rId2" cstate="print"/>
          <a:srcRect t="19787"/>
          <a:stretch>
            <a:fillRect/>
          </a:stretch>
        </p:blipFill>
        <p:spPr>
          <a:xfrm>
            <a:off x="2708130" y="1442200"/>
            <a:ext cx="6013739" cy="482995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/>
          <p:cNvSpPr/>
          <p:nvPr/>
        </p:nvSpPr>
        <p:spPr>
          <a:xfrm>
            <a:off x="83127" y="41563"/>
            <a:ext cx="11277599" cy="6677892"/>
          </a:xfrm>
          <a:prstGeom prst="frame">
            <a:avLst>
              <a:gd name="adj1" fmla="val 158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16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5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176" y="1605273"/>
            <a:ext cx="11189795" cy="51280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A birthday is the date when the person was born.</a:t>
            </a:r>
          </a:p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People celebrate their birthday only with candle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c)The birthday gifts are usually wrapped in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paper.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The guests blows out the candles on birthday. 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We sing the birthday song for the person on his birthday. 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Gifts are the most important things for celebrating a birthday.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65492" y="1685590"/>
            <a:ext cx="128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98691" y="2228658"/>
            <a:ext cx="128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5423" y="3302382"/>
            <a:ext cx="128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8957" y="4891280"/>
            <a:ext cx="128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87779" y="3886284"/>
            <a:ext cx="1155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8957" y="5975707"/>
            <a:ext cx="1287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93D74A-96E0-4256-B4CC-537003D2EBF0}"/>
              </a:ext>
            </a:extLst>
          </p:cNvPr>
          <p:cNvSpPr txBox="1"/>
          <p:nvPr/>
        </p:nvSpPr>
        <p:spPr>
          <a:xfrm>
            <a:off x="138176" y="477429"/>
            <a:ext cx="1118979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090" y="477430"/>
            <a:ext cx="11165881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Write True or False.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175" y="186462"/>
            <a:ext cx="11189795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Students are divided into three </a:t>
            </a:r>
            <a:r>
              <a:rPr lang="en-US" sz="4000" b="1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grops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</a:t>
            </a:r>
            <a:endParaRPr lang="bn-IN" sz="4000" b="1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Every group have to do the same work.</a:t>
            </a:r>
          </a:p>
        </p:txBody>
      </p:sp>
    </p:spTree>
    <p:extLst>
      <p:ext uri="{BB962C8B-B14F-4D97-AF65-F5344CB8AC3E}">
        <p14:creationId xmlns:p14="http://schemas.microsoft.com/office/powerpoint/2010/main" val="118935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10" grpId="0" animBg="1"/>
      <p:bldP spid="10" grpId="1" animBg="1"/>
      <p:bldP spid="11" grpId="0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47" y="2552750"/>
            <a:ext cx="10784306" cy="39706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a)There are candles on the ……. .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b)There is special …….., like sweets.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A person’s birthday is a ……… day. 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The persons blows out the ……….. . 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The child’s …………. come to the home.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2847" y="319024"/>
            <a:ext cx="10784306" cy="9118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the given words:</a:t>
            </a:r>
          </a:p>
        </p:txBody>
      </p:sp>
      <p:sp>
        <p:nvSpPr>
          <p:cNvPr id="4" name="Rectangle 3"/>
          <p:cNvSpPr/>
          <p:nvPr/>
        </p:nvSpPr>
        <p:spPr>
          <a:xfrm>
            <a:off x="322847" y="1343892"/>
            <a:ext cx="10784306" cy="11147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special, cake, candles, friends, food, celebrate, different,  people.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4634" y="2914388"/>
            <a:ext cx="1412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4797" y="3558728"/>
            <a:ext cx="1528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0941" y="4124027"/>
            <a:ext cx="2490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3603" y="4758767"/>
            <a:ext cx="2429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00085" y="5366687"/>
            <a:ext cx="2410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2847" y="337913"/>
            <a:ext cx="10784306" cy="91188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16" name="Frame 15"/>
          <p:cNvSpPr/>
          <p:nvPr/>
        </p:nvSpPr>
        <p:spPr>
          <a:xfrm>
            <a:off x="83127" y="41562"/>
            <a:ext cx="11277599" cy="6719456"/>
          </a:xfrm>
          <a:prstGeom prst="frame">
            <a:avLst>
              <a:gd name="adj1" fmla="val 158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16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/>
      <p:bldP spid="11" grpId="0"/>
      <p:bldP spid="12" grpId="0"/>
      <p:bldP spid="13" grpId="0"/>
      <p:bldP spid="14" grpId="0"/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1011383" y="734653"/>
            <a:ext cx="9601200" cy="973778"/>
          </a:xfrm>
          <a:prstGeom prst="flowChartDecision">
            <a:avLst/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 </a:t>
            </a:r>
          </a:p>
        </p:txBody>
      </p:sp>
      <p:sp>
        <p:nvSpPr>
          <p:cNvPr id="2" name="Rectangle: Top Corners Rounded 1"/>
          <p:cNvSpPr/>
          <p:nvPr/>
        </p:nvSpPr>
        <p:spPr>
          <a:xfrm>
            <a:off x="541421" y="2410691"/>
            <a:ext cx="10347159" cy="3491345"/>
          </a:xfrm>
          <a:prstGeom prst="round2Same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learn from the lesson? Write in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sentences.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83127" y="41563"/>
            <a:ext cx="11277599" cy="6677892"/>
          </a:xfrm>
          <a:prstGeom prst="frame">
            <a:avLst>
              <a:gd name="adj1" fmla="val 158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16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25692" y="2493818"/>
            <a:ext cx="2230978" cy="1870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327" y="3746258"/>
            <a:ext cx="5049983" cy="22559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Md. Abdul </a:t>
            </a:r>
            <a:r>
              <a:rPr lang="en-US" sz="3600" dirty="0" err="1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Gafur</a:t>
            </a:r>
            <a:r>
              <a:rPr lang="en-US" sz="3600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,</a:t>
            </a:r>
          </a:p>
          <a:p>
            <a:r>
              <a:rPr lang="en-US" sz="4000" b="1" dirty="0">
                <a:ln w="1905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Assistant teacher</a:t>
            </a:r>
          </a:p>
          <a:p>
            <a:r>
              <a:rPr lang="en-US" sz="4000" b="1" dirty="0" err="1">
                <a:ln w="1905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Gaiar</a:t>
            </a:r>
            <a:r>
              <a:rPr lang="en-US" sz="4000" b="1" dirty="0">
                <a:ln w="1905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000" b="1" dirty="0" err="1">
                <a:ln w="1905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Bhanga</a:t>
            </a:r>
            <a:r>
              <a:rPr lang="en-US" sz="4000" b="1" dirty="0">
                <a:ln w="1905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G.P.S</a:t>
            </a:r>
          </a:p>
          <a:p>
            <a:r>
              <a:rPr lang="en-US" sz="4000" b="1" dirty="0" err="1">
                <a:ln w="1905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Lalmai</a:t>
            </a:r>
            <a:r>
              <a:rPr lang="en-US" sz="4000" b="1" dirty="0">
                <a:ln w="1905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4000" b="1" dirty="0" err="1">
                <a:ln w="1905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Cumilla</a:t>
            </a:r>
            <a:r>
              <a:rPr lang="en-US" sz="4000" b="1" dirty="0">
                <a:ln w="1905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92931" y="1052293"/>
            <a:ext cx="4444138" cy="707886"/>
          </a:xfrm>
          <a:prstGeom prst="rect">
            <a:avLst/>
          </a:prstGeom>
          <a:noFill/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ln w="28575">
                  <a:solidFill>
                    <a:schemeClr val="tx1"/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Book Antiqua" panose="02040602050305030304" pitchFamily="18" charset="0"/>
              </a:rPr>
              <a:t>Identity</a:t>
            </a:r>
            <a:endParaRPr lang="en-US" sz="4000" b="1" u="sng" spc="300" dirty="0">
              <a:ln w="28575">
                <a:solidFill>
                  <a:schemeClr val="tx1"/>
                </a:solidFill>
                <a:prstDash val="solid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600261" y="1781171"/>
            <a:ext cx="114740" cy="4605774"/>
          </a:xfrm>
          <a:prstGeom prst="line">
            <a:avLst/>
          </a:prstGeom>
          <a:ln w="76200">
            <a:solidFill>
              <a:srgbClr val="00B05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15001" y="1781171"/>
            <a:ext cx="124690" cy="4605774"/>
          </a:xfrm>
          <a:prstGeom prst="line">
            <a:avLst/>
          </a:prstGeom>
          <a:ln w="76200">
            <a:solidFill>
              <a:srgbClr val="F60AD4">
                <a:alpha val="6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5" y="1052294"/>
            <a:ext cx="2414572" cy="250904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89519" y="3746259"/>
            <a:ext cx="472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Unit: 15</a:t>
            </a:r>
          </a:p>
          <a:p>
            <a:r>
              <a:rPr lang="en-US" sz="4000" b="1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Lesson: 1</a:t>
            </a:r>
          </a:p>
          <a:p>
            <a:r>
              <a:rPr lang="en-US" sz="4000" b="1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4000" b="1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smtClean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</a:p>
          <a:p>
            <a:r>
              <a:rPr lang="en-US" sz="4000" b="1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Date:</a:t>
            </a:r>
            <a:r>
              <a:rPr lang="bn-IN" sz="4000" b="1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3B5E3CDA-EDFB-4E75-9649-7EC45D5DF6D0}" type="datetime1">
              <a:rPr lang="en-US" sz="4000" b="1" smtClean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9/14/2021</a:t>
            </a:fld>
            <a:endParaRPr lang="en-US" sz="4000" b="1" dirty="0">
              <a:ln w="1270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74" y="1052294"/>
            <a:ext cx="1943099" cy="2509043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83127" y="41563"/>
            <a:ext cx="11277599" cy="6677892"/>
          </a:xfrm>
          <a:prstGeom prst="frame">
            <a:avLst>
              <a:gd name="adj1" fmla="val 158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16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0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679541" y="5238206"/>
            <a:ext cx="10092690" cy="1165860"/>
          </a:xfrm>
          <a:prstGeom prst="flowChartPreparation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" y="485774"/>
            <a:ext cx="10465594" cy="4579423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83127" y="41563"/>
            <a:ext cx="11277599" cy="6677892"/>
          </a:xfrm>
          <a:prstGeom prst="frame">
            <a:avLst>
              <a:gd name="adj1" fmla="val 158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16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5B22AC-84F3-49E6-8D63-6389046FB3FA}"/>
              </a:ext>
            </a:extLst>
          </p:cNvPr>
          <p:cNvSpPr txBox="1"/>
          <p:nvPr/>
        </p:nvSpPr>
        <p:spPr>
          <a:xfrm>
            <a:off x="302138" y="5686778"/>
            <a:ext cx="1082572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picture?</a:t>
            </a:r>
            <a:endParaRPr lang="en-US" sz="3200" b="1" dirty="0">
              <a:ln w="1270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6FE36-9CF8-43CF-A178-8C9CBF65B1AA}"/>
              </a:ext>
            </a:extLst>
          </p:cNvPr>
          <p:cNvSpPr txBox="1"/>
          <p:nvPr/>
        </p:nvSpPr>
        <p:spPr>
          <a:xfrm>
            <a:off x="1604551" y="436212"/>
            <a:ext cx="7878886" cy="70788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16653" r="10924" b="47336"/>
          <a:stretch/>
        </p:blipFill>
        <p:spPr>
          <a:xfrm>
            <a:off x="1658818" y="1335175"/>
            <a:ext cx="7824618" cy="4165081"/>
          </a:xfrm>
          <a:prstGeom prst="rect">
            <a:avLst/>
          </a:prstGeom>
          <a:ln w="76200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5B22AC-84F3-49E6-8D63-6389046FB3FA}"/>
              </a:ext>
            </a:extLst>
          </p:cNvPr>
          <p:cNvSpPr txBox="1"/>
          <p:nvPr/>
        </p:nvSpPr>
        <p:spPr>
          <a:xfrm>
            <a:off x="131131" y="5686778"/>
            <a:ext cx="1082572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What is happening in the picture?</a:t>
            </a:r>
            <a:endParaRPr lang="en-US" sz="3200" b="1" dirty="0">
              <a:ln w="1270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B22AC-84F3-49E6-8D63-6389046FB3FA}"/>
              </a:ext>
            </a:extLst>
          </p:cNvPr>
          <p:cNvSpPr txBox="1"/>
          <p:nvPr/>
        </p:nvSpPr>
        <p:spPr>
          <a:xfrm>
            <a:off x="216633" y="5633124"/>
            <a:ext cx="1065472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Who are there in the picture?</a:t>
            </a:r>
            <a:endParaRPr lang="en-US" sz="3200" b="1" dirty="0">
              <a:ln w="1270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B22AC-84F3-49E6-8D63-6389046FB3FA}"/>
              </a:ext>
            </a:extLst>
          </p:cNvPr>
          <p:cNvSpPr txBox="1"/>
          <p:nvPr/>
        </p:nvSpPr>
        <p:spPr>
          <a:xfrm>
            <a:off x="302138" y="5659951"/>
            <a:ext cx="1091123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What is written on the top of the picture?</a:t>
            </a:r>
            <a:endParaRPr lang="en-US" sz="3200" b="1" dirty="0">
              <a:ln w="1270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83127" y="41563"/>
            <a:ext cx="11277599" cy="6677892"/>
          </a:xfrm>
          <a:prstGeom prst="frame">
            <a:avLst>
              <a:gd name="adj1" fmla="val 158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16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7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7" grpId="0"/>
      <p:bldP spid="7" grpId="1"/>
      <p:bldP spid="8" grpId="0"/>
      <p:bldP spid="8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8137" y="322300"/>
            <a:ext cx="9073729" cy="14131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Our Today’s lesson is-</a:t>
            </a:r>
          </a:p>
        </p:txBody>
      </p:sp>
      <p:sp>
        <p:nvSpPr>
          <p:cNvPr id="7" name="Rectangle 6"/>
          <p:cNvSpPr/>
          <p:nvPr/>
        </p:nvSpPr>
        <p:spPr>
          <a:xfrm>
            <a:off x="2874819" y="1857150"/>
            <a:ext cx="5680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Happy Birthday</a:t>
            </a:r>
          </a:p>
        </p:txBody>
      </p:sp>
      <p:sp>
        <p:nvSpPr>
          <p:cNvPr id="4" name="Frame 3"/>
          <p:cNvSpPr/>
          <p:nvPr/>
        </p:nvSpPr>
        <p:spPr>
          <a:xfrm>
            <a:off x="83127" y="41563"/>
            <a:ext cx="11277599" cy="6677892"/>
          </a:xfrm>
          <a:prstGeom prst="frame">
            <a:avLst>
              <a:gd name="adj1" fmla="val 158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16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19" y="2748278"/>
            <a:ext cx="5680363" cy="362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336884" y="483326"/>
            <a:ext cx="10764253" cy="5612675"/>
          </a:xfrm>
          <a:prstGeom prst="flowChartProcess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0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to:</a:t>
            </a:r>
          </a:p>
          <a:p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3.3.1 understand question about objects around them.</a:t>
            </a:r>
          </a:p>
          <a:p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6.2.1 talk about people, objects, events etc.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1.7.1 read paragraphs, dialogues, stories, letters and others texts</a:t>
            </a:r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83127" y="41563"/>
            <a:ext cx="11277599" cy="6677892"/>
          </a:xfrm>
          <a:prstGeom prst="frame">
            <a:avLst>
              <a:gd name="adj1" fmla="val 158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16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2455" y="1389306"/>
            <a:ext cx="10972800" cy="3908834"/>
            <a:chOff x="229103" y="1496884"/>
            <a:chExt cx="11788751" cy="36398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03" y="1510332"/>
              <a:ext cx="3690696" cy="362644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758" y="1510332"/>
              <a:ext cx="3845799" cy="362644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517" y="1496884"/>
              <a:ext cx="3946337" cy="3639891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42455" y="346951"/>
            <a:ext cx="10972800" cy="813121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455" y="5459098"/>
            <a:ext cx="10972801" cy="981635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around the world celebrate birthdays in different ways.</a:t>
            </a:r>
          </a:p>
        </p:txBody>
      </p:sp>
    </p:spTree>
    <p:extLst>
      <p:ext uri="{BB962C8B-B14F-4D97-AF65-F5344CB8AC3E}">
        <p14:creationId xmlns:p14="http://schemas.microsoft.com/office/powerpoint/2010/main" val="366233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206" y="5287123"/>
            <a:ext cx="10816044" cy="126564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birthday party arrange special foods, like sweets.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8150" y="1227909"/>
            <a:ext cx="10562359" cy="4010296"/>
            <a:chOff x="351239" y="1158179"/>
            <a:chExt cx="11481770" cy="364734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39" y="1158179"/>
              <a:ext cx="3502304" cy="16129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5052" y="2968705"/>
              <a:ext cx="3849927" cy="18368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51239" y="2934365"/>
              <a:ext cx="3502304" cy="1871162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36044" y="1158179"/>
              <a:ext cx="3496965" cy="1619292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ounded Rectangle 3"/>
            <p:cNvSpPr/>
            <p:nvPr/>
          </p:nvSpPr>
          <p:spPr>
            <a:xfrm>
              <a:off x="4098779" y="1177990"/>
              <a:ext cx="3886200" cy="1696941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6487" y="2934363"/>
              <a:ext cx="3566521" cy="18711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438150" y="309879"/>
            <a:ext cx="10663099" cy="710144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</a:p>
        </p:txBody>
      </p:sp>
      <p:sp>
        <p:nvSpPr>
          <p:cNvPr id="18" name="Frame 17"/>
          <p:cNvSpPr/>
          <p:nvPr/>
        </p:nvSpPr>
        <p:spPr>
          <a:xfrm>
            <a:off x="83127" y="41563"/>
            <a:ext cx="11277599" cy="6677892"/>
          </a:xfrm>
          <a:prstGeom prst="frame">
            <a:avLst>
              <a:gd name="adj1" fmla="val 158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16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1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4068" y="4613563"/>
            <a:ext cx="10455215" cy="16779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a) Do people around the world celebrate birthday in the same way?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7126" y="350427"/>
            <a:ext cx="4475747" cy="1212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-15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26" y="1969362"/>
            <a:ext cx="4475748" cy="2334054"/>
          </a:xfrm>
          <a:prstGeom prst="rect">
            <a:avLst/>
          </a:prstGeom>
          <a:effectLst/>
        </p:spPr>
      </p:pic>
      <p:sp>
        <p:nvSpPr>
          <p:cNvPr id="6" name="Frame 5"/>
          <p:cNvSpPr/>
          <p:nvPr/>
        </p:nvSpPr>
        <p:spPr>
          <a:xfrm>
            <a:off x="83127" y="41563"/>
            <a:ext cx="11277599" cy="6677892"/>
          </a:xfrm>
          <a:prstGeom prst="frame">
            <a:avLst>
              <a:gd name="adj1" fmla="val 158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16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905000" y="1143000"/>
            <a:ext cx="7543800" cy="1295400"/>
          </a:xfrm>
          <a:prstGeom prst="ribbon">
            <a:avLst>
              <a:gd name="adj1" fmla="val 16667"/>
              <a:gd name="adj2" fmla="val 717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Key words/new words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967335"/>
            <a:ext cx="102027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Try to tell the meaning of the word  then follow the picture and match the meaning. Make a sentence with the main word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6" name="Frame 5"/>
          <p:cNvSpPr/>
          <p:nvPr/>
        </p:nvSpPr>
        <p:spPr>
          <a:xfrm>
            <a:off x="83127" y="41563"/>
            <a:ext cx="11277599" cy="6677892"/>
          </a:xfrm>
          <a:prstGeom prst="frame">
            <a:avLst>
              <a:gd name="adj1" fmla="val 158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16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519</Words>
  <Application>Microsoft Office PowerPoint</Application>
  <PresentationFormat>Custom</PresentationFormat>
  <Paragraphs>93</Paragraphs>
  <Slides>20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184</cp:revision>
  <dcterms:created xsi:type="dcterms:W3CDTF">2021-09-02T11:23:17Z</dcterms:created>
  <dcterms:modified xsi:type="dcterms:W3CDTF">2021-09-13T23:58:34Z</dcterms:modified>
</cp:coreProperties>
</file>