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05" r:id="rId4"/>
    <p:sldId id="307" r:id="rId5"/>
    <p:sldId id="328" r:id="rId6"/>
    <p:sldId id="329" r:id="rId7"/>
    <p:sldId id="259" r:id="rId8"/>
    <p:sldId id="261" r:id="rId9"/>
    <p:sldId id="270" r:id="rId10"/>
    <p:sldId id="272" r:id="rId11"/>
    <p:sldId id="264" r:id="rId12"/>
    <p:sldId id="265" r:id="rId13"/>
    <p:sldId id="260" r:id="rId14"/>
    <p:sldId id="326" r:id="rId15"/>
    <p:sldId id="262" r:id="rId16"/>
    <p:sldId id="266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4" autoAdjust="0"/>
  </p:normalViewPr>
  <p:slideViewPr>
    <p:cSldViewPr snapToGrid="0">
      <p:cViewPr varScale="1">
        <p:scale>
          <a:sx n="63" d="100"/>
          <a:sy n="63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B532B-72BA-4D6F-A716-76550E3EB0A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497B5-F3C8-44B7-9FD5-2A43A99B2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A9CA-F0B5-44BC-830C-6CB2436716F9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6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F202-A0D3-4EF5-941F-3D1343DF633C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9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F9A53-67B5-45FF-B523-258E69C26DA5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0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2151-0098-4997-A6E5-E7B32EDBA44A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113D-F681-413C-A24F-ED1A0A6F0489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3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F8F6-44CE-4EB8-8357-1BA4BFDDB0CF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34B7-5271-48BE-A19D-2621C8BDBF58}" type="datetime1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3805-C013-4EE7-8609-8959920434B7}" type="datetime1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1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DADA-2CD2-4FB8-BA98-26BB852821EE}" type="datetime1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1087-8779-4CA6-9042-E45C5C9CD803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8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44B2-6684-4F0D-B5A3-B119CD444CFF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7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3972C-7FFD-42E6-B518-BF5A129E4295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2A37D-A41A-40B2-80D5-B6A75EF4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3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5" Type="http://schemas.openxmlformats.org/officeDocument/2006/relationships/image" Target="../media/image15.jpeg" /><Relationship Id="rId4" Type="http://schemas.openxmlformats.org/officeDocument/2006/relationships/image" Target="../media/image1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0.png" /><Relationship Id="rId5" Type="http://schemas.openxmlformats.org/officeDocument/2006/relationships/image" Target="../media/image180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0.png" /><Relationship Id="rId5" Type="http://schemas.openxmlformats.org/officeDocument/2006/relationships/image" Target="../media/image9.png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E253B6-FA57-794E-AA85-ECFB4E166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33"/>
            <a:ext cx="12191999" cy="6678205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 rot="21031769">
            <a:off x="3325471" y="2183961"/>
            <a:ext cx="6351290" cy="223934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46F67-A1E3-454A-A19A-DB6BD9788872}"/>
              </a:ext>
            </a:extLst>
          </p:cNvPr>
          <p:cNvSpPr/>
          <p:nvPr/>
        </p:nvSpPr>
        <p:spPr>
          <a:xfrm rot="20815371">
            <a:off x="3640840" y="2334135"/>
            <a:ext cx="5720550" cy="1938992"/>
          </a:xfrm>
          <a:prstGeom prst="rect">
            <a:avLst/>
          </a:prstGeom>
          <a:gradFill>
            <a:gsLst>
              <a:gs pos="63000">
                <a:srgbClr val="FFFF00"/>
              </a:gs>
              <a:gs pos="19469">
                <a:srgbClr val="FFFF00"/>
              </a:gs>
              <a:gs pos="74000">
                <a:schemeClr val="accent6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2DDAC-50AC-48B3-8075-6C0B4CE5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0FE2-7EAD-432E-8BEC-54A7FAEB945D}" type="datetime1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DD9A2-8334-4611-8217-1F4F7C5C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998DCE-B47A-4649-945C-09D46DA9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0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CCACA921-A9EC-6F4F-ABD1-B8C82D5DA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76" y="20505"/>
            <a:ext cx="12071501" cy="681699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42875" y="335028"/>
            <a:ext cx="2476500" cy="278787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4447" y="1637960"/>
                <a:ext cx="5243511" cy="1594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(ক) মাটিতে আছে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পানিতে আছে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447" y="1637960"/>
                <a:ext cx="5243511" cy="1594154"/>
              </a:xfrm>
              <a:prstGeom prst="rect">
                <a:avLst/>
              </a:prstGeom>
              <a:blipFill>
                <a:blip r:embed="rId3"/>
                <a:stretch>
                  <a:fillRect l="-2907" b="-5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42975" y="3585542"/>
            <a:ext cx="54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6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bn-BD" sz="16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  . </a:t>
            </a:r>
            <a:endParaRPr lang="en-US" sz="1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2689" y="3120563"/>
                <a:ext cx="7931944" cy="2211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 ও পানিতে আছে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অংশ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অংশ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89" y="3120563"/>
                <a:ext cx="7931944" cy="2211642"/>
              </a:xfrm>
              <a:prstGeom prst="rect">
                <a:avLst/>
              </a:prstGeom>
              <a:blipFill>
                <a:blip r:embed="rId4"/>
                <a:stretch>
                  <a:fillRect l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43450" y="757238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5040" y="896358"/>
            <a:ext cx="663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মাটি ও পানিতে লাঠিটির মোট কত অংশ আছে?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58249" y="585787"/>
            <a:ext cx="1467238" cy="179259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0325488" y="757238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96988" y="585788"/>
            <a:ext cx="129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উপরে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325488" y="1571625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963275" y="1453481"/>
            <a:ext cx="93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325488" y="2314575"/>
            <a:ext cx="637787" cy="1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087100" y="2049485"/>
            <a:ext cx="81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3136" y="3923565"/>
                <a:ext cx="4361211" cy="223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136" y="3923565"/>
                <a:ext cx="4361211" cy="2237728"/>
              </a:xfrm>
              <a:prstGeom prst="rect">
                <a:avLst/>
              </a:prstGeom>
              <a:blipFill>
                <a:blip r:embed="rId6"/>
                <a:stretch>
                  <a:fillRect l="-2793" t="-2725" b="-3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6342864" y="4529724"/>
            <a:ext cx="757714" cy="1727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6601944" y="4670175"/>
            <a:ext cx="306062" cy="4468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7D0BB002-595B-4CE8-BF59-56AA2F2E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618D-7771-4C9C-8CA1-DB668E1D254C}" type="datetime1">
              <a:rPr lang="en-US" smtClean="0"/>
              <a:t>9/15/2021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0806CD09-1FA4-47C7-9280-E512C335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88CD90E-6EBF-4409-B3BD-0E089D7C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D56E40ED-7796-D546-9FFE-1F3DB2A50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04"/>
            <a:ext cx="12192000" cy="71831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837" y="577581"/>
            <a:ext cx="978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পানির উপরে কত অংশ আছে?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1" y="1528763"/>
                <a:ext cx="10120312" cy="99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(খ) ‘ক’ হতে পাই, মাটি ও পানিতে আছে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1528763"/>
                <a:ext cx="10120312" cy="996748"/>
              </a:xfrm>
              <a:prstGeom prst="rect">
                <a:avLst/>
              </a:prstGeom>
              <a:blipFill>
                <a:blip r:embed="rId3"/>
                <a:stretch>
                  <a:fillRect l="-1867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17031" y="3260107"/>
            <a:ext cx="546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ধরি, মোট লাঠি = ১ অংশ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7141" y="3260107"/>
                <a:ext cx="7208044" cy="1388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    .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 উপরে আছে = ( ১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অংশ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141" y="3260107"/>
                <a:ext cx="7208044" cy="1388713"/>
              </a:xfrm>
              <a:prstGeom prst="rect">
                <a:avLst/>
              </a:prstGeom>
              <a:blipFill>
                <a:blip r:embed="rId4"/>
                <a:stretch>
                  <a:fillRect l="-2367" t="-6579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3812" y="4625805"/>
                <a:ext cx="3414713" cy="822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bn-BD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)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12" y="4625805"/>
                <a:ext cx="3414713" cy="822533"/>
              </a:xfrm>
              <a:prstGeom prst="rect">
                <a:avLst/>
              </a:prstGeom>
              <a:blipFill>
                <a:blip r:embed="rId5"/>
                <a:stretch>
                  <a:fillRect l="-4464" b="-1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84220" y="5553782"/>
                <a:ext cx="2507457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220" y="5553782"/>
                <a:ext cx="2507457" cy="921471"/>
              </a:xfrm>
              <a:prstGeom prst="rect">
                <a:avLst/>
              </a:prstGeom>
              <a:blipFill>
                <a:blip r:embed="rId6"/>
                <a:stretch>
                  <a:fillRect l="-7543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C692E66-A658-4AE5-9C49-AD8B935B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7D43-9468-43FD-A7D2-6EECAC0FD386}" type="datetime1">
              <a:rPr lang="en-US" smtClean="0"/>
              <a:t>9/15/2021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D37838A-D2D8-4D90-9AF4-3083551D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6F297C7-ECCB-40B7-B082-325B4442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            <a:extLst>
              <a:ext uri="{FF2B5EF4-FFF2-40B4-BE49-F238E27FC236}">
                <a16:creationId xmlns:a16="http://schemas.microsoft.com/office/drawing/2014/main" id="{B23DEDBE-8FBC-2140-8792-9FA55E150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75" y="0"/>
            <a:ext cx="12346781" cy="67954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094" y="583408"/>
            <a:ext cx="1146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পানির উপরের অংশ ২ মিটার হলে সম্পূর্ণ লাঠিটর দৈর্ঘ্য কত? 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0188" y="1428751"/>
                <a:ext cx="7000875" cy="142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(গ) প্রশ্নমতে,</a:t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লাঠির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= ২ মিটার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88" y="1428751"/>
                <a:ext cx="7000875" cy="1427635"/>
              </a:xfrm>
              <a:prstGeom prst="rect">
                <a:avLst/>
              </a:prstGeom>
              <a:blipFill>
                <a:blip r:embed="rId3"/>
                <a:stretch>
                  <a:fillRect l="-1741" t="-5106" b="-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26219" y="2738819"/>
            <a:ext cx="8379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.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     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লাঠির ১ বা সম্পূর্ণ অংশ = ২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ivision 4"/>
          <p:cNvSpPr/>
          <p:nvPr/>
        </p:nvSpPr>
        <p:spPr>
          <a:xfrm>
            <a:off x="6172201" y="3229326"/>
            <a:ext cx="757238" cy="369619"/>
          </a:xfrm>
          <a:prstGeom prst="mathDivide">
            <a:avLst>
              <a:gd name="adj1" fmla="val 23520"/>
              <a:gd name="adj2" fmla="val 5880"/>
              <a:gd name="adj3" fmla="val 1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14851" y="3839052"/>
                <a:ext cx="3886200" cy="91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BD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851" y="3839052"/>
                <a:ext cx="3886200" cy="913968"/>
              </a:xfrm>
              <a:prstGeom prst="rect">
                <a:avLst/>
              </a:prstGeom>
              <a:blipFill rotWithShape="0">
                <a:blip r:embed="rId5"/>
                <a:stretch>
                  <a:fillRect l="-4867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ltiply 8"/>
          <p:cNvSpPr/>
          <p:nvPr/>
        </p:nvSpPr>
        <p:spPr>
          <a:xfrm>
            <a:off x="5482828" y="4033597"/>
            <a:ext cx="600075" cy="37990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72188" y="3869196"/>
                <a:ext cx="807243" cy="785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den>
                    </m:f>
                  </m:oMath>
                </a14:m>
                <a:r>
                  <a:rPr lang="bn-BD" sz="2400" dirty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88" y="3869196"/>
                <a:ext cx="807243" cy="785793"/>
              </a:xfrm>
              <a:prstGeom prst="rect">
                <a:avLst/>
              </a:prstGeom>
              <a:blipFill rotWithShape="0">
                <a:blip r:embed="rId6"/>
                <a:stretch>
                  <a:fillRect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836568" y="4009935"/>
            <a:ext cx="239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4178" y="4939640"/>
            <a:ext cx="276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=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/>
          </a:p>
        </p:txBody>
      </p:sp>
      <p:sp>
        <p:nvSpPr>
          <p:cNvPr id="13" name="Multiply 12"/>
          <p:cNvSpPr/>
          <p:nvPr/>
        </p:nvSpPr>
        <p:spPr>
          <a:xfrm>
            <a:off x="5629274" y="5072502"/>
            <a:ext cx="578643" cy="38060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1" y="4980077"/>
            <a:ext cx="75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6569" y="5073681"/>
            <a:ext cx="100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মিটার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94092" y="5626408"/>
            <a:ext cx="290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= ৬ মিটার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43636A-36FD-4B07-AC6A-D9BFD404E3A2}"/>
              </a:ext>
            </a:extLst>
          </p:cNvPr>
          <p:cNvCxnSpPr>
            <a:cxnSpLocks/>
          </p:cNvCxnSpPr>
          <p:nvPr/>
        </p:nvCxnSpPr>
        <p:spPr>
          <a:xfrm>
            <a:off x="6929439" y="3429000"/>
            <a:ext cx="430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B903B35-2E32-4E0E-9066-BB423B90D926}"/>
              </a:ext>
            </a:extLst>
          </p:cNvPr>
          <p:cNvSpPr txBox="1"/>
          <p:nvPr/>
        </p:nvSpPr>
        <p:spPr>
          <a:xfrm>
            <a:off x="10827657" y="2856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ED8E2D-AF19-46D4-8D63-1538522365B5}"/>
              </a:ext>
            </a:extLst>
          </p:cNvPr>
          <p:cNvSpPr txBox="1"/>
          <p:nvPr/>
        </p:nvSpPr>
        <p:spPr>
          <a:xfrm rot="11034576" flipH="1" flipV="1">
            <a:off x="7093504" y="2805345"/>
            <a:ext cx="1187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892B4-BD06-4792-B331-9E7D580CA829}"/>
              </a:ext>
            </a:extLst>
          </p:cNvPr>
          <p:cNvSpPr txBox="1"/>
          <p:nvPr/>
        </p:nvSpPr>
        <p:spPr>
          <a:xfrm rot="11097110" flipV="1">
            <a:off x="6787760" y="3305773"/>
            <a:ext cx="18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DE79E400-4DA2-44CA-B440-0F582EAD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6571-A57A-443F-8743-6E8896C01F40}" type="datetime1">
              <a:rPr lang="en-US" smtClean="0"/>
              <a:t>9/15/2021</a:t>
            </a:fld>
            <a:endParaRPr lang="en-US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8C7AF8FC-F48B-4656-A1F8-5A1DEA23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0FA7AE6-1DA8-479A-B3E8-EE7169D1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 animBg="1"/>
      <p:bldP spid="10" grpId="0"/>
      <p:bldP spid="11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2361E766-823F-1444-93BC-595848749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757" y="116467"/>
            <a:ext cx="17653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dirty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244" y="1338366"/>
            <a:ext cx="7997373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একজন কৃষক ২৪০০০টাকার ১/৪অংশ নিজের জন্য রেখে অবশিষ্ট টাকা ৩ সন্তানের মধ্যে সমানভাবে ভাগ করে দিলেন।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688" y="2835819"/>
            <a:ext cx="728072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9142" y="3783817"/>
            <a:ext cx="7997373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u="sng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৮০০০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থাকত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latin typeface="NikoshBAN" pitchFamily="2" charset="0"/>
                <a:cs typeface="NikoshBAN" pitchFamily="2" charset="0"/>
              </a:rPr>
              <a:t>পেত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A1DAF6-53DC-4991-A477-D8480EFC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A77F-476A-4E55-92D2-AFD3A8C07F21}" type="datetime1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3D9C6-1A6E-4C90-8F89-3ACACA00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61D59-F776-478D-A6EE-D40385E3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33DA3E-D4B3-4534-84CA-527DB287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936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2058" y="547899"/>
            <a:ext cx="5720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তিনি নিজে রাখলেন ১/৪ অংশ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অবশিষ্ট রইল =(১-১/৪)অংশ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6500" y="174811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=৩/৪ 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592024"/>
            <a:ext cx="765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তিন সন্তান পেল মোট সম্পতির ৩/৪ অংশ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তিন সন্তান মোট পেল =২৪০০০টাকার ৩/৪ অংশ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7158" y="3450861"/>
            <a:ext cx="4031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=(২৪০০০×৩/৪)টাকা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=১৮০০০টাকা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2058" y="4420824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সন্তান পেল ১৮০০০ টাকা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 সন্তান পেল (১৮০০০÷৬)টাকা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63880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=৬০০০ টাকা(উত্তর)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5457" y="38281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70BA419-5A4C-419A-8483-F50A5803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6F7D-1EC5-4578-8073-D6F7E6E44B26}" type="datetime1">
              <a:rPr lang="en-US" smtClean="0"/>
              <a:t>9/15/2021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951FDFF-FD7F-4B28-9759-52E57AB1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546E2D0-B504-404F-A36C-97493B1B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A1CC8865-9410-EA45-AECC-BAB3F2BA1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12192000" cy="675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16185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খ.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৮০০০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হতো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(২৪০০০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+৮০০০)=৩২০০০টাকা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ক’হতে পাই,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সন্তান পায় মোট সম্পতির 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সন্তান মোট পেত=(৩২০০০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)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228" y="334137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=২৪০০০ টাকা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3887031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প্রত্যেক সন্তান পেত=(২৪০০০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৩)টাকা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828" y="4545662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=৮০০০টাকা (উত্তর)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0AB63-14FE-4BD1-B05F-2AA5BEB018BA}"/>
                  </a:ext>
                </a:extLst>
              </p:cNvPr>
              <p:cNvSpPr txBox="1"/>
              <p:nvPr/>
            </p:nvSpPr>
            <p:spPr>
              <a:xfrm>
                <a:off x="3728299" y="2077772"/>
                <a:ext cx="2507457" cy="884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20AB63-14FE-4BD1-B05F-2AA5BEB01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299" y="2077772"/>
                <a:ext cx="2507457" cy="884473"/>
              </a:xfrm>
              <a:prstGeom prst="rect">
                <a:avLst/>
              </a:prstGeom>
              <a:blipFill>
                <a:blip r:embed="rId3"/>
                <a:stretch>
                  <a:fillRect l="-7543" b="-1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2B3269-DDFE-4193-AE55-E273E54B7095}"/>
              </a:ext>
            </a:extLst>
          </p:cNvPr>
          <p:cNvCxnSpPr>
            <a:cxnSpLocks/>
          </p:cNvCxnSpPr>
          <p:nvPr/>
        </p:nvCxnSpPr>
        <p:spPr>
          <a:xfrm flipV="1">
            <a:off x="2768679" y="3345794"/>
            <a:ext cx="757714" cy="1727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897F58-69BD-40DB-994D-2DEB168CC43B}"/>
              </a:ext>
            </a:extLst>
          </p:cNvPr>
          <p:cNvCxnSpPr>
            <a:cxnSpLocks/>
          </p:cNvCxnSpPr>
          <p:nvPr/>
        </p:nvCxnSpPr>
        <p:spPr>
          <a:xfrm flipV="1">
            <a:off x="3873329" y="3610635"/>
            <a:ext cx="757714" cy="1727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C039CC-3CD2-4C98-823F-B31C215BCB8C}"/>
              </a:ext>
            </a:extLst>
          </p:cNvPr>
          <p:cNvSpPr txBox="1"/>
          <p:nvPr/>
        </p:nvSpPr>
        <p:spPr>
          <a:xfrm>
            <a:off x="2860107" y="2828974"/>
            <a:ext cx="101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4DAFA8-842B-42B0-B4F3-4AB540A24632}"/>
              </a:ext>
            </a:extLst>
          </p:cNvPr>
          <p:cNvCxnSpPr>
            <a:cxnSpLocks/>
          </p:cNvCxnSpPr>
          <p:nvPr/>
        </p:nvCxnSpPr>
        <p:spPr>
          <a:xfrm>
            <a:off x="3911600" y="3502924"/>
            <a:ext cx="487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D104ABA-5EEA-4015-AA0D-D252FE5E986C}"/>
              </a:ext>
            </a:extLst>
          </p:cNvPr>
          <p:cNvSpPr txBox="1"/>
          <p:nvPr/>
        </p:nvSpPr>
        <p:spPr>
          <a:xfrm>
            <a:off x="3911600" y="3121361"/>
            <a:ext cx="43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E061D-1C67-4FFE-AA53-8FC1833279D7}"/>
              </a:ext>
            </a:extLst>
          </p:cNvPr>
          <p:cNvSpPr txBox="1"/>
          <p:nvPr/>
        </p:nvSpPr>
        <p:spPr>
          <a:xfrm>
            <a:off x="3937171" y="3446617"/>
            <a:ext cx="43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7E79F36-2E29-43F7-B430-773E71B2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3755-C8B2-4CE7-91A1-F3DF57109604}" type="datetime1">
              <a:rPr lang="en-US" smtClean="0"/>
              <a:t>9/15/2021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EECC55D-7559-4073-B9EB-508C6E8B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AD73C05-B48F-41EC-9D9F-E583E0ED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C3DE5C7-D632-EC4D-B340-CF7700700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5"/>
            <a:ext cx="12192000" cy="6818185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314450" y="342900"/>
            <a:ext cx="2343150" cy="642937"/>
          </a:xfrm>
          <a:prstGeom prst="wav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8243" y="1099327"/>
                <a:ext cx="9477375" cy="178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বাঁশের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bn-BD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সবুজ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নীল এবং অবশিষ্ট ২ মিটার হলুদ রং করা হলো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43" y="1099327"/>
                <a:ext cx="9477375" cy="1782796"/>
              </a:xfrm>
              <a:prstGeom prst="rect">
                <a:avLst/>
              </a:prstGeom>
              <a:blipFill>
                <a:blip r:embed="rId3"/>
                <a:stretch>
                  <a:fillRect l="-2637" r="-2058" b="-20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81125" y="3098715"/>
            <a:ext cx="8672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বাঁশটির কত অংশ হলুদ রং করা হলো?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সম্পূর্ণ বাঁশটির দৈর্ঘ্য নির্ণয় কর।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 গ) বাঁশটির কত মিটার সবুজ রং করা হলো?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Picture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5" y="1359492"/>
            <a:ext cx="395288" cy="277947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468E6-AF88-4D06-8232-C7BD65C8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E36ED-9A74-4D75-844C-DBEC4046DD2C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B65D4-1572-4FAD-B503-173C423B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EC334-4A2F-496A-9BF4-759BB5A7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4B4C0C-C00D-4E0C-8438-45EAB2D65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0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6B976E-EB0D-4FB5-80E6-1C0D8FB2A743}"/>
              </a:ext>
            </a:extLst>
          </p:cNvPr>
          <p:cNvSpPr/>
          <p:nvPr/>
        </p:nvSpPr>
        <p:spPr>
          <a:xfrm>
            <a:off x="759506" y="1002885"/>
            <a:ext cx="10823042" cy="1938992"/>
          </a:xfrm>
          <a:prstGeom prst="rect">
            <a:avLst/>
          </a:prstGeom>
          <a:solidFill>
            <a:srgbClr val="FF3399"/>
          </a:solidFill>
          <a:ln/>
          <a:effectLst>
            <a:softEdge rad="635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bn-I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 সকল সোনামনিদের 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4EB6C-C592-433A-8646-EA4A9929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E670-6447-4CD1-A935-02B84B6D2653}" type="datetime1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7BC64-7B5F-45B3-90F1-BC53CA7B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839D0-E58F-4D10-BE02-6BCD5F1E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B82B-5011-49E5-BA9F-9AB792C6F253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B79C4-C80D-47CB-8A8A-F5B8A5CA1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79575"/>
            <a:ext cx="8165518" cy="25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291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BD7A1BA4-8671-9444-A3E4-5FABC461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"/>
            <a:ext cx="12069461" cy="686751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68DFF8A-7441-E347-89B9-C74F42E54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20" y="653143"/>
            <a:ext cx="1813761" cy="5914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7E9AE5-DF71-42DF-98BA-1D653A0A5EC8}"/>
              </a:ext>
            </a:extLst>
          </p:cNvPr>
          <p:cNvSpPr/>
          <p:nvPr/>
        </p:nvSpPr>
        <p:spPr>
          <a:xfrm>
            <a:off x="3604455" y="3332688"/>
            <a:ext cx="5230035" cy="1816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02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024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102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F3BB38-7632-425E-ABCA-84EDA63D1CC6}"/>
              </a:ext>
            </a:extLst>
          </p:cNvPr>
          <p:cNvSpPr/>
          <p:nvPr/>
        </p:nvSpPr>
        <p:spPr>
          <a:xfrm>
            <a:off x="4435740" y="998906"/>
            <a:ext cx="3974165" cy="1015663"/>
          </a:xfrm>
          <a:prstGeom prst="rect">
            <a:avLst/>
          </a:prstGeom>
          <a:solidFill>
            <a:srgbClr val="FF3399"/>
          </a:soli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1DBF0-7BBC-434C-97E7-799D9FA7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2956-64A7-4C75-B7B9-2673D6DA6613}" type="datetime1">
              <a:rPr lang="en-US" smtClean="0"/>
              <a:t>9/15/2021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9E378F-53A1-4F7C-9E13-DF091F57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FBE7B7-3704-42C5-87EE-88AC7FFC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7D3D9E-A222-474C-8EA2-340A9A821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" y="136525"/>
            <a:ext cx="12088839" cy="633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2F594F-1841-4733-9392-2F3F649C75D0}"/>
              </a:ext>
            </a:extLst>
          </p:cNvPr>
          <p:cNvSpPr txBox="1"/>
          <p:nvPr/>
        </p:nvSpPr>
        <p:spPr>
          <a:xfrm>
            <a:off x="1869103" y="2642289"/>
            <a:ext cx="8453794" cy="34163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 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ভগ্নাংশ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(পৃষ্ঠা৬১)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 নং ৪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659CE0FA-25E0-44A3-8A13-0094F3781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97" y="3716276"/>
            <a:ext cx="1342009" cy="164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AE2FD-0665-47C3-A4A5-D8A70C5085D7}"/>
              </a:ext>
            </a:extLst>
          </p:cNvPr>
          <p:cNvSpPr txBox="1"/>
          <p:nvPr/>
        </p:nvSpPr>
        <p:spPr>
          <a:xfrm>
            <a:off x="3472374" y="1246923"/>
            <a:ext cx="33528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EE65A-45F0-44AE-8F76-B7E580A0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C13D-3314-491E-B8C9-7D68C13DD1A2}" type="datetime1">
              <a:rPr lang="en-US" smtClean="0"/>
              <a:t>9/15/2021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F302DF-EFB4-4D9E-B4CD-631D74FF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CE9736-8A14-4814-A7F2-8BC09FA2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AD4C-ECC2-4CEE-8E69-6E03AA905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1F91B50-4F0C-4899-ADC4-EBA6ADD78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07993"/>
            <a:ext cx="234391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9FDAAE-F4DE-4799-9ADB-F591ED3D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5CD-B795-49CB-ADEB-E9479A9410D9}" type="datetime1">
              <a:rPr lang="en-US" smtClean="0"/>
              <a:t>9/15/2021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037FC5-1482-4EA1-A041-C715060B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40DBCA-1536-4AD6-B0FF-70DEF594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692314-94C2-4E58-ACB1-1FCF78E323A5}"/>
              </a:ext>
            </a:extLst>
          </p:cNvPr>
          <p:cNvSpPr txBox="1"/>
          <p:nvPr/>
        </p:nvSpPr>
        <p:spPr>
          <a:xfrm>
            <a:off x="1386565" y="1139667"/>
            <a:ext cx="9418867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২০.৭.1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কার্যবিধি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অনূর্ধ্ব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৩টি 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54EC5-C265-4198-A4F7-C55A8BE7F1AF}"/>
              </a:ext>
            </a:extLst>
          </p:cNvPr>
          <p:cNvSpPr txBox="1"/>
          <p:nvPr/>
        </p:nvSpPr>
        <p:spPr>
          <a:xfrm>
            <a:off x="1189267" y="2955072"/>
            <a:ext cx="9418867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২০.৭.2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সরলীকরণের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842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/>
          <p:cNvSpPr/>
          <p:nvPr/>
        </p:nvSpPr>
        <p:spPr>
          <a:xfrm>
            <a:off x="3581400" y="609600"/>
            <a:ext cx="1143000" cy="5410200"/>
          </a:xfrm>
          <a:prstGeom prst="rightBrace">
            <a:avLst>
              <a:gd name="adj1" fmla="val 79973"/>
              <a:gd name="adj2" fmla="val 4741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2362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C00000"/>
                </a:solidFill>
              </a:rPr>
              <a:t>=</a:t>
            </a:r>
            <a:endParaRPr lang="en-US" sz="9600" dirty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91943" y="2676723"/>
            <a:ext cx="4267200" cy="923330"/>
            <a:chOff x="4419600" y="2810470"/>
            <a:chExt cx="4267200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4953000" y="2810470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১ বা সম্পূর্ণ অংশ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9600" y="2949714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=</a:t>
              </a:r>
              <a:endParaRPr lang="en-US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521FCA-13A1-4EB0-B87F-C8F30A4CF450}"/>
              </a:ext>
            </a:extLst>
          </p:cNvPr>
          <p:cNvGrpSpPr/>
          <p:nvPr/>
        </p:nvGrpSpPr>
        <p:grpSpPr>
          <a:xfrm>
            <a:off x="2667000" y="631497"/>
            <a:ext cx="1143000" cy="5534412"/>
            <a:chOff x="2667000" y="631497"/>
            <a:chExt cx="1143000" cy="553441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96B9AB3-3606-49BD-8D2E-626BAC224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631497"/>
              <a:ext cx="861785" cy="5237232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86F1F5C-487C-4B07-9A62-1C15AC066235}"/>
                </a:ext>
              </a:extLst>
            </p:cNvPr>
            <p:cNvGrpSpPr/>
            <p:nvPr/>
          </p:nvGrpSpPr>
          <p:grpSpPr>
            <a:xfrm>
              <a:off x="2667000" y="692091"/>
              <a:ext cx="1143000" cy="5473818"/>
              <a:chOff x="1828800" y="965082"/>
              <a:chExt cx="1143000" cy="5473818"/>
            </a:xfrm>
          </p:grpSpPr>
          <p:pic>
            <p:nvPicPr>
              <p:cNvPr id="6" name="Picture 5" descr="bamboo-stick-1595508.jpggf.jpg"/>
              <p:cNvPicPr>
                <a:picLocks noChangeAspect="1"/>
              </p:cNvPicPr>
              <p:nvPr/>
            </p:nvPicPr>
            <p:blipFill>
              <a:blip r:embed="rId3">
                <a:lum bright="18000"/>
              </a:blip>
              <a:srcRect l="65116" t="15340" r="27907" b="5769"/>
              <a:stretch>
                <a:fillRect/>
              </a:stretch>
            </p:blipFill>
            <p:spPr>
              <a:xfrm>
                <a:off x="1928585" y="965082"/>
                <a:ext cx="762000" cy="3969264"/>
              </a:xfrm>
              <a:prstGeom prst="rect">
                <a:avLst/>
              </a:prstGeom>
            </p:spPr>
          </p:pic>
          <p:pic>
            <p:nvPicPr>
              <p:cNvPr id="10" name="Picture 9" descr="bamboo-stick-1595508.jpggf.jpg">
                <a:extLst>
                  <a:ext uri="{FF2B5EF4-FFF2-40B4-BE49-F238E27FC236}">
                    <a16:creationId xmlns:a16="http://schemas.microsoft.com/office/drawing/2014/main" id="{DD303B12-6072-4CCC-A427-37D15820F9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18000"/>
              </a:blip>
              <a:srcRect l="72093" t="76605" r="25166" b="5769"/>
              <a:stretch/>
            </p:blipFill>
            <p:spPr>
              <a:xfrm>
                <a:off x="2255156" y="5196114"/>
                <a:ext cx="299357" cy="1242786"/>
              </a:xfrm>
              <a:prstGeom prst="rect">
                <a:avLst/>
              </a:prstGeom>
            </p:spPr>
          </p:pic>
          <p:pic>
            <p:nvPicPr>
              <p:cNvPr id="13" name="Picture 12" descr="bamboo-stick-1595508.jpggf.jpg">
                <a:extLst>
                  <a:ext uri="{FF2B5EF4-FFF2-40B4-BE49-F238E27FC236}">
                    <a16:creationId xmlns:a16="http://schemas.microsoft.com/office/drawing/2014/main" id="{E405C7EE-6ECA-42A0-92D4-A05543190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bright="18000"/>
              </a:blip>
              <a:srcRect l="63722" t="76173" r="24318" b="6201"/>
              <a:stretch/>
            </p:blipFill>
            <p:spPr>
              <a:xfrm>
                <a:off x="1828800" y="4898934"/>
                <a:ext cx="1143000" cy="1242786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A2B6E1-CF7B-4650-A1A9-4C3CA8BEBABE}"/>
              </a:ext>
            </a:extLst>
          </p:cNvPr>
          <p:cNvCxnSpPr/>
          <p:nvPr/>
        </p:nvCxnSpPr>
        <p:spPr>
          <a:xfrm>
            <a:off x="5428343" y="3147030"/>
            <a:ext cx="66765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2736F7-ECFF-4E91-BBAB-D3943506F18F}"/>
              </a:ext>
            </a:extLst>
          </p:cNvPr>
          <p:cNvSpPr txBox="1"/>
          <p:nvPr/>
        </p:nvSpPr>
        <p:spPr>
          <a:xfrm>
            <a:off x="5558971" y="314703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10597B-6A06-476E-A412-1DFAA52CC74D}"/>
              </a:ext>
            </a:extLst>
          </p:cNvPr>
          <p:cNvSpPr txBox="1"/>
          <p:nvPr/>
        </p:nvSpPr>
        <p:spPr>
          <a:xfrm>
            <a:off x="5555342" y="2566143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AC732F-0D84-4566-8F54-1F18A640C2CD}"/>
              </a:ext>
            </a:extLst>
          </p:cNvPr>
          <p:cNvSpPr txBox="1"/>
          <p:nvPr/>
        </p:nvSpPr>
        <p:spPr>
          <a:xfrm>
            <a:off x="4312558" y="276592"/>
            <a:ext cx="6558644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ছবি দেখি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es5.gif"/>
          <p:cNvPicPr>
            <a:picLocks noChangeAspect="1"/>
          </p:cNvPicPr>
          <p:nvPr/>
        </p:nvPicPr>
        <p:blipFill>
          <a:blip r:embed="rId2"/>
          <a:srcRect l="15151" t="43376" r="4546" b="11079"/>
          <a:stretch>
            <a:fillRect/>
          </a:stretch>
        </p:blipFill>
        <p:spPr>
          <a:xfrm>
            <a:off x="2881086" y="2337981"/>
            <a:ext cx="6705600" cy="1828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447800" y="239712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6705600" y="3810000"/>
            <a:ext cx="477078" cy="914400"/>
          </a:xfrm>
          <a:prstGeom prst="rightBrace">
            <a:avLst>
              <a:gd name="adj1" fmla="val 42876"/>
              <a:gd name="adj2" fmla="val 51701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6705600" y="2572282"/>
            <a:ext cx="520700" cy="1161518"/>
          </a:xfrm>
          <a:prstGeom prst="rightBrace">
            <a:avLst>
              <a:gd name="adj1" fmla="val 42876"/>
              <a:gd name="adj2" fmla="val 48936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0292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0" y="3200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91000" y="2895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38600" y="2590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62400" y="2362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76800" y="2667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434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05400" y="2362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15000" y="2514600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629400" y="2819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57800" y="3352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0" y="2514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38800" y="3124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86400" y="2743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38800" y="3733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7400" y="2971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934200" y="3276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6962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5438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43800" y="3276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543800" y="2590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239000" y="2743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390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858000" y="3048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858000" y="2667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3820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9342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01000" y="32766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772400" y="2971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172200" y="2667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91000" y="3048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181600" y="3200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4582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4770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1628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438400" y="2514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924800" y="4876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743200" y="2895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200400" y="3505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124200" y="2819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743200" y="3352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276600" y="4038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686800" y="4876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581400" y="4267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590800" y="4343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581400" y="3505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981200" y="3886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438400" y="3124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362200" y="3886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962400" y="3886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648200" y="4267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743200" y="38100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276600" y="4648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038600" y="4495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572000" y="4648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105400" y="4267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191000" y="4800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905000" y="3276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391400" y="46482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010400" y="5181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324600" y="5105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953000" y="5181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962400" y="5105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620000" y="3962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781800" y="4343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943600" y="41910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620000" y="53340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334000" y="4724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077200" y="39624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867400" y="4495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534400" y="4038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38800" y="51816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077200" y="4495800"/>
            <a:ext cx="762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257800" y="3581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029200" y="3429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800600" y="3200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267200" y="25908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191000" y="23622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800600" y="24384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572000" y="2286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419600" y="3048000"/>
            <a:ext cx="228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ight Brace 132"/>
          <p:cNvSpPr/>
          <p:nvPr/>
        </p:nvSpPr>
        <p:spPr>
          <a:xfrm>
            <a:off x="6705600" y="609600"/>
            <a:ext cx="457200" cy="1524000"/>
          </a:xfrm>
          <a:prstGeom prst="rightBrace">
            <a:avLst>
              <a:gd name="adj1" fmla="val 42876"/>
              <a:gd name="adj2" fmla="val 48936"/>
            </a:avLst>
          </a:prstGeom>
          <a:ln w="571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239000" y="388620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কাঁদায়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984816" y="232639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7543800" y="762001"/>
            <a:ext cx="1739900" cy="1015663"/>
            <a:chOff x="6019800" y="762000"/>
            <a:chExt cx="1739900" cy="1015663"/>
          </a:xfrm>
        </p:grpSpPr>
        <p:sp>
          <p:nvSpPr>
            <p:cNvPr id="136" name="TextBox 135"/>
            <p:cNvSpPr txBox="1"/>
            <p:nvPr/>
          </p:nvSpPr>
          <p:spPr>
            <a:xfrm>
              <a:off x="6019800" y="914400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উপরে</a:t>
              </a:r>
              <a:endPara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239000" y="762000"/>
              <a:ext cx="520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solidFill>
                    <a:srgbClr val="C00000"/>
                  </a:solidFill>
                </a:rPr>
                <a:t>=</a:t>
              </a:r>
              <a:endParaRPr lang="en-US" sz="6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9220200" y="609601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590800" y="60960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উপরের অংশ=</a:t>
            </a:r>
            <a:endParaRPr lang="en-US" sz="2400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4114800" y="5867401"/>
            <a:ext cx="5486400" cy="830997"/>
            <a:chOff x="2590800" y="5867400"/>
            <a:chExt cx="5486400" cy="830997"/>
          </a:xfrm>
        </p:grpSpPr>
        <p:sp>
          <p:nvSpPr>
            <p:cNvPr id="147" name="TextBox 146"/>
            <p:cNvSpPr txBox="1"/>
            <p:nvPr/>
          </p:nvSpPr>
          <p:spPr>
            <a:xfrm>
              <a:off x="2819400" y="6096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১ বা সম্পুর্ণ অংশ</a:t>
              </a:r>
              <a:endParaRPr lang="en-US" sz="24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590800" y="60198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{</a:t>
              </a:r>
              <a:endParaRPr lang="en-US" sz="32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419600" y="5867400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>
                  <a:latin typeface="NikoshBAN" pitchFamily="2" charset="0"/>
                  <a:cs typeface="NikoshBAN" pitchFamily="2" charset="0"/>
                </a:rPr>
                <a:t>-</a:t>
              </a:r>
              <a:endParaRPr lang="en-US" sz="4800" dirty="0"/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4648200" y="6019800"/>
              <a:ext cx="3429000" cy="584775"/>
              <a:chOff x="4648200" y="6019800"/>
              <a:chExt cx="3429000" cy="584775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4648200" y="6019800"/>
                <a:ext cx="30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endParaRPr lang="en-US" sz="3200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7315200" y="6019800"/>
                <a:ext cx="30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3200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4724400" y="60960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কাঁদার অংশ</a:t>
                </a:r>
                <a:endParaRPr lang="en-US" sz="2400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172200" y="6091535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পানির অংশ</a:t>
                </a:r>
                <a:endParaRPr lang="en-US" sz="2400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5867400" y="6019800"/>
                <a:ext cx="30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+</a:t>
                </a:r>
                <a:endParaRPr lang="en-US" sz="3200" dirty="0"/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7467600" y="6019800"/>
              <a:ext cx="304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}</a:t>
              </a:r>
              <a:endParaRPr lang="en-US" sz="3200" dirty="0"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A8516AE8-B5F2-45B1-94B0-04FAA12715FF}"/>
              </a:ext>
            </a:extLst>
          </p:cNvPr>
          <p:cNvSpPr txBox="1"/>
          <p:nvPr/>
        </p:nvSpPr>
        <p:spPr>
          <a:xfrm>
            <a:off x="9085154" y="3357203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6B0F42-750B-45FB-B3CC-AB56B3EB7704}"/>
              </a:ext>
            </a:extLst>
          </p:cNvPr>
          <p:cNvGrpSpPr/>
          <p:nvPr/>
        </p:nvGrpSpPr>
        <p:grpSpPr>
          <a:xfrm>
            <a:off x="9283700" y="4073663"/>
            <a:ext cx="2193552" cy="1209694"/>
            <a:chOff x="9283700" y="4073663"/>
            <a:chExt cx="2193552" cy="1209694"/>
          </a:xfrm>
        </p:grpSpPr>
        <p:sp>
          <p:nvSpPr>
            <p:cNvPr id="16" name="TextBox 15"/>
            <p:cNvSpPr txBox="1"/>
            <p:nvPr/>
          </p:nvSpPr>
          <p:spPr>
            <a:xfrm>
              <a:off x="9283700" y="4221898"/>
              <a:ext cx="4770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solidFill>
                    <a:srgbClr val="C00000"/>
                  </a:solidFill>
                </a:rPr>
                <a:t>=</a:t>
              </a:r>
              <a:endParaRPr lang="en-US" sz="6000" dirty="0">
                <a:solidFill>
                  <a:srgbClr val="C00000"/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72FEF90-5C02-453C-B14A-6F3BC91C5078}"/>
                </a:ext>
              </a:extLst>
            </p:cNvPr>
            <p:cNvSpPr txBox="1"/>
            <p:nvPr/>
          </p:nvSpPr>
          <p:spPr>
            <a:xfrm>
              <a:off x="9972892" y="4575471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8C6295A-F023-4E7F-B434-6CA3405A518A}"/>
                </a:ext>
              </a:extLst>
            </p:cNvPr>
            <p:cNvSpPr txBox="1"/>
            <p:nvPr/>
          </p:nvSpPr>
          <p:spPr>
            <a:xfrm>
              <a:off x="9966423" y="4073663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FE9457F-DCC2-43D2-9DFF-EAF2FF441C30}"/>
                </a:ext>
              </a:extLst>
            </p:cNvPr>
            <p:cNvSpPr txBox="1"/>
            <p:nvPr/>
          </p:nvSpPr>
          <p:spPr>
            <a:xfrm>
              <a:off x="10486652" y="4301699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56B3B49-4493-4857-A88B-D6D4214EDEE5}"/>
                </a:ext>
              </a:extLst>
            </p:cNvPr>
            <p:cNvCxnSpPr/>
            <p:nvPr/>
          </p:nvCxnSpPr>
          <p:spPr>
            <a:xfrm>
              <a:off x="9797379" y="4648200"/>
              <a:ext cx="66765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A71CE7-64EF-4961-A89B-3037584B6BDF}"/>
              </a:ext>
            </a:extLst>
          </p:cNvPr>
          <p:cNvGrpSpPr/>
          <p:nvPr/>
        </p:nvGrpSpPr>
        <p:grpSpPr>
          <a:xfrm>
            <a:off x="8464115" y="2860633"/>
            <a:ext cx="2390993" cy="1106412"/>
            <a:chOff x="8464115" y="2860633"/>
            <a:chExt cx="2390993" cy="1106412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9026307" y="3514012"/>
              <a:ext cx="762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8839200" y="3962400"/>
              <a:ext cx="762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8686800" y="3581400"/>
              <a:ext cx="762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9864508" y="3133012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FEED425-A253-4029-A01A-F2AD45B1A570}"/>
                </a:ext>
              </a:extLst>
            </p:cNvPr>
            <p:cNvCxnSpPr/>
            <p:nvPr/>
          </p:nvCxnSpPr>
          <p:spPr>
            <a:xfrm>
              <a:off x="9041689" y="3425399"/>
              <a:ext cx="66765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4534B114-D063-4C09-906A-2FB5E2E1BC44}"/>
                </a:ext>
              </a:extLst>
            </p:cNvPr>
            <p:cNvSpPr txBox="1"/>
            <p:nvPr/>
          </p:nvSpPr>
          <p:spPr>
            <a:xfrm>
              <a:off x="8464115" y="2951382"/>
              <a:ext cx="4770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>
                  <a:solidFill>
                    <a:srgbClr val="C00000"/>
                  </a:solidFill>
                </a:rPr>
                <a:t>=</a:t>
              </a:r>
              <a:endParaRPr lang="en-US" sz="6000" dirty="0">
                <a:solidFill>
                  <a:srgbClr val="C00000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E920505-6E33-45BA-80AE-DF98E09CA60F}"/>
                </a:ext>
              </a:extLst>
            </p:cNvPr>
            <p:cNvSpPr txBox="1"/>
            <p:nvPr/>
          </p:nvSpPr>
          <p:spPr>
            <a:xfrm>
              <a:off x="9155793" y="2860633"/>
              <a:ext cx="533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57F7682-C096-4480-8CCD-645EE9A2B766}"/>
              </a:ext>
            </a:extLst>
          </p:cNvPr>
          <p:cNvGrpSpPr/>
          <p:nvPr/>
        </p:nvGrpSpPr>
        <p:grpSpPr>
          <a:xfrm>
            <a:off x="5729435" y="452131"/>
            <a:ext cx="1143000" cy="4734538"/>
            <a:chOff x="2667000" y="631497"/>
            <a:chExt cx="1143000" cy="5534412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EE356939-6739-4F2E-8059-4245A8373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631497"/>
              <a:ext cx="861785" cy="5237232"/>
            </a:xfrm>
            <a:prstGeom prst="rect">
              <a:avLst/>
            </a:prstGeom>
          </p:spPr>
        </p:pic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EE93927C-5EEA-4706-962A-E9AF5CF224E1}"/>
                </a:ext>
              </a:extLst>
            </p:cNvPr>
            <p:cNvGrpSpPr/>
            <p:nvPr/>
          </p:nvGrpSpPr>
          <p:grpSpPr>
            <a:xfrm>
              <a:off x="2667000" y="692091"/>
              <a:ext cx="1143000" cy="5473818"/>
              <a:chOff x="1828800" y="965082"/>
              <a:chExt cx="1143000" cy="5473818"/>
            </a:xfrm>
          </p:grpSpPr>
          <p:pic>
            <p:nvPicPr>
              <p:cNvPr id="166" name="Picture 165" descr="bamboo-stick-1595508.jpggf.jpg">
                <a:extLst>
                  <a:ext uri="{FF2B5EF4-FFF2-40B4-BE49-F238E27FC236}">
                    <a16:creationId xmlns:a16="http://schemas.microsoft.com/office/drawing/2014/main" id="{369083F8-3182-45B3-A889-21F873681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18000"/>
              </a:blip>
              <a:srcRect l="65116" t="15340" r="27907" b="5769"/>
              <a:stretch>
                <a:fillRect/>
              </a:stretch>
            </p:blipFill>
            <p:spPr>
              <a:xfrm>
                <a:off x="1928585" y="965082"/>
                <a:ext cx="762000" cy="3969264"/>
              </a:xfrm>
              <a:prstGeom prst="rect">
                <a:avLst/>
              </a:prstGeom>
            </p:spPr>
          </p:pic>
          <p:pic>
            <p:nvPicPr>
              <p:cNvPr id="167" name="Picture 166" descr="bamboo-stick-1595508.jpggf.jpg">
                <a:extLst>
                  <a:ext uri="{FF2B5EF4-FFF2-40B4-BE49-F238E27FC236}">
                    <a16:creationId xmlns:a16="http://schemas.microsoft.com/office/drawing/2014/main" id="{FC0B0898-71A5-4078-B58D-982EA57191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18000"/>
              </a:blip>
              <a:srcRect l="72093" t="76605" r="25166" b="5769"/>
              <a:stretch/>
            </p:blipFill>
            <p:spPr>
              <a:xfrm>
                <a:off x="2255156" y="5196114"/>
                <a:ext cx="299357" cy="1242786"/>
              </a:xfrm>
              <a:prstGeom prst="rect">
                <a:avLst/>
              </a:prstGeom>
            </p:spPr>
          </p:pic>
          <p:pic>
            <p:nvPicPr>
              <p:cNvPr id="168" name="Picture 167" descr="bamboo-stick-1595508.jpggf.jpg">
                <a:extLst>
                  <a:ext uri="{FF2B5EF4-FFF2-40B4-BE49-F238E27FC236}">
                    <a16:creationId xmlns:a16="http://schemas.microsoft.com/office/drawing/2014/main" id="{6BEB8DCD-6C91-4523-946D-26958855A2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18000"/>
              </a:blip>
              <a:srcRect l="63722" t="76173" r="24318" b="6201"/>
              <a:stretch/>
            </p:blipFill>
            <p:spPr>
              <a:xfrm>
                <a:off x="1828800" y="4898934"/>
                <a:ext cx="1143000" cy="1242786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33" grpId="0" animBg="1"/>
      <p:bldP spid="134" grpId="0"/>
      <p:bldP spid="135" grpId="0"/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E6F9AB-6E52-064C-97C5-E4751D54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81" y="123899"/>
            <a:ext cx="12346781" cy="661020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4E28A-A881-4FE1-A057-53ABCCD6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C305-A14B-4175-8B2F-6996CA5A91EA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C3666-C786-4A62-AF72-6930DA38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83483-56CB-4292-80D0-A56C1358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2E287-3EBA-4706-AFE4-2415B5E9D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81" y="2917788"/>
            <a:ext cx="3492500" cy="25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E7F22C-1909-4335-B476-0B2D11974717}"/>
              </a:ext>
            </a:extLst>
          </p:cNvPr>
          <p:cNvSpPr txBox="1"/>
          <p:nvPr/>
        </p:nvSpPr>
        <p:spPr>
          <a:xfrm>
            <a:off x="532097" y="1019797"/>
            <a:ext cx="335540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AAE761-18B3-4E08-9A36-90EEE6304EFB}"/>
              </a:ext>
            </a:extLst>
          </p:cNvPr>
          <p:cNvSpPr txBox="1"/>
          <p:nvPr/>
        </p:nvSpPr>
        <p:spPr>
          <a:xfrm>
            <a:off x="3058885" y="3552539"/>
            <a:ext cx="876393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সৃজনশীল সমস্যার সমাধান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60" y="1145137"/>
            <a:ext cx="9350109" cy="5211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CC9111-8DA5-436D-91D2-D1A70F6D6650}"/>
              </a:ext>
            </a:extLst>
          </p:cNvPr>
          <p:cNvSpPr txBox="1"/>
          <p:nvPr/>
        </p:nvSpPr>
        <p:spPr>
          <a:xfrm>
            <a:off x="765629" y="136525"/>
            <a:ext cx="637386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D4C64-00FA-462E-9E0A-D083499C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1AC7-1740-4336-A3D2-0509E9324D4B}" type="datetime1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1E4-1214-46F4-8F4B-68153B28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40BC9-D616-472D-AB94-9A20A1E5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7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90261F83-EFA0-D54A-910E-8B7AA49BF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b="13069"/>
          <a:stretch/>
        </p:blipFill>
        <p:spPr>
          <a:xfrm>
            <a:off x="45723" y="33338"/>
            <a:ext cx="12146277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54463" y="270743"/>
            <a:ext cx="2429193" cy="786533"/>
          </a:xfrm>
          <a:prstGeom prst="horizontalScroll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463" y="2436962"/>
                <a:ext cx="11620658" cy="198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লাঠির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40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মাটিতে,</a:t>
                </a:r>
                <a:r>
                  <a:rPr lang="en-US" sz="40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40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40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পানিতে এবং অবশিষ্ট অংশ পানির উপরে আছে। পানির উপরের অংশের দৈর্ঘ্য ২ মিটার। </a:t>
                </a:r>
                <a:endPara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3" y="2436962"/>
                <a:ext cx="11620658" cy="1984133"/>
              </a:xfrm>
              <a:prstGeom prst="rect">
                <a:avLst/>
              </a:prstGeom>
              <a:blipFill>
                <a:blip r:embed="rId3"/>
                <a:stretch>
                  <a:fillRect l="-1993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394041"/>
            <a:ext cx="12108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মাটি ও পানিতে লাঠিটির মোট কত অংশ আছে?</a:t>
            </a:r>
          </a:p>
          <a:p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পানির উপরে কত অংশ আছে?</a:t>
            </a:r>
          </a:p>
          <a:p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পানির উপরের অংশ ২ মিটার হলে সম্পূর্ণ লাঠি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দৈর্ঘ্য কত? 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9343" y="157162"/>
            <a:ext cx="1662225" cy="210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9801569" y="642938"/>
            <a:ext cx="899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01338" y="471488"/>
            <a:ext cx="1490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উপরে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801568" y="1414463"/>
            <a:ext cx="899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49406" y="132159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801568" y="2114550"/>
            <a:ext cx="847838" cy="1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585112" y="1971676"/>
            <a:ext cx="138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33975" y="1057276"/>
                <a:ext cx="1209905" cy="559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dirty="0"/>
                  <a:t> </a:t>
                </a:r>
                <a:r>
                  <a:rPr lang="bn-BD" dirty="0">
                    <a:solidFill>
                      <a:srgbClr val="7030A0"/>
                    </a:solidFill>
                  </a:rPr>
                  <a:t>অংশ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75" y="1057276"/>
                <a:ext cx="1209905" cy="559256"/>
              </a:xfrm>
              <a:prstGeom prst="rect">
                <a:avLst/>
              </a:prstGeom>
              <a:blipFill rotWithShape="0">
                <a:blip r:embed="rId5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33975" y="1752418"/>
                <a:ext cx="995588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975" y="1752418"/>
                <a:ext cx="995588" cy="645113"/>
              </a:xfrm>
              <a:prstGeom prst="rect">
                <a:avLst/>
              </a:prstGeom>
              <a:blipFill rotWithShape="0">
                <a:blip r:embed="rId6"/>
                <a:stretch>
                  <a:fillRect r="-5488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7243763" y="414338"/>
            <a:ext cx="8955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87362" y="171362"/>
            <a:ext cx="83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মিটার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DB553-F1A7-4717-8A1E-FE9CC270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3491-5F32-4B56-B204-B05975F46AE1}" type="datetime1">
              <a:rPr lang="en-US" smtClean="0"/>
              <a:t>9/15/2021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CEFB72-3991-4874-BE66-3747CD17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69B26A-3AF2-49C9-8766-23FC84C2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678</Words>
  <Application>Microsoft Office PowerPoint</Application>
  <PresentationFormat>Widescreen</PresentationFormat>
  <Paragraphs>179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shahnazchy43@outlook.com</cp:lastModifiedBy>
  <cp:revision>69</cp:revision>
  <dcterms:created xsi:type="dcterms:W3CDTF">2020-11-28T17:56:22Z</dcterms:created>
  <dcterms:modified xsi:type="dcterms:W3CDTF">2021-09-15T13:04:43Z</dcterms:modified>
</cp:coreProperties>
</file>