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71" r:id="rId3"/>
    <p:sldId id="272" r:id="rId4"/>
    <p:sldId id="27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F6173-D4D3-4430-93E9-95FBC864FEC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34344-02EE-457B-8D12-98D82EF83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3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CE43-5B0E-46A9-ABB4-42B548912A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69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CE43-5B0E-46A9-ABB4-42B548912A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15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EDB4-85EB-4B9B-9010-A84AA3AC0728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952F-D191-4E40-B3A5-6589CB8AB1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17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EDB4-85EB-4B9B-9010-A84AA3AC0728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952F-D191-4E40-B3A5-6589CB8AB1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04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EDB4-85EB-4B9B-9010-A84AA3AC0728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952F-D191-4E40-B3A5-6589CB8AB1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40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EDB4-85EB-4B9B-9010-A84AA3AC0728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952F-D191-4E40-B3A5-6589CB8AB1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6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EDB4-85EB-4B9B-9010-A84AA3AC0728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952F-D191-4E40-B3A5-6589CB8AB1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2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EDB4-85EB-4B9B-9010-A84AA3AC0728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952F-D191-4E40-B3A5-6589CB8AB1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0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EDB4-85EB-4B9B-9010-A84AA3AC0728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952F-D191-4E40-B3A5-6589CB8AB1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7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EDB4-85EB-4B9B-9010-A84AA3AC0728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952F-D191-4E40-B3A5-6589CB8AB1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09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EDB4-85EB-4B9B-9010-A84AA3AC0728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952F-D191-4E40-B3A5-6589CB8AB1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30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EDB4-85EB-4B9B-9010-A84AA3AC0728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952F-D191-4E40-B3A5-6589CB8AB1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8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EDB4-85EB-4B9B-9010-A84AA3AC0728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952F-D191-4E40-B3A5-6589CB8AB1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39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BEDB4-85EB-4B9B-9010-A84AA3AC0728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A952F-D191-4E40-B3A5-6589CB8AB1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9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85248" y="773812"/>
            <a:ext cx="9214320" cy="3435165"/>
            <a:chOff x="-290674" y="-1664026"/>
            <a:chExt cx="11517901" cy="612836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-290674" y="-1664026"/>
              <a:ext cx="4589585" cy="311413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449290" y="1132417"/>
              <a:ext cx="5777937" cy="3331922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547446" y="2150988"/>
            <a:ext cx="94394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 ক্লাসে সবাইকে 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Kalpurush" panose="02000600000000000000" pitchFamily="2" charset="0"/>
              </a:rPr>
              <a:t>¯^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Kalpurush" panose="02000600000000000000" pitchFamily="2" charset="0"/>
              </a:rPr>
              <a:t>vMZg</a:t>
            </a:r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646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4224271" y="141668"/>
            <a:ext cx="5337740" cy="965915"/>
          </a:xfrm>
          <a:prstGeom prst="flowChartMultidocumen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ফার্মওয়্যার</a:t>
            </a:r>
            <a:endParaRPr lang="en-US" sz="66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776" y="1790164"/>
            <a:ext cx="107796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b="1" dirty="0">
                <a:latin typeface="Nikosh" panose="02000000000000000000" pitchFamily="2" charset="0"/>
                <a:cs typeface="Nikosh" panose="02000000000000000000" pitchFamily="2" charset="0"/>
              </a:rPr>
              <a:t>কম্পিউটার নির্মাণের সময় নির্মানকারী কিছু নির্দেশ বা প্রোগ্রাম </a:t>
            </a:r>
            <a:r>
              <a:rPr lang="as-IN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as-IN" sz="2800" b="1" dirty="0">
                <a:latin typeface="Nikosh" panose="02000000000000000000" pitchFamily="2" charset="0"/>
                <a:cs typeface="Nikosh" panose="02000000000000000000" pitchFamily="2" charset="0"/>
              </a:rPr>
              <a:t>। এটি হার্ডওয়্যার ও সফটওয়্যারের মধ্যবর্তী লেভেলে কাজ করে । কম্পিউটার অন করার সময় সিস্টেমের ধারণা </a:t>
            </a:r>
            <a:r>
              <a:rPr lang="as-IN" sz="2800" b="1" dirty="0">
                <a:latin typeface="Nikosh" panose="02000000000000000000" pitchFamily="2" charset="0"/>
                <a:cs typeface="Nikosh" panose="02000000000000000000" pitchFamily="2" charset="0"/>
              </a:rPr>
              <a:t>থাকম্পিউটার এর প্রধান স্মৃতি রমে সন্নিবেশিত করে দেন যা কম্পিউটারকে কার্যক্ষম করার জন্য অত্যাবশ্যকীয়, তাকে ফার্মওয়্যার কে </a:t>
            </a:r>
            <a:r>
              <a:rPr lang="as-IN" sz="2800" b="1" dirty="0">
                <a:latin typeface="Nikosh" panose="02000000000000000000" pitchFamily="2" charset="0"/>
                <a:cs typeface="Nikosh" panose="02000000000000000000" pitchFamily="2" charset="0"/>
              </a:rPr>
              <a:t>না যে এতে কি ধরনের ড্রাইভ আছে এবং ফলে এটি অপারেটিং সিস্টেম লোড করতে পারে না । এই সমস্যা দূর করার জন্য কম্পিউটার বায়োস ব্যবহার করা হয় , যেটি কম্পিউটারকে চালু করতে সাহায্য করে । </a:t>
            </a:r>
            <a:r>
              <a:rPr lang="as-IN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2800" b="1" dirty="0">
                <a:latin typeface="Nikosh" panose="02000000000000000000" pitchFamily="2" charset="0"/>
                <a:cs typeface="Nikosh" panose="02000000000000000000" pitchFamily="2" charset="0"/>
              </a:rPr>
              <a:t>এই বায়োসই হল ফার্মওয়্যার। এটি চিপের মধ্যে থাকা একটি প্রোগ্রাম , যা রমে থাকে </a:t>
            </a:r>
            <a:r>
              <a:rPr lang="as-IN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as-IN" sz="28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025" name="Picture 1" descr="u26914_819084_6602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27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1339403" y="334852"/>
            <a:ext cx="3193961" cy="1287887"/>
          </a:xfrm>
          <a:prstGeom prst="downArrowCallou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4"/>
          </a:lnRef>
          <a:fillRef idx="1002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487510" y="400027"/>
            <a:ext cx="2897746" cy="675359"/>
          </a:xfrm>
          <a:prstGeom prst="round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সিস্টেম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সফটওয়্যার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473" y="0"/>
            <a:ext cx="4619223" cy="21507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382592"/>
            <a:ext cx="12192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200" dirty="0">
                <a:latin typeface="Nikosh" panose="02000000000000000000" pitchFamily="2" charset="0"/>
                <a:cs typeface="Nikosh" panose="02000000000000000000" pitchFamily="2" charset="0"/>
              </a:rPr>
              <a:t>যে সফটওয়্যার সামগ্রিক সিস্টেমকে পরিচালনা করে তাকেই সিস্টেম সফটওয়্যার বলা হয়। সিস্টেম সফটওয়্যার সাধারণত ব্যবহারকারী ও হার্ডওয়্যারের মধ্যে যোগযোগ তৈরি করে। আরো সহজভাবে বলতে গেলে সিস্টেম সফটওয়্যার হার্ডওয়্যারকে পরিচালনা করে এবং ব্যবহারকারীর প্রয়োজন অনুযায়ী অ্যাপ্লিকেশন সফটওয়্যারের কাজের জন্য একটি প্লাটফরম তৈরি করে দেয়।</a:t>
            </a:r>
          </a:p>
          <a:p>
            <a:r>
              <a:rPr lang="as-IN" sz="2200" b="1" dirty="0">
                <a:latin typeface="Nikosh" panose="02000000000000000000" pitchFamily="2" charset="0"/>
                <a:cs typeface="Nikosh" panose="02000000000000000000" pitchFamily="2" charset="0"/>
              </a:rPr>
              <a:t>প্রাথমিকভাবে সিস্টেম সফটওয়্যারকে তিন ভাগে ভাগ করা যায়ঃ</a:t>
            </a:r>
          </a:p>
          <a:p>
            <a:r>
              <a:rPr lang="as-IN" sz="2200" dirty="0"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BIOS(Basic Input Output System): </a:t>
            </a:r>
            <a:r>
              <a:rPr lang="as-IN" sz="2200" dirty="0">
                <a:latin typeface="Nikosh" panose="02000000000000000000" pitchFamily="2" charset="0"/>
                <a:cs typeface="Nikosh" panose="02000000000000000000" pitchFamily="2" charset="0"/>
              </a:rPr>
              <a:t>এটি সাধারণত মাদারবোর্ডের সাথে পূর্ব থেকে বিল্ট ইন অবস্থায় থাকে এবং একে সহজে পরিবর্তন করা যায় না। এটি সরাসরি হার্ডওয়ারকে কাজের জন্য নির্দেশ দেয়।</a:t>
            </a:r>
          </a:p>
          <a:p>
            <a:r>
              <a:rPr lang="as-IN" sz="2200" dirty="0">
                <a:latin typeface="Nikosh" panose="02000000000000000000" pitchFamily="2" charset="0"/>
                <a:cs typeface="Nikosh" panose="02000000000000000000" pitchFamily="2" charset="0"/>
              </a:rPr>
              <a:t>২। 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Operating System: </a:t>
            </a:r>
            <a:r>
              <a:rPr lang="as-IN" sz="2200" dirty="0">
                <a:latin typeface="Nikosh" panose="02000000000000000000" pitchFamily="2" charset="0"/>
                <a:cs typeface="Nikosh" panose="02000000000000000000" pitchFamily="2" charset="0"/>
              </a:rPr>
              <a:t>এটি কম্পিউটারের সকল অংশকে একত্রে কাজ </a:t>
            </a:r>
            <a:r>
              <a:rPr lang="as-IN" sz="2200" dirty="0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200" dirty="0" smtClean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22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as-IN" sz="2200" dirty="0">
                <a:latin typeface="Nikosh" panose="02000000000000000000" pitchFamily="2" charset="0"/>
                <a:cs typeface="Nikosh" panose="02000000000000000000" pitchFamily="2" charset="0"/>
              </a:rPr>
              <a:t>যেমন ডেটা আদান প্রদান, আউটপুট তৈরী এবং প্রদর্শন। এটা উচ্চ-স্তরের সিস্টেম </a:t>
            </a:r>
            <a:r>
              <a:rPr lang="as-IN" sz="2200" dirty="0" smtClean="0">
                <a:latin typeface="Nikosh" panose="02000000000000000000" pitchFamily="2" charset="0"/>
                <a:cs typeface="Nikosh" panose="02000000000000000000" pitchFamily="2" charset="0"/>
              </a:rPr>
              <a:t>সফটও</a:t>
            </a:r>
            <a:r>
              <a:rPr lang="en-US" sz="2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য়্যার</a:t>
            </a:r>
            <a:r>
              <a:rPr lang="as-IN" sz="2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2200" dirty="0">
                <a:latin typeface="Nikosh" panose="02000000000000000000" pitchFamily="2" charset="0"/>
                <a:cs typeface="Nikosh" panose="02000000000000000000" pitchFamily="2" charset="0"/>
              </a:rPr>
              <a:t>চালানোর এবং এপ্লিকেশন </a:t>
            </a:r>
            <a:r>
              <a:rPr lang="as-IN" sz="2200" dirty="0" smtClean="0">
                <a:latin typeface="Nikosh" panose="02000000000000000000" pitchFamily="2" charset="0"/>
                <a:cs typeface="Nikosh" panose="02000000000000000000" pitchFamily="2" charset="0"/>
              </a:rPr>
              <a:t>সফটও</a:t>
            </a:r>
            <a:r>
              <a:rPr lang="en-US" sz="2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য়্যার</a:t>
            </a:r>
            <a:r>
              <a:rPr lang="as-IN" sz="2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2200" dirty="0">
                <a:latin typeface="Nikosh" panose="02000000000000000000" pitchFamily="2" charset="0"/>
                <a:cs typeface="Nikosh" panose="02000000000000000000" pitchFamily="2" charset="0"/>
              </a:rPr>
              <a:t>চালানোর একটি প্লাটফর্ম হিসেবে কাজ করে। 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Windows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Xp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, Windows 7, Windows 10, Android </a:t>
            </a:r>
            <a:r>
              <a:rPr lang="as-IN" sz="2200" dirty="0">
                <a:latin typeface="Nikosh" panose="02000000000000000000" pitchFamily="2" charset="0"/>
                <a:cs typeface="Nikosh" panose="02000000000000000000" pitchFamily="2" charset="0"/>
              </a:rPr>
              <a:t>প্রভৃতি অপারেটিং সিস্টেম।</a:t>
            </a:r>
          </a:p>
          <a:p>
            <a:r>
              <a:rPr lang="as-IN" sz="2200" dirty="0">
                <a:latin typeface="Nikosh" panose="02000000000000000000" pitchFamily="2" charset="0"/>
                <a:cs typeface="Nikosh" panose="02000000000000000000" pitchFamily="2" charset="0"/>
              </a:rPr>
              <a:t>৩। 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Utility Software: </a:t>
            </a:r>
            <a:r>
              <a:rPr lang="as-IN" sz="2200" dirty="0">
                <a:latin typeface="Nikosh" panose="02000000000000000000" pitchFamily="2" charset="0"/>
                <a:cs typeface="Nikosh" panose="02000000000000000000" pitchFamily="2" charset="0"/>
              </a:rPr>
              <a:t>এটা কোন কিছু বিশ্লেষণ, বাছাই বা পছন্দ নির্ধারণ, তরান্বিতকরণ এবং কিছু কিছু ক্ষেত্রে </a:t>
            </a:r>
            <a:r>
              <a:rPr lang="as-IN" sz="2200" dirty="0" smtClean="0">
                <a:latin typeface="Nikosh" panose="02000000000000000000" pitchFamily="2" charset="0"/>
                <a:cs typeface="Nikosh" panose="02000000000000000000" pitchFamily="2" charset="0"/>
              </a:rPr>
              <a:t>নি</a:t>
            </a:r>
            <a:r>
              <a:rPr lang="en-US" sz="2200" dirty="0" smtClean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2200" dirty="0" smtClean="0">
                <a:latin typeface="Nikosh" panose="02000000000000000000" pitchFamily="2" charset="0"/>
                <a:cs typeface="Nikosh" panose="02000000000000000000" pitchFamily="2" charset="0"/>
              </a:rPr>
              <a:t>ন্ত্রন </a:t>
            </a:r>
            <a:r>
              <a:rPr lang="as-IN" sz="2200" dirty="0">
                <a:latin typeface="Nikosh" panose="02000000000000000000" pitchFamily="2" charset="0"/>
                <a:cs typeface="Nikosh" panose="02000000000000000000" pitchFamily="2" charset="0"/>
              </a:rPr>
              <a:t>করার ক্ষমতা </a:t>
            </a:r>
            <a:r>
              <a:rPr lang="as-IN" sz="2200" dirty="0" smtClean="0">
                <a:latin typeface="Nikosh" panose="02000000000000000000" pitchFamily="2" charset="0"/>
                <a:cs typeface="Nikosh" panose="02000000000000000000" pitchFamily="2" charset="0"/>
              </a:rPr>
              <a:t>দে</a:t>
            </a:r>
            <a:r>
              <a:rPr lang="en-US" sz="2200" dirty="0" smtClean="0">
                <a:latin typeface="Nikosh" panose="02000000000000000000" pitchFamily="2" charset="0"/>
                <a:cs typeface="Nikosh" panose="02000000000000000000" pitchFamily="2" charset="0"/>
              </a:rPr>
              <a:t>য়।</a:t>
            </a:r>
            <a:endParaRPr lang="as-IN" sz="2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82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38250" y="0"/>
            <a:ext cx="6727371" cy="824248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অ্যাপ্লিকেশন</a:t>
            </a:r>
            <a:r>
              <a:rPr lang="en-US" sz="2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সফটওয়্যার</a:t>
            </a:r>
            <a:r>
              <a:rPr lang="en-US" sz="2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endParaRPr lang="en-US" sz="2400" b="1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bn-IN" sz="2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ব্য</a:t>
            </a:r>
            <a:r>
              <a:rPr lang="en-US" sz="2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বহারিক</a:t>
            </a:r>
            <a:r>
              <a:rPr lang="en-US" sz="2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সফটওয়্যার</a:t>
            </a:r>
            <a:r>
              <a:rPr lang="bn-IN" sz="2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71978"/>
            <a:ext cx="1219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এপ্লিকেশন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সফটওয়্যার বলতে কম্পিউটার ব্যবহারকারীর প্রয়োজন অনুসারে এবং নির্দিষ্ট কাজ সম্পদনা করা থাকে তাকে এপ্লিকেশন সফটওয়্যার বলে । একে শুধু 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অ্যাপ্লিকেশন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বা এপ (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app)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ডাকা 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য়।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কম্পিউটার অ্যাপ্লিকেশন তাই অপারেটিং সিস্টেম, সিস্টেম ইউটিলিটি, প্রোগ্রামিং ভাষা, ইত্যাদির 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চে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য়ে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আলাদা। অ্যাপ্লিকেশন প্রোগ্রাম সাধারণত ব্যবহারকারীকে টেক্স্‌ট, সংখ্যা কিংবা ছবি 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নি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য়ে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বিভিন্ন কাজ করার সুযোগ 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দে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উদাহরণ হতে পারে একাউন্টিং 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সফটও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য়্যার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অফিস 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সফটও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য়্যার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গ্রাফিক্স 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সফটও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য়্যার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বিভিন্ন 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মিডি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য়া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প্লে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য়া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ভিডিও এবং অডিও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অ্যাপ্লিকেশন সফটও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য়্যার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যে কম্পিউটার প্লাটফর্মে ব্যবহার করে তার উপযোগী করে বানানো 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যাতে সেটা প্লাটফর্মের সাথে সহজে কাজ করতে পারে।</a:t>
            </a:r>
          </a:p>
        </p:txBody>
      </p:sp>
    </p:spTree>
    <p:extLst>
      <p:ext uri="{BB962C8B-B14F-4D97-AF65-F5344CB8AC3E}">
        <p14:creationId xmlns:p14="http://schemas.microsoft.com/office/powerpoint/2010/main" val="1201552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8960" y="112541"/>
            <a:ext cx="461420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বাড়ীর</a:t>
            </a:r>
            <a:r>
              <a:rPr lang="en-US" sz="5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5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4055" y="2391508"/>
            <a:ext cx="8356209" cy="37856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কয়েকটি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অ্যাপ্লিকেশন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সফটওয়্যার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কয়েকটি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সিস্টেম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সফটওয়্যার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সফটওয়্যার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ও  </a:t>
            </a:r>
            <a:r>
              <a:rPr lang="en-US" sz="4000" b="1" dirty="0" err="1" smtClean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ফার্মওয়্যার</a:t>
            </a:r>
            <a:r>
              <a:rPr lang="en-US" sz="4000" b="1" dirty="0" smtClean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পার্থক্য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05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260" y="3199648"/>
            <a:ext cx="902335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97791" y="1323975"/>
            <a:ext cx="6431934" cy="186204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SG" sz="11500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459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4.375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363430" y="533401"/>
            <a:ext cx="3700000" cy="78319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 err="1">
                <a:ln w="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পরিচিতি</a:t>
            </a:r>
            <a:endParaRPr lang="en-US" sz="4000" b="1" spc="50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97791" y="1316594"/>
            <a:ext cx="7424382" cy="509785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                 </a:t>
            </a:r>
            <a:r>
              <a:rPr lang="en-US" sz="6000" b="1" dirty="0" err="1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cÖv‡Yk</a:t>
            </a:r>
            <a:r>
              <a:rPr lang="en-US" sz="6000" b="1" dirty="0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PµeËx</a:t>
            </a:r>
            <a:r>
              <a:rPr lang="en-US" sz="6000" b="1" dirty="0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©</a:t>
            </a:r>
            <a:endParaRPr lang="bn-IN" sz="8800" b="1" dirty="0">
              <a:solidFill>
                <a:srgbClr val="C00000"/>
              </a:solidFill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</a:rPr>
              <a:t>                       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</a:rPr>
              <a:t>আইসিটি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endParaRPr lang="en-US" sz="2400" dirty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</a:rPr>
              <a:t>                              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</a:rPr>
              <a:t>evBkvix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</a:rPr>
              <a:t> D”P we`¨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</a:rPr>
              <a:t>vjq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</a:rPr>
              <a:t> I 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</a:rPr>
              <a:t>K‡jR</a:t>
            </a:r>
            <a:endParaRPr lang="en-US" sz="2400" dirty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                                        Email: </a:t>
            </a:r>
            <a:r>
              <a:rPr lang="en-US" sz="1600" dirty="0" smtClean="0">
                <a:solidFill>
                  <a:srgbClr val="002060"/>
                </a:solidFill>
              </a:rPr>
              <a:t>Praneshcb7@gmail.com</a:t>
            </a:r>
            <a:endParaRPr lang="bn-IN" sz="14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791" y="2342509"/>
            <a:ext cx="2879677" cy="355150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307" y="4134798"/>
            <a:ext cx="902335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710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2936" y="176493"/>
            <a:ext cx="9404723" cy="1400530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err="1" smtClean="0">
                <a:solidFill>
                  <a:srgbClr val="FF0000"/>
                </a:solidFill>
                <a:latin typeface="SutonnyMJ" pitchFamily="2" charset="0"/>
              </a:rPr>
              <a:t>Kw¤úDUvi</a:t>
            </a:r>
            <a:r>
              <a:rPr lang="en-US" sz="8800" b="1" dirty="0" smtClean="0">
                <a:solidFill>
                  <a:srgbClr val="FF0000"/>
                </a:solidFill>
                <a:latin typeface="SutonnyMJ" pitchFamily="2" charset="0"/>
              </a:rPr>
              <a:t> I Z_¨ cÖhyw³</a:t>
            </a:r>
            <a:endParaRPr lang="en-US" sz="88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804" y="1374444"/>
            <a:ext cx="6457096" cy="3825354"/>
          </a:xfrm>
        </p:spPr>
      </p:pic>
    </p:spTree>
    <p:extLst>
      <p:ext uri="{BB962C8B-B14F-4D97-AF65-F5344CB8AC3E}">
        <p14:creationId xmlns:p14="http://schemas.microsoft.com/office/powerpoint/2010/main" val="3569088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053385" y="1357537"/>
            <a:ext cx="6017894" cy="339188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একাদশ </a:t>
            </a:r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অফিস অ্যাপ্লিকেশন-১  </a:t>
            </a:r>
          </a:p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৫ম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০ মিনিট</a:t>
            </a:r>
          </a:p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বিষয়ঃ ছবি দেখে ঘোষণা।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dirty="0"/>
          </a:p>
        </p:txBody>
      </p:sp>
      <p:sp>
        <p:nvSpPr>
          <p:cNvPr id="8" name="Rounded Rectangle 7"/>
          <p:cNvSpPr/>
          <p:nvPr/>
        </p:nvSpPr>
        <p:spPr>
          <a:xfrm>
            <a:off x="5106801" y="335981"/>
            <a:ext cx="3700000" cy="102155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SutonnyMJ" pitchFamily="2" charset="0"/>
              </a:rPr>
              <a:t>বিষয়</a:t>
            </a:r>
            <a:endParaRPr lang="en-US" sz="4000" b="1" spc="50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64" y="3864287"/>
            <a:ext cx="902335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550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654" y="4172062"/>
            <a:ext cx="4678865" cy="21128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01" y="1215908"/>
            <a:ext cx="5035774" cy="29561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072" y="1124939"/>
            <a:ext cx="5200447" cy="28385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02" y="4404821"/>
            <a:ext cx="5214950" cy="199597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446986" y="68749"/>
            <a:ext cx="7145427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এসো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ছবিগুলো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দেখে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বোঝা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গেল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92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4624250" y="0"/>
            <a:ext cx="2939143" cy="1184856"/>
          </a:xfrm>
          <a:prstGeom prst="flowChartPunchedTap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93972" y="297860"/>
            <a:ext cx="3126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শিখনফল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0158" y="1944710"/>
            <a:ext cx="2756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এ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শেষে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শিখবঃ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9779" y="2781837"/>
            <a:ext cx="924703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400" dirty="0" err="1" smtClean="0"/>
              <a:t>সফটওয়্যার</a:t>
            </a:r>
            <a:r>
              <a:rPr lang="en-US" sz="4400" dirty="0" smtClean="0"/>
              <a:t> </a:t>
            </a:r>
            <a:r>
              <a:rPr lang="en-US" sz="4400" dirty="0" err="1" smtClean="0"/>
              <a:t>সম্পর্কে</a:t>
            </a:r>
            <a:r>
              <a:rPr lang="en-US" sz="4400" dirty="0" smtClean="0"/>
              <a:t> </a:t>
            </a:r>
            <a:r>
              <a:rPr lang="en-US" sz="4400" dirty="0" err="1" smtClean="0"/>
              <a:t>বলতে</a:t>
            </a:r>
            <a:r>
              <a:rPr lang="en-US" sz="4400" dirty="0" smtClean="0"/>
              <a:t> </a:t>
            </a:r>
            <a:r>
              <a:rPr lang="en-US" sz="4400" dirty="0" err="1" smtClean="0"/>
              <a:t>পারবো</a:t>
            </a:r>
            <a:r>
              <a:rPr lang="en-US" sz="4400" dirty="0" smtClean="0"/>
              <a:t>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400" dirty="0" err="1" smtClean="0"/>
              <a:t>সফটওয়্যার</a:t>
            </a:r>
            <a:r>
              <a:rPr lang="en-US" sz="4400" dirty="0" smtClean="0"/>
              <a:t> </a:t>
            </a:r>
            <a:r>
              <a:rPr lang="en-US" sz="4400" dirty="0" err="1" smtClean="0"/>
              <a:t>প্রকার</a:t>
            </a:r>
            <a:r>
              <a:rPr lang="en-US" sz="4400" dirty="0" smtClean="0"/>
              <a:t> </a:t>
            </a:r>
            <a:r>
              <a:rPr lang="en-US" sz="4400" dirty="0" err="1" smtClean="0"/>
              <a:t>ভেদ</a:t>
            </a:r>
            <a:r>
              <a:rPr lang="en-US" sz="4400" dirty="0" smtClean="0"/>
              <a:t> </a:t>
            </a:r>
            <a:r>
              <a:rPr lang="en-US" sz="4400" dirty="0" err="1" smtClean="0"/>
              <a:t>সম্পার্কে</a:t>
            </a:r>
            <a:r>
              <a:rPr lang="en-US" sz="4400" dirty="0" smtClean="0"/>
              <a:t> </a:t>
            </a:r>
            <a:r>
              <a:rPr lang="en-US" sz="4400" dirty="0" err="1" smtClean="0"/>
              <a:t>বলতে</a:t>
            </a:r>
            <a:r>
              <a:rPr lang="en-US" sz="4400" dirty="0" smtClean="0"/>
              <a:t> </a:t>
            </a:r>
            <a:r>
              <a:rPr lang="en-US" sz="4400" dirty="0" err="1" smtClean="0"/>
              <a:t>পারবো</a:t>
            </a:r>
            <a:r>
              <a:rPr lang="en-US" sz="4400" dirty="0" smtClean="0"/>
              <a:t>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400" dirty="0" err="1" smtClean="0"/>
              <a:t>ফার্মওয়্যার</a:t>
            </a:r>
            <a:r>
              <a:rPr lang="en-US" sz="4400" dirty="0" smtClean="0"/>
              <a:t> </a:t>
            </a:r>
            <a:r>
              <a:rPr lang="en-US" sz="4400" dirty="0" err="1" smtClean="0"/>
              <a:t>সম্পর্কে</a:t>
            </a:r>
            <a:r>
              <a:rPr lang="en-US" sz="4400" dirty="0" smtClean="0"/>
              <a:t> </a:t>
            </a:r>
            <a:r>
              <a:rPr lang="en-US" sz="4400" dirty="0" err="1" smtClean="0"/>
              <a:t>বলতে</a:t>
            </a:r>
            <a:r>
              <a:rPr lang="en-US" sz="4400" dirty="0" smtClean="0"/>
              <a:t> </a:t>
            </a:r>
            <a:r>
              <a:rPr lang="en-US" sz="4400" dirty="0" err="1" smtClean="0"/>
              <a:t>পারবো</a:t>
            </a:r>
            <a:r>
              <a:rPr lang="en-US" sz="4400" dirty="0" smtClean="0"/>
              <a:t>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400" dirty="0" err="1" smtClean="0"/>
              <a:t>সফটওয়্যার</a:t>
            </a:r>
            <a:r>
              <a:rPr lang="en-US" sz="4400" dirty="0" smtClean="0"/>
              <a:t> ও </a:t>
            </a:r>
            <a:r>
              <a:rPr lang="en-US" sz="4400" dirty="0" err="1" smtClean="0"/>
              <a:t>ফার্মওয়্যার</a:t>
            </a:r>
            <a:r>
              <a:rPr lang="en-US" sz="4400" dirty="0" smtClean="0"/>
              <a:t> </a:t>
            </a:r>
            <a:r>
              <a:rPr lang="en-US" sz="4400" dirty="0" err="1" smtClean="0"/>
              <a:t>পার্থক্য</a:t>
            </a:r>
            <a:r>
              <a:rPr lang="en-US" sz="4400" dirty="0" smtClean="0"/>
              <a:t> </a:t>
            </a:r>
            <a:r>
              <a:rPr lang="en-US" sz="4400" dirty="0" err="1" smtClean="0"/>
              <a:t>বলতে</a:t>
            </a:r>
            <a:r>
              <a:rPr lang="en-US" sz="4400" dirty="0" smtClean="0"/>
              <a:t> </a:t>
            </a:r>
            <a:r>
              <a:rPr lang="en-US" sz="4400" dirty="0" err="1" smtClean="0"/>
              <a:t>পারবো</a:t>
            </a:r>
            <a:r>
              <a:rPr lang="en-US" sz="4400" dirty="0" smtClean="0"/>
              <a:t>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0065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5087155" y="324180"/>
            <a:ext cx="2659119" cy="1068946"/>
          </a:xfrm>
          <a:prstGeom prst="downArrow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সফটওয়্যার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004505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software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বলতে একগুচ্ছ কম্পিউটার প্রোগ্রাম, কর্মপদ্ধতি ও ব্যবহারবিধিকে বোঝায়, যার সাহায্যে কম্পিউটারে কোনো নির্দিষ্ট প্রকারের কাজ সম্পাদন করা </a:t>
            </a:r>
            <a:r>
              <a:rPr lang="as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সাধারণত </a:t>
            </a:r>
            <a:r>
              <a:rPr lang="as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সফটও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য়্যার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as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হল</a:t>
            </a:r>
            <a:r>
              <a:rPr lang="bn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প্রোগ্রা</a:t>
            </a:r>
            <a:r>
              <a:rPr lang="as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মের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কালেকশন। যা ব্যবহার করে কম্পিউটার কিংবা কোন ইলেকট্রনিক্স ডিভাইসকে নির্দেশ করে থাকে। যেমন, কম্পিউটার এর মধ্যেম </a:t>
            </a:r>
            <a:r>
              <a:rPr lang="as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সফটও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য়্যার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 দ্বারা কোন একটি কাজের সমস্যা সমাধান করতে গেলে </a:t>
            </a:r>
            <a:r>
              <a:rPr lang="as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সফটও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য়্যার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 নিজে থেকে নির্দেশ করে কি করতে হবে আর কি করতে হবে না। সাধারণত </a:t>
            </a:r>
            <a:r>
              <a:rPr lang="bn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একেই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as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সফটও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য়্যার</a:t>
            </a:r>
            <a:r>
              <a:rPr lang="as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বলে। 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541" y="167426"/>
            <a:ext cx="3387143" cy="1838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1" y="189651"/>
            <a:ext cx="3819748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0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-Right Arrow 3"/>
          <p:cNvSpPr/>
          <p:nvPr/>
        </p:nvSpPr>
        <p:spPr>
          <a:xfrm>
            <a:off x="4584878" y="77275"/>
            <a:ext cx="4258675" cy="1094704"/>
          </a:xfrm>
          <a:prstGeom prst="left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700496" y="350136"/>
            <a:ext cx="46525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সফটও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য়্যারের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প্রকার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ভেদ</a:t>
            </a:r>
            <a:endParaRPr lang="en-US" sz="2800" dirty="0"/>
          </a:p>
        </p:txBody>
      </p:sp>
      <p:sp>
        <p:nvSpPr>
          <p:cNvPr id="5" name="Down Arrow 4"/>
          <p:cNvSpPr/>
          <p:nvPr/>
        </p:nvSpPr>
        <p:spPr>
          <a:xfrm>
            <a:off x="4623222" y="961882"/>
            <a:ext cx="4997295" cy="893043"/>
          </a:xfrm>
          <a:prstGeom prst="downArrow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সফটও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য়্যার</a:t>
            </a:r>
            <a:endParaRPr lang="en-US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318197" y="1559126"/>
            <a:ext cx="7276564" cy="3785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292441" y="1534993"/>
            <a:ext cx="25760" cy="654416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581882" y="1584101"/>
            <a:ext cx="0" cy="59242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862884" y="2196630"/>
            <a:ext cx="4391695" cy="675359"/>
          </a:xfrm>
          <a:prstGeom prst="round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সিস্টেম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সফটওয়্যার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25803" y="2215167"/>
            <a:ext cx="4237149" cy="824248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অ্যাপ্লিকেশন</a:t>
            </a:r>
            <a:r>
              <a:rPr lang="en-US" sz="2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সফটওয়্যার</a:t>
            </a:r>
            <a:r>
              <a:rPr lang="en-US" sz="2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endParaRPr lang="en-US" sz="2400" b="1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2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বাবহারিক</a:t>
            </a:r>
            <a:r>
              <a:rPr lang="en-US" sz="2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সফটওয়্যার</a:t>
            </a:r>
            <a:endParaRPr lang="en-US" sz="2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8" name="Up-Down Arrow 17"/>
          <p:cNvSpPr/>
          <p:nvPr/>
        </p:nvSpPr>
        <p:spPr>
          <a:xfrm>
            <a:off x="2125013" y="2871989"/>
            <a:ext cx="167427" cy="599650"/>
          </a:xfrm>
          <a:prstGeom prst="upDown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9396" y="3515931"/>
            <a:ext cx="5112914" cy="1077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সিস্টেম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ম্যানেজমেন্ট</a:t>
            </a:r>
            <a:endParaRPr lang="en-US" sz="3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সিস্টেম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ডেভেলপমেন্ট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0" name="Up-Down Arrow 19"/>
          <p:cNvSpPr/>
          <p:nvPr/>
        </p:nvSpPr>
        <p:spPr>
          <a:xfrm>
            <a:off x="10445318" y="3013289"/>
            <a:ext cx="206062" cy="60530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426558" y="3657595"/>
            <a:ext cx="5087154" cy="1223493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সাধারণ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অ্যাপ্লিকেশন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প্রোগ্রাম</a:t>
            </a:r>
            <a:endParaRPr lang="en-US" sz="28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অ্যাপ্লিকেশন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সুনিদির্ষ্ট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প্রোগ্রাম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961" y="5133520"/>
            <a:ext cx="3637913" cy="16729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" y="4950455"/>
            <a:ext cx="3918675" cy="167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4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4224271" y="141668"/>
            <a:ext cx="5546746" cy="965915"/>
          </a:xfrm>
          <a:prstGeom prst="flowChartMultidocumen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ফার্মওয়্যার</a:t>
            </a:r>
            <a:endParaRPr lang="en-US" sz="66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952" y="3876540"/>
            <a:ext cx="5413353" cy="27367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86" y="3876540"/>
            <a:ext cx="5031280" cy="28848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953" y="1223492"/>
            <a:ext cx="5413352" cy="24983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86" y="1223493"/>
            <a:ext cx="5031279" cy="249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9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468</Words>
  <Application>Microsoft Office PowerPoint</Application>
  <PresentationFormat>Widescreen</PresentationFormat>
  <Paragraphs>55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Kalpurush</vt:lpstr>
      <vt:lpstr>Nikosh</vt:lpstr>
      <vt:lpstr>NikoshBAN</vt:lpstr>
      <vt:lpstr>SutonnyMJ</vt:lpstr>
      <vt:lpstr>Vrinda</vt:lpstr>
      <vt:lpstr>Wingdings</vt:lpstr>
      <vt:lpstr>Office Theme</vt:lpstr>
      <vt:lpstr>PowerPoint Presentation</vt:lpstr>
      <vt:lpstr>PowerPoint Presentation</vt:lpstr>
      <vt:lpstr>Kw¤úDUvi I Z_¨ cÖhyw³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RCG</dc:creator>
  <cp:lastModifiedBy>Dell</cp:lastModifiedBy>
  <cp:revision>25</cp:revision>
  <dcterms:created xsi:type="dcterms:W3CDTF">2020-04-08T16:32:46Z</dcterms:created>
  <dcterms:modified xsi:type="dcterms:W3CDTF">2021-09-15T10:10:53Z</dcterms:modified>
</cp:coreProperties>
</file>