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3" r:id="rId4"/>
    <p:sldId id="272" r:id="rId5"/>
    <p:sldId id="304" r:id="rId6"/>
    <p:sldId id="306" r:id="rId7"/>
    <p:sldId id="280" r:id="rId8"/>
    <p:sldId id="297" r:id="rId9"/>
    <p:sldId id="307" r:id="rId10"/>
    <p:sldId id="299" r:id="rId11"/>
    <p:sldId id="300" r:id="rId12"/>
    <p:sldId id="301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39F"/>
    <a:srgbClr val="C53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FE1D-1FA2-4063-8AEB-5176B557548B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5B60-425C-4DF6-B880-8ACE49261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64185" y="2399837"/>
            <a:ext cx="5314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6600" kern="0" dirty="0">
                <a:solidFill>
                  <a:srgbClr val="FFFFFF"/>
                </a:solidFill>
                <a:latin typeface="NikoshBAN" pitchFamily="2" charset="0"/>
                <a:ea typeface="+mj-ea"/>
                <a:cs typeface="NikoshBAN" pitchFamily="2" charset="0"/>
              </a:rPr>
              <a:t>সবাইকে গণিত          ক্লাসে স্বাগতম </a:t>
            </a:r>
            <a:endParaRPr lang="en-US" sz="6600" kern="0" dirty="0">
              <a:solidFill>
                <a:srgbClr val="FFFFFF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6237" y="415968"/>
            <a:ext cx="4604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341" y="2032594"/>
            <a:ext cx="4305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ক-দল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4160" y="2044729"/>
            <a:ext cx="3728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খ-দল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46" y="3200400"/>
            <a:ext cx="4365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সূক্ষ্মকোণী ত্রিভুজের সূক্ষ্মকোনের বিপরীত বাহুর দৈর্ঘ্য ৭ মিটার, অপর দুই বাহুর দৈর্ঘ্য যথাক্রমে ৬ মিটার ও ৫ মিটার  হলে, লম্ব অভিক্ষেপ কত?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4160" y="3276600"/>
            <a:ext cx="3815367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সূক্ষ্মকোণী ত্রিভুজের সূক্ষ্মকোনের বিপরীত বাহুর দৈর্ঘ্য ৯ মিটার, অপর দুই বাহুর দৈর্ঘ্য যথাক্রমে ৭ মিটার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মিটার  হলে, লম্ব অভিক্ষেপ কত?  </a:t>
            </a:r>
            <a:r>
              <a:rPr lang="en-US" sz="3200" dirty="0">
                <a:latin typeface="NikoshBAN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07417" y="2524260"/>
            <a:ext cx="183524" cy="3528811"/>
            <a:chOff x="6143223" y="2524259"/>
            <a:chExt cx="244698" cy="35288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264753" y="2524259"/>
              <a:ext cx="0" cy="352881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387921" y="3048256"/>
              <a:ext cx="0" cy="25154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143223" y="3054378"/>
              <a:ext cx="0" cy="25154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141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 bwMode="auto">
          <a:xfrm>
            <a:off x="2476500" y="761998"/>
            <a:ext cx="3695700" cy="2057400"/>
          </a:xfrm>
          <a:prstGeom prst="verticalScroll">
            <a:avLst>
              <a:gd name="adj" fmla="val 23861"/>
            </a:avLst>
          </a:prstGeom>
          <a:ln>
            <a:solidFill>
              <a:srgbClr val="345DD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bn-BD" sz="80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258" y="2906115"/>
            <a:ext cx="7358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উপপাদ্যটি বলো।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60615" y="3640899"/>
            <a:ext cx="819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 ত্রিভুজ কাকে বলে? 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45665" y="4393289"/>
            <a:ext cx="806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 ত্রিভুজের উপপাদ্যের সাধারণ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নির্বাচন বলো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915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519611"/>
            <a:ext cx="7391400" cy="4386218"/>
            <a:chOff x="2786743" y="519611"/>
            <a:chExt cx="6339114" cy="4386218"/>
          </a:xfrm>
        </p:grpSpPr>
        <p:sp>
          <p:nvSpPr>
            <p:cNvPr id="19458" name="Bevel 15"/>
            <p:cNvSpPr>
              <a:spLocks noChangeArrowheads="1"/>
            </p:cNvSpPr>
            <p:nvPr/>
          </p:nvSpPr>
          <p:spPr bwMode="auto">
            <a:xfrm>
              <a:off x="7460353" y="2625121"/>
              <a:ext cx="726368" cy="984922"/>
            </a:xfrm>
            <a:prstGeom prst="bevel">
              <a:avLst>
                <a:gd name="adj" fmla="val 12500"/>
              </a:avLst>
            </a:prstGeom>
            <a:solidFill>
              <a:srgbClr val="E9B1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786743" y="519611"/>
              <a:ext cx="6339114" cy="4386218"/>
              <a:chOff x="914400" y="1524000"/>
              <a:chExt cx="5410200" cy="3886200"/>
            </a:xfrm>
          </p:grpSpPr>
          <p:sp>
            <p:nvSpPr>
              <p:cNvPr id="2" name="Flowchart: Data 1"/>
              <p:cNvSpPr/>
              <p:nvPr/>
            </p:nvSpPr>
            <p:spPr bwMode="auto">
              <a:xfrm>
                <a:off x="914400" y="1524000"/>
                <a:ext cx="4114800" cy="914400"/>
              </a:xfrm>
              <a:prstGeom prst="flowChartInputOutput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cxnSp>
            <p:nvCxnSpPr>
              <p:cNvPr id="19461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5029200" y="1524000"/>
                <a:ext cx="1295400" cy="990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62" name="Rectangle 4"/>
              <p:cNvSpPr>
                <a:spLocks noChangeArrowheads="1"/>
              </p:cNvSpPr>
              <p:nvPr/>
            </p:nvSpPr>
            <p:spPr bwMode="auto">
              <a:xfrm>
                <a:off x="1066800" y="2438400"/>
                <a:ext cx="76200" cy="25146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463" name="Rectangle 5"/>
              <p:cNvSpPr>
                <a:spLocks noChangeArrowheads="1"/>
              </p:cNvSpPr>
              <p:nvPr/>
            </p:nvSpPr>
            <p:spPr bwMode="auto">
              <a:xfrm>
                <a:off x="3962400" y="2438400"/>
                <a:ext cx="76200" cy="29718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464" name="Rectangle 6"/>
              <p:cNvSpPr>
                <a:spLocks noChangeArrowheads="1"/>
              </p:cNvSpPr>
              <p:nvPr/>
            </p:nvSpPr>
            <p:spPr bwMode="auto">
              <a:xfrm>
                <a:off x="6172200" y="2438400"/>
                <a:ext cx="76200" cy="25146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19465" name="Straight Connector 9"/>
              <p:cNvCxnSpPr>
                <a:cxnSpLocks noChangeShapeType="1"/>
                <a:stCxn id="19462" idx="2"/>
                <a:endCxn id="19463" idx="2"/>
              </p:cNvCxnSpPr>
              <p:nvPr/>
            </p:nvCxnSpPr>
            <p:spPr bwMode="auto">
              <a:xfrm rot="16200000" flipH="1">
                <a:off x="2324100" y="3733800"/>
                <a:ext cx="457200" cy="2895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66" name="Straight Connector 11"/>
              <p:cNvCxnSpPr>
                <a:cxnSpLocks noChangeShapeType="1"/>
              </p:cNvCxnSpPr>
              <p:nvPr/>
            </p:nvCxnSpPr>
            <p:spPr bwMode="auto">
              <a:xfrm flipV="1">
                <a:off x="4086664" y="4938932"/>
                <a:ext cx="2095500" cy="457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67" name="Straight Connector 17"/>
              <p:cNvCxnSpPr>
                <a:cxnSpLocks noChangeShapeType="1"/>
                <a:stCxn id="19458" idx="7"/>
                <a:endCxn id="19458" idx="2"/>
              </p:cNvCxnSpPr>
              <p:nvPr/>
            </p:nvCxnSpPr>
            <p:spPr bwMode="auto">
              <a:xfrm>
                <a:off x="5213118" y="3469933"/>
                <a:ext cx="0" cy="79219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Rectangle 18"/>
              <p:cNvSpPr/>
              <p:nvPr/>
            </p:nvSpPr>
            <p:spPr bwMode="auto">
              <a:xfrm>
                <a:off x="1234356" y="3276600"/>
                <a:ext cx="2590800" cy="76199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>
                  <a:defRPr/>
                </a:pPr>
                <a:r>
                  <a:rPr lang="bn-BD" sz="5400" b="1" dirty="0">
                    <a:ln w="5080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বাড়ির কাজ </a:t>
                </a:r>
                <a:endParaRPr lang="en-US" sz="54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381000" y="5105400"/>
            <a:ext cx="8207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উপপাদ্য 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.3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ও 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.4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সমন্বয় করে কোন উপপাদ্য গঠন করা যায় কীনা চিন্তা করবে।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" y="-95535"/>
            <a:ext cx="7308376" cy="6619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" y="68580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0273 -0.5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686051" y="3829051"/>
            <a:ext cx="377190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8200" y="25146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 </a:t>
            </a:r>
            <a:endParaRPr lang="bn-BD" sz="3200" dirty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উচ্চতর গণিত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উপপাদ্য 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DDBA9-3330-46C3-B87E-6A6F0875EC9F}"/>
              </a:ext>
            </a:extLst>
          </p:cNvPr>
          <p:cNvSpPr txBox="1"/>
          <p:nvPr/>
        </p:nvSpPr>
        <p:spPr>
          <a:xfrm>
            <a:off x="258324" y="2743200"/>
            <a:ext cx="42639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ননী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শিলখালী উচ্চ বিদ্যালয়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পেকুয়া , কক্সবাজার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46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172293">
            <a:off x="419408" y="1082330"/>
            <a:ext cx="3962141" cy="2352103"/>
            <a:chOff x="1329819" y="702279"/>
            <a:chExt cx="3962141" cy="2352103"/>
          </a:xfrm>
        </p:grpSpPr>
        <p:sp>
          <p:nvSpPr>
            <p:cNvPr id="3" name="Freeform 2"/>
            <p:cNvSpPr/>
            <p:nvPr/>
          </p:nvSpPr>
          <p:spPr>
            <a:xfrm>
              <a:off x="1771650" y="1028699"/>
              <a:ext cx="3105150" cy="1857375"/>
            </a:xfrm>
            <a:custGeom>
              <a:avLst/>
              <a:gdLst>
                <a:gd name="connsiteX0" fmla="*/ 0 w 4114800"/>
                <a:gd name="connsiteY0" fmla="*/ 2590800 h 2590800"/>
                <a:gd name="connsiteX1" fmla="*/ 0 w 4114800"/>
                <a:gd name="connsiteY1" fmla="*/ 0 h 2590800"/>
                <a:gd name="connsiteX2" fmla="*/ 4114800 w 4114800"/>
                <a:gd name="connsiteY2" fmla="*/ 2590800 h 2590800"/>
                <a:gd name="connsiteX3" fmla="*/ 0 w 4114800"/>
                <a:gd name="connsiteY3" fmla="*/ 2590800 h 2590800"/>
                <a:gd name="connsiteX0" fmla="*/ 533400 w 4114800"/>
                <a:gd name="connsiteY0" fmla="*/ 2057400 h 2590800"/>
                <a:gd name="connsiteX1" fmla="*/ 0 w 4114800"/>
                <a:gd name="connsiteY1" fmla="*/ 0 h 2590800"/>
                <a:gd name="connsiteX2" fmla="*/ 4114800 w 4114800"/>
                <a:gd name="connsiteY2" fmla="*/ 2590800 h 2590800"/>
                <a:gd name="connsiteX3" fmla="*/ 533400 w 4114800"/>
                <a:gd name="connsiteY3" fmla="*/ 2057400 h 2590800"/>
                <a:gd name="connsiteX0" fmla="*/ 533400 w 4495800"/>
                <a:gd name="connsiteY0" fmla="*/ 2057400 h 2057400"/>
                <a:gd name="connsiteX1" fmla="*/ 0 w 4495800"/>
                <a:gd name="connsiteY1" fmla="*/ 0 h 2057400"/>
                <a:gd name="connsiteX2" fmla="*/ 4495800 w 4495800"/>
                <a:gd name="connsiteY2" fmla="*/ 1828800 h 2057400"/>
                <a:gd name="connsiteX3" fmla="*/ 533400 w 4495800"/>
                <a:gd name="connsiteY3" fmla="*/ 2057400 h 2057400"/>
                <a:gd name="connsiteX0" fmla="*/ 533400 w 4343400"/>
                <a:gd name="connsiteY0" fmla="*/ 2057400 h 2057400"/>
                <a:gd name="connsiteX1" fmla="*/ 0 w 4343400"/>
                <a:gd name="connsiteY1" fmla="*/ 0 h 2057400"/>
                <a:gd name="connsiteX2" fmla="*/ 4343400 w 4343400"/>
                <a:gd name="connsiteY2" fmla="*/ 1981200 h 2057400"/>
                <a:gd name="connsiteX3" fmla="*/ 533400 w 4343400"/>
                <a:gd name="connsiteY3" fmla="*/ 2057400 h 2057400"/>
                <a:gd name="connsiteX0" fmla="*/ 1034143 w 4343400"/>
                <a:gd name="connsiteY0" fmla="*/ 1763486 h 1981200"/>
                <a:gd name="connsiteX1" fmla="*/ 0 w 4343400"/>
                <a:gd name="connsiteY1" fmla="*/ 0 h 1981200"/>
                <a:gd name="connsiteX2" fmla="*/ 4343400 w 4343400"/>
                <a:gd name="connsiteY2" fmla="*/ 1981200 h 1981200"/>
                <a:gd name="connsiteX3" fmla="*/ 1034143 w 4343400"/>
                <a:gd name="connsiteY3" fmla="*/ 1763486 h 1981200"/>
                <a:gd name="connsiteX0" fmla="*/ 1034143 w 4343400"/>
                <a:gd name="connsiteY0" fmla="*/ 1763486 h 1763487"/>
                <a:gd name="connsiteX1" fmla="*/ 0 w 4343400"/>
                <a:gd name="connsiteY1" fmla="*/ 0 h 1763487"/>
                <a:gd name="connsiteX2" fmla="*/ 4343400 w 4343400"/>
                <a:gd name="connsiteY2" fmla="*/ 1763487 h 1763487"/>
                <a:gd name="connsiteX3" fmla="*/ 1034143 w 4343400"/>
                <a:gd name="connsiteY3" fmla="*/ 1763486 h 1763487"/>
                <a:gd name="connsiteX0" fmla="*/ 129268 w 4343400"/>
                <a:gd name="connsiteY0" fmla="*/ 2045154 h 2045154"/>
                <a:gd name="connsiteX1" fmla="*/ 0 w 4343400"/>
                <a:gd name="connsiteY1" fmla="*/ 0 h 2045154"/>
                <a:gd name="connsiteX2" fmla="*/ 4343400 w 4343400"/>
                <a:gd name="connsiteY2" fmla="*/ 1763487 h 2045154"/>
                <a:gd name="connsiteX3" fmla="*/ 129268 w 4343400"/>
                <a:gd name="connsiteY3" fmla="*/ 2045154 h 2045154"/>
                <a:gd name="connsiteX0" fmla="*/ 0 w 4214132"/>
                <a:gd name="connsiteY0" fmla="*/ 1775733 h 1775733"/>
                <a:gd name="connsiteX1" fmla="*/ 866095 w 4214132"/>
                <a:gd name="connsiteY1" fmla="*/ 0 h 1775733"/>
                <a:gd name="connsiteX2" fmla="*/ 4214132 w 4214132"/>
                <a:gd name="connsiteY2" fmla="*/ 1494066 h 1775733"/>
                <a:gd name="connsiteX3" fmla="*/ 0 w 4214132"/>
                <a:gd name="connsiteY3" fmla="*/ 1775733 h 1775733"/>
                <a:gd name="connsiteX0" fmla="*/ 0 w 4214132"/>
                <a:gd name="connsiteY0" fmla="*/ 1971676 h 1971676"/>
                <a:gd name="connsiteX1" fmla="*/ 1383166 w 4214132"/>
                <a:gd name="connsiteY1" fmla="*/ 0 h 1971676"/>
                <a:gd name="connsiteX2" fmla="*/ 4214132 w 4214132"/>
                <a:gd name="connsiteY2" fmla="*/ 1690009 h 1971676"/>
                <a:gd name="connsiteX3" fmla="*/ 0 w 4214132"/>
                <a:gd name="connsiteY3" fmla="*/ 1971676 h 1971676"/>
                <a:gd name="connsiteX0" fmla="*/ 0 w 4214132"/>
                <a:gd name="connsiteY0" fmla="*/ 2388055 h 2388055"/>
                <a:gd name="connsiteX1" fmla="*/ 1654629 w 4214132"/>
                <a:gd name="connsiteY1" fmla="*/ 0 h 2388055"/>
                <a:gd name="connsiteX2" fmla="*/ 4214132 w 4214132"/>
                <a:gd name="connsiteY2" fmla="*/ 2106388 h 2388055"/>
                <a:gd name="connsiteX3" fmla="*/ 0 w 4214132"/>
                <a:gd name="connsiteY3" fmla="*/ 2388055 h 238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132" h="2388055">
                  <a:moveTo>
                    <a:pt x="0" y="2388055"/>
                  </a:moveTo>
                  <a:lnTo>
                    <a:pt x="1654629" y="0"/>
                  </a:lnTo>
                  <a:lnTo>
                    <a:pt x="4214132" y="2106388"/>
                  </a:lnTo>
                  <a:lnTo>
                    <a:pt x="0" y="2388055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2571" y="702279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29819" y="268505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10960" y="2514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32398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কোন ধরণের ত্রিভুজ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4400" y="1383268"/>
            <a:ext cx="3886200" cy="1817132"/>
            <a:chOff x="4724400" y="1383268"/>
            <a:chExt cx="3886200" cy="1817132"/>
          </a:xfrm>
        </p:grpSpPr>
        <p:sp>
          <p:nvSpPr>
            <p:cNvPr id="11" name="Right Triangle 10"/>
            <p:cNvSpPr/>
            <p:nvPr/>
          </p:nvSpPr>
          <p:spPr>
            <a:xfrm>
              <a:off x="5105404" y="1697419"/>
              <a:ext cx="3200396" cy="1371601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13832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4400" y="28310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29600" y="27548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81600" y="3200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কোন ধরণের ত্রিভুজ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276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সূক্ষ্মকোণী ত্রিভুজ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3200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সমকোণী ত্রিভুজ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40018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সমকোণী ত্রিভুজ সম্পর্কে কার উপপাদ্য আছে?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4724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পিথাগোরাস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  <p:bldP spid="16" grpId="1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2860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আজ আমরা. . . 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পিথাগোরাসের উপপাদ্যের সূক্ষ্মকোণী ত্রিভুজের ক্ষেত্রে বিস্তৃতি পড়বো। (উপপাদ্য ৩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৪)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171" y="350838"/>
            <a:ext cx="6858000" cy="1655762"/>
          </a:xfrm>
        </p:spPr>
        <p:txBody>
          <a:bodyPr>
            <a:norm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686" y="2006601"/>
            <a:ext cx="537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639" y="2714486"/>
            <a:ext cx="8374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 ত্রিভুজ কী তা বলতে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Tx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উপপাদ্যের বিস্তৃতি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2625" indent="-682625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3.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উপপাদ্য প্রমাণ করতে পারবে।    </a:t>
            </a:r>
          </a:p>
        </p:txBody>
      </p:sp>
    </p:spTree>
    <p:extLst>
      <p:ext uri="{BB962C8B-B14F-4D97-AF65-F5344CB8AC3E}">
        <p14:creationId xmlns:p14="http://schemas.microsoft.com/office/powerpoint/2010/main" val="40282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72293">
            <a:off x="2723429" y="783569"/>
            <a:ext cx="3962141" cy="2352103"/>
            <a:chOff x="1329819" y="702279"/>
            <a:chExt cx="3962141" cy="2352103"/>
          </a:xfrm>
        </p:grpSpPr>
        <p:sp>
          <p:nvSpPr>
            <p:cNvPr id="3" name="Freeform 2"/>
            <p:cNvSpPr/>
            <p:nvPr/>
          </p:nvSpPr>
          <p:spPr>
            <a:xfrm>
              <a:off x="1771650" y="1028699"/>
              <a:ext cx="3105150" cy="1857375"/>
            </a:xfrm>
            <a:custGeom>
              <a:avLst/>
              <a:gdLst>
                <a:gd name="connsiteX0" fmla="*/ 0 w 4114800"/>
                <a:gd name="connsiteY0" fmla="*/ 2590800 h 2590800"/>
                <a:gd name="connsiteX1" fmla="*/ 0 w 4114800"/>
                <a:gd name="connsiteY1" fmla="*/ 0 h 2590800"/>
                <a:gd name="connsiteX2" fmla="*/ 4114800 w 4114800"/>
                <a:gd name="connsiteY2" fmla="*/ 2590800 h 2590800"/>
                <a:gd name="connsiteX3" fmla="*/ 0 w 4114800"/>
                <a:gd name="connsiteY3" fmla="*/ 2590800 h 2590800"/>
                <a:gd name="connsiteX0" fmla="*/ 533400 w 4114800"/>
                <a:gd name="connsiteY0" fmla="*/ 2057400 h 2590800"/>
                <a:gd name="connsiteX1" fmla="*/ 0 w 4114800"/>
                <a:gd name="connsiteY1" fmla="*/ 0 h 2590800"/>
                <a:gd name="connsiteX2" fmla="*/ 4114800 w 4114800"/>
                <a:gd name="connsiteY2" fmla="*/ 2590800 h 2590800"/>
                <a:gd name="connsiteX3" fmla="*/ 533400 w 4114800"/>
                <a:gd name="connsiteY3" fmla="*/ 2057400 h 2590800"/>
                <a:gd name="connsiteX0" fmla="*/ 533400 w 4495800"/>
                <a:gd name="connsiteY0" fmla="*/ 2057400 h 2057400"/>
                <a:gd name="connsiteX1" fmla="*/ 0 w 4495800"/>
                <a:gd name="connsiteY1" fmla="*/ 0 h 2057400"/>
                <a:gd name="connsiteX2" fmla="*/ 4495800 w 4495800"/>
                <a:gd name="connsiteY2" fmla="*/ 1828800 h 2057400"/>
                <a:gd name="connsiteX3" fmla="*/ 533400 w 4495800"/>
                <a:gd name="connsiteY3" fmla="*/ 2057400 h 2057400"/>
                <a:gd name="connsiteX0" fmla="*/ 533400 w 4343400"/>
                <a:gd name="connsiteY0" fmla="*/ 2057400 h 2057400"/>
                <a:gd name="connsiteX1" fmla="*/ 0 w 4343400"/>
                <a:gd name="connsiteY1" fmla="*/ 0 h 2057400"/>
                <a:gd name="connsiteX2" fmla="*/ 4343400 w 4343400"/>
                <a:gd name="connsiteY2" fmla="*/ 1981200 h 2057400"/>
                <a:gd name="connsiteX3" fmla="*/ 533400 w 4343400"/>
                <a:gd name="connsiteY3" fmla="*/ 2057400 h 2057400"/>
                <a:gd name="connsiteX0" fmla="*/ 1034143 w 4343400"/>
                <a:gd name="connsiteY0" fmla="*/ 1763486 h 1981200"/>
                <a:gd name="connsiteX1" fmla="*/ 0 w 4343400"/>
                <a:gd name="connsiteY1" fmla="*/ 0 h 1981200"/>
                <a:gd name="connsiteX2" fmla="*/ 4343400 w 4343400"/>
                <a:gd name="connsiteY2" fmla="*/ 1981200 h 1981200"/>
                <a:gd name="connsiteX3" fmla="*/ 1034143 w 4343400"/>
                <a:gd name="connsiteY3" fmla="*/ 1763486 h 1981200"/>
                <a:gd name="connsiteX0" fmla="*/ 1034143 w 4343400"/>
                <a:gd name="connsiteY0" fmla="*/ 1763486 h 1763487"/>
                <a:gd name="connsiteX1" fmla="*/ 0 w 4343400"/>
                <a:gd name="connsiteY1" fmla="*/ 0 h 1763487"/>
                <a:gd name="connsiteX2" fmla="*/ 4343400 w 4343400"/>
                <a:gd name="connsiteY2" fmla="*/ 1763487 h 1763487"/>
                <a:gd name="connsiteX3" fmla="*/ 1034143 w 4343400"/>
                <a:gd name="connsiteY3" fmla="*/ 1763486 h 1763487"/>
                <a:gd name="connsiteX0" fmla="*/ 129268 w 4343400"/>
                <a:gd name="connsiteY0" fmla="*/ 2045154 h 2045154"/>
                <a:gd name="connsiteX1" fmla="*/ 0 w 4343400"/>
                <a:gd name="connsiteY1" fmla="*/ 0 h 2045154"/>
                <a:gd name="connsiteX2" fmla="*/ 4343400 w 4343400"/>
                <a:gd name="connsiteY2" fmla="*/ 1763487 h 2045154"/>
                <a:gd name="connsiteX3" fmla="*/ 129268 w 4343400"/>
                <a:gd name="connsiteY3" fmla="*/ 2045154 h 2045154"/>
                <a:gd name="connsiteX0" fmla="*/ 0 w 4214132"/>
                <a:gd name="connsiteY0" fmla="*/ 1775733 h 1775733"/>
                <a:gd name="connsiteX1" fmla="*/ 866095 w 4214132"/>
                <a:gd name="connsiteY1" fmla="*/ 0 h 1775733"/>
                <a:gd name="connsiteX2" fmla="*/ 4214132 w 4214132"/>
                <a:gd name="connsiteY2" fmla="*/ 1494066 h 1775733"/>
                <a:gd name="connsiteX3" fmla="*/ 0 w 4214132"/>
                <a:gd name="connsiteY3" fmla="*/ 1775733 h 1775733"/>
                <a:gd name="connsiteX0" fmla="*/ 0 w 4214132"/>
                <a:gd name="connsiteY0" fmla="*/ 1971676 h 1971676"/>
                <a:gd name="connsiteX1" fmla="*/ 1383166 w 4214132"/>
                <a:gd name="connsiteY1" fmla="*/ 0 h 1971676"/>
                <a:gd name="connsiteX2" fmla="*/ 4214132 w 4214132"/>
                <a:gd name="connsiteY2" fmla="*/ 1690009 h 1971676"/>
                <a:gd name="connsiteX3" fmla="*/ 0 w 4214132"/>
                <a:gd name="connsiteY3" fmla="*/ 1971676 h 1971676"/>
                <a:gd name="connsiteX0" fmla="*/ 0 w 4214132"/>
                <a:gd name="connsiteY0" fmla="*/ 2388055 h 2388055"/>
                <a:gd name="connsiteX1" fmla="*/ 1654629 w 4214132"/>
                <a:gd name="connsiteY1" fmla="*/ 0 h 2388055"/>
                <a:gd name="connsiteX2" fmla="*/ 4214132 w 4214132"/>
                <a:gd name="connsiteY2" fmla="*/ 2106388 h 2388055"/>
                <a:gd name="connsiteX3" fmla="*/ 0 w 4214132"/>
                <a:gd name="connsiteY3" fmla="*/ 2388055 h 238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132" h="2388055">
                  <a:moveTo>
                    <a:pt x="0" y="2388055"/>
                  </a:moveTo>
                  <a:lnTo>
                    <a:pt x="1654629" y="0"/>
                  </a:lnTo>
                  <a:lnTo>
                    <a:pt x="4214132" y="2106388"/>
                  </a:lnTo>
                  <a:lnTo>
                    <a:pt x="0" y="2388055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2571" y="702279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9819" y="268505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0960" y="2514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7" name="Arc 6"/>
          <p:cNvSpPr/>
          <p:nvPr/>
        </p:nvSpPr>
        <p:spPr>
          <a:xfrm rot="5400000">
            <a:off x="4305295" y="1085853"/>
            <a:ext cx="304805" cy="457200"/>
          </a:xfrm>
          <a:prstGeom prst="arc">
            <a:avLst>
              <a:gd name="adj1" fmla="val 16790198"/>
              <a:gd name="adj2" fmla="val 467431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20398588">
            <a:off x="3307562" y="2456531"/>
            <a:ext cx="304805" cy="457200"/>
          </a:xfrm>
          <a:prstGeom prst="arc">
            <a:avLst>
              <a:gd name="adj1" fmla="val 16790198"/>
              <a:gd name="adj2" fmla="val 467431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1621154">
            <a:off x="5655710" y="2401293"/>
            <a:ext cx="304805" cy="457200"/>
          </a:xfrm>
          <a:prstGeom prst="arc">
            <a:avLst>
              <a:gd name="adj1" fmla="val 16790198"/>
              <a:gd name="adj2" fmla="val 467431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 rot="20381511">
            <a:off x="5107266" y="434723"/>
            <a:ext cx="1912347" cy="1066800"/>
          </a:xfrm>
          <a:prstGeom prst="wedgeEllipseCallout">
            <a:avLst>
              <a:gd name="adj1" fmla="val -88703"/>
              <a:gd name="adj2" fmla="val -2151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bn-BD" sz="2800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ছোট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 rot="20381511">
            <a:off x="5117013" y="428386"/>
            <a:ext cx="1912347" cy="1066800"/>
          </a:xfrm>
          <a:prstGeom prst="wedgeEllipseCallout">
            <a:avLst>
              <a:gd name="adj1" fmla="val -88703"/>
              <a:gd name="adj2" fmla="val -2151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 rot="20381511">
            <a:off x="828474" y="1447741"/>
            <a:ext cx="1912347" cy="1066800"/>
          </a:xfrm>
          <a:prstGeom prst="wedgeEllipseCallout">
            <a:avLst>
              <a:gd name="adj1" fmla="val 64552"/>
              <a:gd name="adj2" fmla="val 12108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bn-BD" sz="2800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ছোট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 rot="20381511">
            <a:off x="828473" y="1447740"/>
            <a:ext cx="1912347" cy="1066800"/>
          </a:xfrm>
          <a:prstGeom prst="wedgeEllipseCallout">
            <a:avLst>
              <a:gd name="adj1" fmla="val 65781"/>
              <a:gd name="adj2" fmla="val 12285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 rot="20381511">
            <a:off x="6496362" y="1060702"/>
            <a:ext cx="1912347" cy="1066800"/>
          </a:xfrm>
          <a:prstGeom prst="wedgeEllipseCallout">
            <a:avLst>
              <a:gd name="adj1" fmla="val -98174"/>
              <a:gd name="adj2" fmla="val 3979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bn-BD" sz="2800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ছোট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Callout 21"/>
          <p:cNvSpPr/>
          <p:nvPr/>
        </p:nvSpPr>
        <p:spPr>
          <a:xfrm rot="20381511">
            <a:off x="6492374" y="1060702"/>
            <a:ext cx="1912347" cy="1066800"/>
          </a:xfrm>
          <a:prstGeom prst="wedgeEllipseCallout">
            <a:avLst>
              <a:gd name="adj1" fmla="val -98174"/>
              <a:gd name="adj2" fmla="val 3979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3276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একটি ত্রিভুজের তিনটি কোণই সূক্ষ্মকোণ হলে, ত্রিভুজটি কোন ধরণের?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2921" y="34684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সূক্ষ্মকোণী ত্রিভুজ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3" grpId="0"/>
      <p:bldP spid="2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সূক্ষ্মকোণী ত্রিভুজের সূক্ষ্মকোণের বিপরীত বাহুর উপর অঙ্কিত বর্গক্ষেত্র ...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3292" y="5486400"/>
            <a:ext cx="549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অপর বাহুদ্বয়ের উপর অঙ্কিত বর্গক্ষেত্রের সমষ্টি অপেক্ষা,  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77000" y="5410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যে কোন এক বাহু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87186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ও তার উপর অপর বাহুর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0" y="586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লম্ব অভিক্ষেপ -এর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76800" y="5867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অন্তর্গত আয়তক্ষেত্রের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34200" y="5867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দ্বিগুণ পরিমাণ কম।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8741525">
            <a:off x="5121787" y="943137"/>
            <a:ext cx="2036982" cy="1998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Rectangle 40"/>
          <p:cNvSpPr/>
          <p:nvPr/>
        </p:nvSpPr>
        <p:spPr>
          <a:xfrm rot="10800000">
            <a:off x="3956494" y="3373872"/>
            <a:ext cx="2227690" cy="1998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4" name="Rectangle 43"/>
          <p:cNvSpPr/>
          <p:nvPr/>
        </p:nvSpPr>
        <p:spPr>
          <a:xfrm rot="17974654">
            <a:off x="2822481" y="1464669"/>
            <a:ext cx="1574370" cy="1668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715764" y="2026418"/>
            <a:ext cx="25780" cy="134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56493" y="3373872"/>
            <a:ext cx="2227691" cy="157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56494" y="2026418"/>
            <a:ext cx="759270" cy="13416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56493" y="3368026"/>
            <a:ext cx="785051" cy="7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56494" y="3381375"/>
            <a:ext cx="785050" cy="19966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741544" y="3368026"/>
            <a:ext cx="785050" cy="19966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533774" y="1676400"/>
            <a:ext cx="3019425" cy="1990725"/>
            <a:chOff x="3533774" y="1676400"/>
            <a:chExt cx="3019425" cy="1990725"/>
          </a:xfrm>
        </p:grpSpPr>
        <p:grpSp>
          <p:nvGrpSpPr>
            <p:cNvPr id="14" name="Group 13"/>
            <p:cNvGrpSpPr/>
            <p:nvPr/>
          </p:nvGrpSpPr>
          <p:grpSpPr>
            <a:xfrm>
              <a:off x="3533774" y="1676400"/>
              <a:ext cx="3019425" cy="1990725"/>
              <a:chOff x="2743200" y="1066800"/>
              <a:chExt cx="3810000" cy="260032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743200" y="1066800"/>
                <a:ext cx="3810000" cy="2600325"/>
                <a:chOff x="2743200" y="1066800"/>
                <a:chExt cx="3810000" cy="2600325"/>
              </a:xfrm>
            </p:grpSpPr>
            <p:sp>
              <p:nvSpPr>
                <p:cNvPr id="2" name="Isosceles Triangle 1"/>
                <p:cNvSpPr/>
                <p:nvPr/>
              </p:nvSpPr>
              <p:spPr>
                <a:xfrm>
                  <a:off x="3276600" y="1524000"/>
                  <a:ext cx="2819400" cy="1752600"/>
                </a:xfrm>
                <a:prstGeom prst="triangle">
                  <a:avLst>
                    <a:gd name="adj" fmla="val 33784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4038600" y="106680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743200" y="3286125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096000" y="320040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</p:grpSp>
          <p:sp>
            <p:nvSpPr>
              <p:cNvPr id="11" name="Arc 10"/>
              <p:cNvSpPr/>
              <p:nvPr/>
            </p:nvSpPr>
            <p:spPr>
              <a:xfrm>
                <a:off x="3381375" y="2886075"/>
                <a:ext cx="304800" cy="495300"/>
              </a:xfrm>
              <a:prstGeom prst="arc">
                <a:avLst>
                  <a:gd name="adj1" fmla="val 15529449"/>
                  <a:gd name="adj2" fmla="val 308041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800600" y="2983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1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/>
      <p:bldP spid="43" grpId="0"/>
      <p:bldP spid="46" grpId="0"/>
      <p:bldP spid="47" grpId="0"/>
      <p:bldP spid="48" grpId="0"/>
      <p:bldP spid="63" grpId="0"/>
      <p:bldP spid="64" grpId="0"/>
      <p:bldP spid="13" grpId="0" animBg="1"/>
      <p:bldP spid="41" grpId="0" animBg="1"/>
      <p:bldP spid="44" grpId="0" animBg="1"/>
      <p:bldP spid="26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533400" y="5739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অর্থাৎ,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0200" y="574128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BC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AB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- 2 BC.BD</a:t>
            </a:r>
          </a:p>
        </p:txBody>
      </p:sp>
      <p:sp>
        <p:nvSpPr>
          <p:cNvPr id="64" name="Rectangle 63"/>
          <p:cNvSpPr/>
          <p:nvPr/>
        </p:nvSpPr>
        <p:spPr>
          <a:xfrm rot="18741525">
            <a:off x="5121787" y="943137"/>
            <a:ext cx="2036982" cy="1998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5" name="Rectangle 64"/>
          <p:cNvSpPr/>
          <p:nvPr/>
        </p:nvSpPr>
        <p:spPr>
          <a:xfrm rot="17974654">
            <a:off x="2822481" y="1464669"/>
            <a:ext cx="1574370" cy="1668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56494" y="3371850"/>
            <a:ext cx="785050" cy="19966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BC.BD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741544" y="3368026"/>
            <a:ext cx="785050" cy="19966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33774" y="1676400"/>
            <a:ext cx="3019425" cy="1990725"/>
            <a:chOff x="3533774" y="1676400"/>
            <a:chExt cx="3019425" cy="1990725"/>
          </a:xfrm>
        </p:grpSpPr>
        <p:grpSp>
          <p:nvGrpSpPr>
            <p:cNvPr id="57" name="Group 56"/>
            <p:cNvGrpSpPr/>
            <p:nvPr/>
          </p:nvGrpSpPr>
          <p:grpSpPr>
            <a:xfrm>
              <a:off x="3533774" y="1676400"/>
              <a:ext cx="3019425" cy="1990725"/>
              <a:chOff x="2743200" y="1066800"/>
              <a:chExt cx="3810000" cy="2600325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43200" y="1066800"/>
                <a:ext cx="3810000" cy="2600325"/>
                <a:chOff x="2743200" y="1066800"/>
                <a:chExt cx="3810000" cy="2600325"/>
              </a:xfrm>
            </p:grpSpPr>
            <p:sp>
              <p:nvSpPr>
                <p:cNvPr id="60" name="Isosceles Triangle 59"/>
                <p:cNvSpPr/>
                <p:nvPr/>
              </p:nvSpPr>
              <p:spPr>
                <a:xfrm>
                  <a:off x="3276600" y="1524000"/>
                  <a:ext cx="2819400" cy="1752600"/>
                </a:xfrm>
                <a:prstGeom prst="triangle">
                  <a:avLst>
                    <a:gd name="adj" fmla="val 33784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038600" y="106680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743200" y="3286125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6096000" y="320040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</p:grpSp>
          <p:sp>
            <p:nvSpPr>
              <p:cNvPr id="59" name="Arc 58"/>
              <p:cNvSpPr/>
              <p:nvPr/>
            </p:nvSpPr>
            <p:spPr>
              <a:xfrm>
                <a:off x="3381375" y="2886075"/>
                <a:ext cx="304800" cy="495300"/>
              </a:xfrm>
              <a:prstGeom prst="arc">
                <a:avLst>
                  <a:gd name="adj1" fmla="val 15529449"/>
                  <a:gd name="adj2" fmla="val 308041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800600" y="2983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4715764" y="2026418"/>
            <a:ext cx="25780" cy="134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 rot="10800000">
            <a:off x="3956494" y="3373872"/>
            <a:ext cx="2227690" cy="1998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400" y="1600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23782" y="4013179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53729" y="22098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3956493" y="3373872"/>
            <a:ext cx="2227691" cy="157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956494" y="2026418"/>
            <a:ext cx="759270" cy="13416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956493" y="3368026"/>
            <a:ext cx="785051" cy="7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15881" y="5181600"/>
            <a:ext cx="422719" cy="375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4" grpId="0" animBg="1"/>
      <p:bldP spid="65" grpId="0" animBg="1"/>
      <p:bldP spid="66" grpId="0" animBg="1"/>
      <p:bldP spid="67" grpId="0" animBg="1"/>
      <p:bldP spid="70" grpId="0" animBg="1"/>
      <p:bldP spid="2" grpId="0"/>
      <p:bldP spid="71" grpId="0"/>
      <p:bldP spid="71" grpId="1"/>
      <p:bldP spid="7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04800" y="289427"/>
            <a:ext cx="1143000" cy="461665"/>
            <a:chOff x="2133600" y="347170"/>
            <a:chExt cx="1143000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2286000" y="34717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NikoshBAN" pitchFamily="2" charset="0"/>
                </a:rPr>
                <a:t> ACD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2133600" y="520260"/>
              <a:ext cx="228600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8600" y="7620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 পিথাগোরাসের উপপাদ্য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অনুসারে পাই-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174281" y="1411890"/>
            <a:ext cx="1516594" cy="1575465"/>
            <a:chOff x="6988862" y="1309763"/>
            <a:chExt cx="1516594" cy="1575465"/>
          </a:xfrm>
        </p:grpSpPr>
        <p:sp>
          <p:nvSpPr>
            <p:cNvPr id="2" name="Rectangle 1"/>
            <p:cNvSpPr/>
            <p:nvPr/>
          </p:nvSpPr>
          <p:spPr>
            <a:xfrm rot="18741525">
              <a:off x="6959426" y="1339199"/>
              <a:ext cx="1575465" cy="15165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5200" y="1832945"/>
              <a:ext cx="745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AC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60398" y="1864890"/>
            <a:ext cx="1266383" cy="1217666"/>
            <a:chOff x="5193305" y="1764544"/>
            <a:chExt cx="1266383" cy="1217666"/>
          </a:xfrm>
        </p:grpSpPr>
        <p:sp>
          <p:nvSpPr>
            <p:cNvPr id="3" name="Rectangle 2"/>
            <p:cNvSpPr/>
            <p:nvPr/>
          </p:nvSpPr>
          <p:spPr>
            <a:xfrm rot="17974654">
              <a:off x="5217664" y="1740185"/>
              <a:ext cx="1217666" cy="12663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304429"/>
              <a:ext cx="666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58000" y="3295650"/>
            <a:ext cx="1094922" cy="1060838"/>
            <a:chOff x="6672548" y="3188460"/>
            <a:chExt cx="1094922" cy="1060838"/>
          </a:xfrm>
        </p:grpSpPr>
        <p:sp>
          <p:nvSpPr>
            <p:cNvPr id="25" name="Rectangle 24"/>
            <p:cNvSpPr/>
            <p:nvPr/>
          </p:nvSpPr>
          <p:spPr>
            <a:xfrm>
              <a:off x="6672548" y="3188460"/>
              <a:ext cx="1094922" cy="1060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17132" y="3576053"/>
              <a:ext cx="679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CD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19711" y="2229358"/>
            <a:ext cx="1110405" cy="1060838"/>
            <a:chOff x="5562143" y="2157090"/>
            <a:chExt cx="1110405" cy="1060838"/>
          </a:xfrm>
        </p:grpSpPr>
        <p:sp>
          <p:nvSpPr>
            <p:cNvPr id="26" name="Rectangle 25"/>
            <p:cNvSpPr/>
            <p:nvPr/>
          </p:nvSpPr>
          <p:spPr>
            <a:xfrm>
              <a:off x="5562143" y="2157090"/>
              <a:ext cx="1110405" cy="1060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26497" y="2544683"/>
              <a:ext cx="593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AD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03960" y="159140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 CD</a:t>
            </a:r>
            <a:r>
              <a:rPr lang="en-US" sz="2400" baseline="30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3865" y="160466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AD</a:t>
            </a:r>
            <a:r>
              <a:rPr lang="en-US" sz="2400" baseline="30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" y="160466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 AC</a:t>
            </a:r>
            <a:r>
              <a:rPr lang="en-US" sz="2400" baseline="30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725" y="211892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= ( BC- BD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85950" y="213325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+AD</a:t>
            </a:r>
            <a:r>
              <a:rPr lang="en-US" sz="2400" baseline="30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725" y="2653352"/>
            <a:ext cx="121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=  BC</a:t>
            </a:r>
            <a:r>
              <a:rPr lang="en-US" sz="2400" baseline="30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>
                <a:latin typeface="Times New Roman" pitchFamily="18" charset="0"/>
                <a:cs typeface="NikoshBAN" pitchFamily="2" charset="0"/>
              </a:rPr>
              <a:t>- 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257097" y="3288871"/>
            <a:ext cx="1695825" cy="1600266"/>
            <a:chOff x="6089730" y="3200334"/>
            <a:chExt cx="1695825" cy="1600266"/>
          </a:xfrm>
        </p:grpSpPr>
        <p:sp>
          <p:nvSpPr>
            <p:cNvPr id="48" name="Rectangle 47"/>
            <p:cNvSpPr/>
            <p:nvPr/>
          </p:nvSpPr>
          <p:spPr>
            <a:xfrm>
              <a:off x="6089730" y="3200334"/>
              <a:ext cx="1695825" cy="1600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7206734" y="3810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BC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41256" y="3295650"/>
            <a:ext cx="595830" cy="1594626"/>
            <a:chOff x="4828140" y="3350717"/>
            <a:chExt cx="595830" cy="1594626"/>
          </a:xfrm>
        </p:grpSpPr>
        <p:sp>
          <p:nvSpPr>
            <p:cNvPr id="52" name="Rectangle 51"/>
            <p:cNvSpPr/>
            <p:nvPr/>
          </p:nvSpPr>
          <p:spPr>
            <a:xfrm>
              <a:off x="4828140" y="3350717"/>
              <a:ext cx="595830" cy="15946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4656314" y="3963364"/>
              <a:ext cx="92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BC.BD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54076" y="3286983"/>
            <a:ext cx="595830" cy="1594626"/>
            <a:chOff x="6675777" y="3197353"/>
            <a:chExt cx="595830" cy="1594626"/>
          </a:xfrm>
        </p:grpSpPr>
        <p:sp>
          <p:nvSpPr>
            <p:cNvPr id="53" name="Rectangle 52"/>
            <p:cNvSpPr/>
            <p:nvPr/>
          </p:nvSpPr>
          <p:spPr>
            <a:xfrm>
              <a:off x="6675777" y="3197353"/>
              <a:ext cx="595830" cy="15946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6457258" y="3763337"/>
              <a:ext cx="1032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BC.BD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71709" y="3284234"/>
            <a:ext cx="576264" cy="597285"/>
          </a:xfrm>
          <a:prstGeom prst="rect">
            <a:avLst/>
          </a:prstGeom>
          <a:solidFill>
            <a:srgbClr val="C538D4"/>
          </a:solidFill>
          <a:ln>
            <a:solidFill>
              <a:srgbClr val="9F2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BD</a:t>
            </a:r>
            <a:r>
              <a:rPr lang="en-US" sz="1600" baseline="300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944793" y="1835497"/>
            <a:ext cx="2291656" cy="1678969"/>
            <a:chOff x="5944793" y="1835497"/>
            <a:chExt cx="2291656" cy="1678969"/>
          </a:xfrm>
        </p:grpSpPr>
        <p:grpSp>
          <p:nvGrpSpPr>
            <p:cNvPr id="54" name="Group 53"/>
            <p:cNvGrpSpPr/>
            <p:nvPr/>
          </p:nvGrpSpPr>
          <p:grpSpPr>
            <a:xfrm>
              <a:off x="5944793" y="1835497"/>
              <a:ext cx="2291656" cy="1678969"/>
              <a:chOff x="2743200" y="831574"/>
              <a:chExt cx="3810000" cy="2835551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743200" y="831574"/>
                <a:ext cx="3810000" cy="2835551"/>
                <a:chOff x="2743200" y="831574"/>
                <a:chExt cx="3810000" cy="2835551"/>
              </a:xfrm>
            </p:grpSpPr>
            <p:sp>
              <p:nvSpPr>
                <p:cNvPr id="63" name="Isosceles Triangle 62"/>
                <p:cNvSpPr/>
                <p:nvPr/>
              </p:nvSpPr>
              <p:spPr>
                <a:xfrm>
                  <a:off x="3276600" y="1524000"/>
                  <a:ext cx="2819400" cy="1752600"/>
                </a:xfrm>
                <a:prstGeom prst="triangle">
                  <a:avLst>
                    <a:gd name="adj" fmla="val 33784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920457" y="831574"/>
                  <a:ext cx="457200" cy="38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743200" y="3286125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096000" y="320040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</p:grpSp>
          <p:sp>
            <p:nvSpPr>
              <p:cNvPr id="62" name="Arc 61"/>
              <p:cNvSpPr/>
              <p:nvPr/>
            </p:nvSpPr>
            <p:spPr>
              <a:xfrm>
                <a:off x="3381375" y="2886075"/>
                <a:ext cx="304800" cy="495300"/>
              </a:xfrm>
              <a:prstGeom prst="arc">
                <a:avLst>
                  <a:gd name="adj1" fmla="val 15529449"/>
                  <a:gd name="adj2" fmla="val 308041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844293" y="2247143"/>
              <a:ext cx="295722" cy="1043378"/>
              <a:chOff x="6665994" y="2162595"/>
              <a:chExt cx="295722" cy="104337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665994" y="2162595"/>
                <a:ext cx="19566" cy="10433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6672548" y="2902807"/>
                <a:ext cx="289168" cy="285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847973" y="2255899"/>
            <a:ext cx="1113477" cy="1025865"/>
            <a:chOff x="8275950" y="1435361"/>
            <a:chExt cx="1113477" cy="1025865"/>
          </a:xfrm>
        </p:grpSpPr>
        <p:sp>
          <p:nvSpPr>
            <p:cNvPr id="67" name="Right Triangle 66"/>
            <p:cNvSpPr/>
            <p:nvPr/>
          </p:nvSpPr>
          <p:spPr>
            <a:xfrm>
              <a:off x="8275950" y="1435361"/>
              <a:ext cx="1113477" cy="102586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25931" y="2129708"/>
              <a:ext cx="289168" cy="28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952750" y="26737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+AD</a:t>
            </a:r>
            <a:r>
              <a:rPr lang="en-US" sz="2400" baseline="30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10795" y="2673760"/>
            <a:ext cx="129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2BC.BD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63865" y="26737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+BD</a:t>
            </a:r>
            <a:r>
              <a:rPr lang="en-US" sz="2400" baseline="30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19550" y="323186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  .    .       (i)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2620" y="3150319"/>
            <a:ext cx="121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=  BC</a:t>
            </a:r>
            <a:r>
              <a:rPr lang="en-US" sz="2400" baseline="30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>
                <a:latin typeface="Times New Roman" pitchFamily="18" charset="0"/>
                <a:cs typeface="NikoshBAN" pitchFamily="2" charset="0"/>
              </a:rPr>
              <a:t>- 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59644" y="3170727"/>
            <a:ext cx="12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+AD</a:t>
            </a:r>
            <a:r>
              <a:rPr lang="en-US" sz="2400" baseline="30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>
                <a:latin typeface="Times New Roman" pitchFamily="18" charset="0"/>
                <a:cs typeface="NikoshBAN" pitchFamily="2" charset="0"/>
              </a:rPr>
              <a:t> 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17690" y="3170727"/>
            <a:ext cx="129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2BC.BD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270760" y="317072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NikoshBAN" pitchFamily="2" charset="0"/>
              </a:rPr>
              <a:t>+(BD</a:t>
            </a:r>
            <a:r>
              <a:rPr lang="en-US" sz="2400" baseline="30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8600" y="3619909"/>
            <a:ext cx="80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এখন,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028700" y="3653135"/>
            <a:ext cx="1143000" cy="461665"/>
            <a:chOff x="2133600" y="347170"/>
            <a:chExt cx="1143000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2286000" y="34717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NikoshBAN" pitchFamily="2" charset="0"/>
                </a:rPr>
                <a:t> ABD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2133600" y="520260"/>
              <a:ext cx="228600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104392" y="3667780"/>
            <a:ext cx="201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পিথাগোরাসের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4496" y="4049922"/>
            <a:ext cx="296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উপপাদ্য অনুসারে পাই-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257097" y="3313341"/>
            <a:ext cx="576264" cy="597285"/>
          </a:xfrm>
          <a:prstGeom prst="rect">
            <a:avLst/>
          </a:prstGeom>
          <a:solidFill>
            <a:srgbClr val="C538D4"/>
          </a:solidFill>
          <a:ln>
            <a:solidFill>
              <a:srgbClr val="9F2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BD</a:t>
            </a:r>
            <a:r>
              <a:rPr lang="en-US" sz="1600" baseline="300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6822172" y="2220926"/>
            <a:ext cx="1110405" cy="1060838"/>
            <a:chOff x="5562143" y="2157090"/>
            <a:chExt cx="1110405" cy="1060838"/>
          </a:xfrm>
        </p:grpSpPr>
        <p:sp>
          <p:nvSpPr>
            <p:cNvPr id="84" name="Rectangle 83"/>
            <p:cNvSpPr/>
            <p:nvPr/>
          </p:nvSpPr>
          <p:spPr>
            <a:xfrm>
              <a:off x="5562143" y="2157090"/>
              <a:ext cx="1110405" cy="1060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826497" y="2544683"/>
              <a:ext cx="593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AD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4496" y="4381549"/>
            <a:ext cx="81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66800" y="4371975"/>
            <a:ext cx="81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676400" y="4371975"/>
            <a:ext cx="81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09800" y="437197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  .    .       (ii)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0622" y="4724400"/>
            <a:ext cx="482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সমীকরণ (১) ও (২) নং হতে পাই,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3401" y="5105400"/>
            <a:ext cx="396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BC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- 2 BC.BD + AB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184" y="5562600"/>
            <a:ext cx="321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BC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AB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- 2 BC.BD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799249" y="5943600"/>
            <a:ext cx="298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(প্রমাণিত)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9" grpId="0"/>
      <p:bldP spid="40" grpId="0"/>
      <p:bldP spid="42" grpId="0"/>
      <p:bldP spid="43" grpId="0"/>
      <p:bldP spid="57" grpId="0" animBg="1"/>
      <p:bldP spid="57" grpId="1" animBg="1"/>
      <p:bldP spid="69" grpId="0"/>
      <p:bldP spid="70" grpId="0"/>
      <p:bldP spid="71" grpId="0"/>
      <p:bldP spid="20" grpId="0"/>
      <p:bldP spid="72" grpId="0"/>
      <p:bldP spid="73" grpId="0"/>
      <p:bldP spid="74" grpId="0"/>
      <p:bldP spid="75" grpId="0"/>
      <p:bldP spid="76" grpId="0"/>
      <p:bldP spid="80" grpId="0"/>
      <p:bldP spid="81" grpId="0"/>
      <p:bldP spid="82" grpId="0" animBg="1"/>
      <p:bldP spid="21" grpId="0"/>
      <p:bldP spid="86" grpId="0"/>
      <p:bldP spid="87" grpId="0"/>
      <p:bldP spid="88" grpId="0"/>
      <p:bldP spid="89" grpId="0"/>
      <p:bldP spid="90" grpId="0"/>
      <p:bldP spid="22" grpId="0"/>
      <p:bldP spid="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416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EDUCATIONAL INSTITUTE (MADRASHA)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Principal</dc:creator>
  <cp:lastModifiedBy>NONI KAR</cp:lastModifiedBy>
  <cp:revision>462</cp:revision>
  <dcterms:created xsi:type="dcterms:W3CDTF">2012-06-18T05:10:59Z</dcterms:created>
  <dcterms:modified xsi:type="dcterms:W3CDTF">2021-08-18T04:52:03Z</dcterms:modified>
  <cp:contentStatus/>
</cp:coreProperties>
</file>