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9" r:id="rId2"/>
    <p:sldMasterId id="2147483714" r:id="rId3"/>
  </p:sldMasterIdLst>
  <p:notesMasterIdLst>
    <p:notesMasterId r:id="rId22"/>
  </p:notesMasterIdLst>
  <p:sldIdLst>
    <p:sldId id="553" r:id="rId4"/>
    <p:sldId id="268" r:id="rId5"/>
    <p:sldId id="285" r:id="rId6"/>
    <p:sldId id="278" r:id="rId7"/>
    <p:sldId id="293" r:id="rId8"/>
    <p:sldId id="295" r:id="rId9"/>
    <p:sldId id="299" r:id="rId10"/>
    <p:sldId id="274" r:id="rId11"/>
    <p:sldId id="302" r:id="rId12"/>
    <p:sldId id="300" r:id="rId13"/>
    <p:sldId id="297" r:id="rId14"/>
    <p:sldId id="272" r:id="rId15"/>
    <p:sldId id="294" r:id="rId16"/>
    <p:sldId id="270" r:id="rId17"/>
    <p:sldId id="257" r:id="rId18"/>
    <p:sldId id="298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99"/>
    <a:srgbClr val="00AFEF"/>
    <a:srgbClr val="E29264"/>
    <a:srgbClr val="E46B62"/>
    <a:srgbClr val="D3B692"/>
    <a:srgbClr val="1E1D2E"/>
    <a:srgbClr val="6D641C"/>
    <a:srgbClr val="072561"/>
    <a:srgbClr val="5A789E"/>
    <a:srgbClr val="737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4" autoAdjust="0"/>
    <p:restoredTop sz="94660"/>
  </p:normalViewPr>
  <p:slideViewPr>
    <p:cSldViewPr snapToGrid="0">
      <p:cViewPr>
        <p:scale>
          <a:sx n="70" d="100"/>
          <a:sy n="70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02553-53AD-4834-947F-648A74103ABB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1AD3-E555-40B3-BC65-925B8FAFE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AEBEA64-88C5-4AA8-B50C-CE42AA5C3D2B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84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EA11-79B9-48E7-9545-D957EF27F731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5C58-97B1-4FD1-B2C9-72E5DBE63E35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90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ADE-6986-4C80-B9FE-260BCEC58BD8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7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5EFD-96A5-4F34-B5CC-1F0AD02C3B91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1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3A0C-9E73-4690-A632-C4CDE7E97EF9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9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F11-7F8D-4A62-BE6C-50202A38243E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20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7CF3-0B4C-4F40-B2DF-1717E47F1373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5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5959-E251-483D-9142-94BC96BECF92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6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4FB3-562D-4D41-824C-F4A3F5CC3A3D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8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29CA-1A3F-4A36-A5CE-7919DA0E86B3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8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7E2D-124F-4480-B8DB-C70C4327E48E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D917-92A6-41EA-8789-270482FE172D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4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A9F6-1B48-476D-A095-929E00BB2CDE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37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E9F9-D4A6-4B89-B78C-14BC851CFCFA}" type="datetime1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A1D-E74A-4731-9E0A-1C41810851A8}" type="datetime1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13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33A1-984C-42C9-8455-BAEC8C64140B}" type="datetime1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89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5435-B894-4BD1-AAE9-F2023BAAD371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7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5E19-A614-4F60-9607-C5B7163A7F70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06B6-9349-4BE0-A48F-FED525E9D3DE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43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55E6-C77D-4860-839B-08A28EB22792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8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256F9-7037-4F89-9DC6-9D4D2842B56F}" type="datetime1">
              <a:rPr lang="en-US" smtClean="0">
                <a:solidFill>
                  <a:srgbClr val="FFFFFF"/>
                </a:solidFill>
              </a:rPr>
              <a:t>9/16/2021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D0B9-A82C-45EA-A115-54E090D579F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82A-9027-46F2-9149-41DFCDDB6915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545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BE5C-2344-4F77-876D-720D4CEAFC2D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BC23B-4EFE-43E5-870A-4C4A517B76B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7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0C78-4C6E-45F7-AC43-DF6A5999D92F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91D8-13EF-4CC5-98A9-31995EBC280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99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26-3DF1-4893-B8FD-8D5753397808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C989-6159-4BC5-9A0E-EBF547F3F6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95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00D9-A6F2-4F24-9A5E-200B4FA2B291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CC02-C3A1-40FD-AF10-DDFF6CD8A1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9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2FAF-6941-439B-A98D-B2C6EE02CE0F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5013-9299-48AF-B4A2-9585D1082C7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E69B-ED42-449C-99DA-B9363ABC1959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B9BFD-C6B9-49E2-BEFE-646B6EDDB00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03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77A1-87A0-4751-822E-85244E56CBB5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6BDF-581A-4382-A855-A87C6CB0103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5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C453-6747-44D2-8891-BCD48D02F5C3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C49D-FDCA-4AD7-AE80-0E8AE9D31A1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0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5CF0-56A4-4287-87C4-42C4D7008595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D7BE-596B-49D8-85FD-130E55F8C5F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11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C70-E461-40DB-8C9F-192BA2FF6A44}" type="datetime1">
              <a:rPr lang="en-US" smtClean="0">
                <a:solidFill>
                  <a:srgbClr val="003366"/>
                </a:solidFill>
              </a:rPr>
              <a:t>9/16/2021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A038-6E9F-4E33-BAF6-68F7BD248E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7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768D-EFCB-4C38-8398-63FAE045281D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5E93-7ED3-496E-9E88-B78C97BE5EE6}" type="datetime1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9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652E-4FDA-4C4F-A495-0D2908C72D0B}" type="datetime1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6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CD17-56C5-4834-B863-8E614D11BD6A}" type="datetime1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4B90-5306-4061-8AAB-E9DFD960EBE6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8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7943-7D3D-49D6-9B43-54FC299C49FD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DCA8DA-0DAF-4E6B-9537-D06ADA3A84C5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2FCD-FF3D-43CE-8FD7-7922E0D0DC83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A8DA-0DAF-4E6B-9537-D06ADA3A84C5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4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71896" y="41192"/>
            <a:ext cx="7071509" cy="249696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2060"/>
                </a:solidFill>
              </a:rPr>
              <a:t>Welcome </a:t>
            </a:r>
            <a:br>
              <a:rPr lang="en-US" sz="4900" b="1" dirty="0">
                <a:solidFill>
                  <a:srgbClr val="002060"/>
                </a:solidFill>
              </a:rPr>
            </a:br>
            <a:r>
              <a:rPr lang="en-US" sz="4900" b="1" dirty="0">
                <a:solidFill>
                  <a:srgbClr val="002060"/>
                </a:solidFill>
              </a:rPr>
              <a:t> to </a:t>
            </a:r>
            <a:r>
              <a:rPr lang="en-US" sz="4050" b="1" dirty="0" smtClean="0">
                <a:solidFill>
                  <a:srgbClr val="002060"/>
                </a:solidFill>
              </a:rPr>
              <a:t/>
            </a:r>
            <a:br>
              <a:rPr lang="en-US" sz="4050" b="1" dirty="0" smtClean="0">
                <a:solidFill>
                  <a:srgbClr val="002060"/>
                </a:solidFill>
              </a:rPr>
            </a:br>
            <a:r>
              <a:rPr lang="en-US" sz="4050" b="1" dirty="0" err="1" smtClean="0">
                <a:solidFill>
                  <a:srgbClr val="002060"/>
                </a:solidFill>
              </a:rPr>
              <a:t>Matiranga</a:t>
            </a:r>
            <a:r>
              <a:rPr lang="en-US" sz="4050" b="1" dirty="0" smtClean="0">
                <a:solidFill>
                  <a:srgbClr val="002060"/>
                </a:solidFill>
              </a:rPr>
              <a:t> </a:t>
            </a:r>
            <a:r>
              <a:rPr lang="en-US" sz="4050" b="1" dirty="0" smtClean="0">
                <a:solidFill>
                  <a:srgbClr val="002060"/>
                </a:solidFill>
              </a:rPr>
              <a:t>Girls High </a:t>
            </a:r>
            <a:r>
              <a:rPr lang="en-US" sz="4050" b="1" dirty="0" smtClean="0">
                <a:solidFill>
                  <a:srgbClr val="002060"/>
                </a:solidFill>
              </a:rPr>
              <a:t>School Online Class</a:t>
            </a:r>
            <a:endParaRPr lang="en-US" sz="4050" b="1" dirty="0">
              <a:solidFill>
                <a:srgbClr val="002060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E3D3C0A4-2BA3-4934-8613-35F0B15EA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62" y="4932144"/>
            <a:ext cx="3704258" cy="166199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মোঃ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তৈয়ব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আলী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মজুমদার</a:t>
            </a:r>
            <a:endParaRPr lang="en-US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সহকারি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শিক্ষক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আইসিটি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en-US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মাটিরাঙ্গা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বালিকা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উচ্চ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বিদ্যালয়</a:t>
            </a:r>
            <a:endParaRPr lang="en-US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মাটিরাঙ্গা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খাগড়ছিড়ি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।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C8A2B8-F970-42E4-A3DB-A06AA74AD79F}"/>
              </a:ext>
            </a:extLst>
          </p:cNvPr>
          <p:cNvSpPr txBox="1"/>
          <p:nvPr/>
        </p:nvSpPr>
        <p:spPr>
          <a:xfrm>
            <a:off x="4594904" y="5187785"/>
            <a:ext cx="4479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ইতিহাস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৯ম – ১০ম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00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সিন্ধু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3AE1D7-7053-402B-85B3-8FB6A7904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10" y="2561888"/>
            <a:ext cx="1856096" cy="4296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FA5EF3-3F2B-46DB-8F09-D75BE87B3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83" y="2538152"/>
            <a:ext cx="2130574" cy="2644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4775" cy="136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29" y="27294"/>
            <a:ext cx="1996471" cy="1364775"/>
          </a:xfrm>
          <a:prstGeom prst="rect">
            <a:avLst/>
          </a:prstGeom>
        </p:spPr>
      </p:pic>
      <p:pic>
        <p:nvPicPr>
          <p:cNvPr id="11" name="Picture 2" descr="C:\Users\HP\Pictures\PICTUR\received_366875391371451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5465" r="26675" b="1"/>
          <a:stretch/>
        </p:blipFill>
        <p:spPr bwMode="auto">
          <a:xfrm>
            <a:off x="682387" y="2148754"/>
            <a:ext cx="2209800" cy="2500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383A1"/>
            </a:gs>
            <a:gs pos="36000">
              <a:srgbClr val="56595D"/>
            </a:gs>
            <a:gs pos="69000">
              <a:srgbClr val="00B0F0">
                <a:alpha val="38000"/>
              </a:srgbClr>
            </a:gs>
            <a:gs pos="86000">
              <a:srgbClr val="F7D5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ins - Money and Credit | Economics">
            <a:extLst>
              <a:ext uri="{FF2B5EF4-FFF2-40B4-BE49-F238E27FC236}">
                <a16:creationId xmlns:a16="http://schemas.microsoft.com/office/drawing/2014/main" xmlns="" id="{1679C30B-8EE2-4A8C-B753-5D13BBEC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97" y="726064"/>
            <a:ext cx="23241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প্রাক্-বৈদিক সিন্ধু-যুগ-০২ : সিন্ধু-সভ্যতা, তার আবিষ্কার ও বিস্তৃতি| |  h-o-r-o-p-p-a-হ-র-প্পা">
            <a:extLst>
              <a:ext uri="{FF2B5EF4-FFF2-40B4-BE49-F238E27FC236}">
                <a16:creationId xmlns:a16="http://schemas.microsoft.com/office/drawing/2014/main" xmlns="" id="{EBC07124-EECF-404F-8A1B-5BBA6DD9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2" y="726064"/>
            <a:ext cx="241935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481723-8EA7-4BF2-96EA-2E9BCED0C9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4206" t="16424" r="24405" b="63442"/>
          <a:stretch/>
        </p:blipFill>
        <p:spPr>
          <a:xfrm>
            <a:off x="768667" y="3105149"/>
            <a:ext cx="7610669" cy="295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B99E78-BE03-4BDF-92AE-425ACBFFF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726064"/>
            <a:ext cx="2857500" cy="19621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A66F110-5B42-4515-B60A-87145ACD062B}"/>
              </a:ext>
            </a:extLst>
          </p:cNvPr>
          <p:cNvGrpSpPr/>
          <p:nvPr/>
        </p:nvGrpSpPr>
        <p:grpSpPr>
          <a:xfrm>
            <a:off x="685538" y="798635"/>
            <a:ext cx="7689795" cy="1962150"/>
            <a:chOff x="682679" y="798635"/>
            <a:chExt cx="7689795" cy="1962150"/>
          </a:xfrm>
        </p:grpSpPr>
        <p:pic>
          <p:nvPicPr>
            <p:cNvPr id="10" name="Picture 2" descr="Coins - Money and Credit | Economics">
              <a:extLst>
                <a:ext uri="{FF2B5EF4-FFF2-40B4-BE49-F238E27FC236}">
                  <a16:creationId xmlns:a16="http://schemas.microsoft.com/office/drawing/2014/main" xmlns="" id="{D720B286-E417-462D-A942-33A94C88D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4" y="798635"/>
              <a:ext cx="2324100" cy="1962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প্রাক্-বৈদিক সিন্ধু-যুগ-০২ : সিন্ধু-সভ্যতা, তার আবিষ্কার ও বিস্তৃতি| |  h-o-r-o-p-p-a-হ-র-প্পা">
              <a:extLst>
                <a:ext uri="{FF2B5EF4-FFF2-40B4-BE49-F238E27FC236}">
                  <a16:creationId xmlns:a16="http://schemas.microsoft.com/office/drawing/2014/main" xmlns="" id="{1944E3FA-C25E-42B4-9D1C-EDF2B4E5C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79" y="798635"/>
              <a:ext cx="2419350" cy="1962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A938A46-7AFE-4996-B56A-A811F4BE6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451" y="798635"/>
              <a:ext cx="2857500" cy="1962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885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B3F36"/>
            </a:gs>
            <a:gs pos="36000">
              <a:srgbClr val="9B6F2F"/>
            </a:gs>
            <a:gs pos="69000">
              <a:srgbClr val="00B0F0">
                <a:alpha val="38000"/>
              </a:srgbClr>
            </a:gs>
            <a:gs pos="100000">
              <a:srgbClr val="3C332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B02C49-2779-4AE7-9005-D376150FA32D}"/>
              </a:ext>
            </a:extLst>
          </p:cNvPr>
          <p:cNvSpPr txBox="1"/>
          <p:nvPr/>
        </p:nvSpPr>
        <p:spPr>
          <a:xfrm>
            <a:off x="803787" y="3263979"/>
            <a:ext cx="7536425" cy="2209836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অবস্থাঃ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মঠের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যায়নি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ধর্মবিশ্বাস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সন্দেহ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স্থানে অসংখ্য পোড়ামাটির নারীমূর্তি পাওয়া গেছে।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দেবীমূর্তীর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সিন্ধুবাসীর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মাতৃপূজা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দেব-দেবী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পশু-পাখির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উপাসনাও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পরলোকে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কবরে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অলঙ্কার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দিত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11403278_10153011642277843_5391545931654713716_n">
            <a:extLst>
              <a:ext uri="{FF2B5EF4-FFF2-40B4-BE49-F238E27FC236}">
                <a16:creationId xmlns:a16="http://schemas.microsoft.com/office/drawing/2014/main" xmlns="" id="{12D0A27C-594E-442E-B703-A9394EF9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8" y="673221"/>
            <a:ext cx="2413996" cy="24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ahadeva.JPG">
            <a:extLst>
              <a:ext uri="{FF2B5EF4-FFF2-40B4-BE49-F238E27FC236}">
                <a16:creationId xmlns:a16="http://schemas.microsoft.com/office/drawing/2014/main" xmlns="" id="{57AA23A7-8BA1-495D-AA12-8F0D5A8D7A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4024" y="673221"/>
            <a:ext cx="2226188" cy="243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2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54139"/>
            </a:gs>
            <a:gs pos="36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CD9E5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sind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53" y="630425"/>
            <a:ext cx="3702927" cy="31277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Content Placeholder 5" descr="gateway24essay.jpg"/>
          <p:cNvPicPr>
            <a:picLocks noChangeAspect="1"/>
          </p:cNvPicPr>
          <p:nvPr/>
        </p:nvPicPr>
        <p:blipFill>
          <a:blip r:embed="rId3"/>
          <a:srcRect b="14875"/>
          <a:stretch>
            <a:fillRect/>
          </a:stretch>
        </p:blipFill>
        <p:spPr>
          <a:xfrm>
            <a:off x="4696691" y="630426"/>
            <a:ext cx="3702927" cy="31901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104532" y="2667093"/>
            <a:ext cx="221616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সুপরিকল্পিত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15051" y="2286093"/>
            <a:ext cx="2434301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পয়ঃনিস্কাশন</a:t>
            </a:r>
            <a:r>
              <a:rPr kumimoji="0" lang="bn-BD" sz="2800" b="0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2253" y="3058507"/>
            <a:ext cx="3020881" cy="76208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নগর পরিকল্পনা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EF47C5-CDBB-4800-B585-834810836056}"/>
              </a:ext>
            </a:extLst>
          </p:cNvPr>
          <p:cNvSpPr txBox="1"/>
          <p:nvPr/>
        </p:nvSpPr>
        <p:spPr>
          <a:xfrm>
            <a:off x="593703" y="4035820"/>
            <a:ext cx="7869382" cy="181588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 পরিকল্পনাঃ </a:t>
            </a:r>
            <a:r>
              <a:rPr lang="bn-BD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শহর গুলোর মধ্যে হরপ্পা ও মহেঞ্জোদারো সবচেয়ে বড় শহর। ঘরবাড়ি সবই পোড়ামাটি বা রোদে পোড়ানো ইট দিয়ে তৈরী।সিন্ধুসভ্যতার লোকেরা উন্নত নগরকেন্দ্রিক জীবন যাপনে অভ্যস্ত ছিল। হরপ্পা ও মহেঞ্জোদারো একই পরিকল্পনা মোতাবেক ছিল।নগরীর ভেতর দিয়ে গেছে পাকা রাস্তা।প্রত্যেক বাড়িতে খোলা জায়গা,কূপ ও স্নানাগার ছিল। পয়ঃনিস্কাশনের জন্য ছোট নর্দমাগোলোকে বড় নর্দমার সাথে যুক্ত করা হতো। রাস্তাগোলো ছিল পরিস্কার-পরিচ্ছন্ন।পথের ধারে ছিল সারিবদ্ধ ল্যাম্পপোষ্ট।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80F15"/>
            </a:gs>
            <a:gs pos="34000">
              <a:srgbClr val="BD9658"/>
            </a:gs>
            <a:gs pos="67000">
              <a:srgbClr val="0099FF"/>
            </a:gs>
            <a:gs pos="100000">
              <a:srgbClr val="4E23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527" y="3839565"/>
            <a:ext cx="7910946" cy="17297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পরিমাপ পদ্ধতিঃ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সিন্ধু অধিবাসীরা দ্রব্যের ওজন পরিমাপ করতে শিখেছিল। তাদের এই পরিমাপ পদ্ধতির আবিস্কার সভ্যতার জন্য গুরুত্বপুর্ণ অবদান।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ওজন মাপার ভিন্ন ভিন্ন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বাট</a:t>
            </a:r>
            <a:r>
              <a:rPr lang="en-US" sz="2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করত। দাগ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স্কেল দিয়ে দৈর্ঘ্য মাপার পদ্ধতিও তাদের জানা ছিল।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62809" y="722965"/>
            <a:ext cx="4895390" cy="2821250"/>
            <a:chOff x="3521121" y="122831"/>
            <a:chExt cx="5299075" cy="3282842"/>
          </a:xfrm>
        </p:grpSpPr>
        <p:pic>
          <p:nvPicPr>
            <p:cNvPr id="4" name="Content Placeholder 12" descr="porimaper akok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1121" y="122831"/>
              <a:ext cx="5299075" cy="328284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887528">
              <a:off x="3680326" y="2319462"/>
              <a:ext cx="878026" cy="50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স্কেল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26574" y="210098"/>
              <a:ext cx="1959139" cy="591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বাট</a:t>
              </a:r>
              <a:r>
                <a:rPr lang="en-US" sz="32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</a:t>
              </a:r>
              <a:r>
                <a:rPr kumimoji="0" lang="bn-BD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রা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2050" name="Picture 2" descr="প্রাক্-বৈদিক সিন্ধু-যুগ-১১ : সিন্ধু-সভ্যতা ও আর্য-সভ্যতার তুলনামূলক  বৈশিষ্ট্য| | h-o-r-o-p-p-a-হ-র-প্পা">
            <a:extLst>
              <a:ext uri="{FF2B5EF4-FFF2-40B4-BE49-F238E27FC236}">
                <a16:creationId xmlns:a16="http://schemas.microsoft.com/office/drawing/2014/main" xmlns="" id="{D7D7A73A-915B-4A35-BAA1-2CFF3258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3" y="726495"/>
            <a:ext cx="2604657" cy="2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433" y="637282"/>
            <a:ext cx="2142699" cy="4862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6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609600"/>
            <a:ext cx="41148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rit-shilpo-3-602x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52800"/>
            <a:ext cx="346213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Gold-from-Indus-Vall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352800"/>
            <a:ext cx="4114800" cy="281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40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9058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149648"/>
            <a:ext cx="1828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50" normalizeH="0" baseline="0" noProof="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শিল্পঃ</a:t>
            </a:r>
            <a:r>
              <a:rPr kumimoji="0" lang="bn-IN" sz="1000" b="1" i="0" u="none" strike="noStrike" kern="1200" cap="none" spc="50" normalizeH="0" baseline="0" noProof="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1000" b="1" i="0" u="none" strike="noStrike" kern="1200" cap="none" spc="50" normalizeH="0" baseline="0" noProof="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6AC46C-89BC-494B-B267-D05A5DD7D8FA}"/>
              </a:ext>
            </a:extLst>
          </p:cNvPr>
          <p:cNvSpPr txBox="1"/>
          <p:nvPr/>
        </p:nvSpPr>
        <p:spPr>
          <a:xfrm>
            <a:off x="449429" y="418722"/>
            <a:ext cx="3665371" cy="196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শিল্পঃ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সিন্ধু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সভ্যতার লোকেরা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শিল্পে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পারদর্শি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তারা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কুমারের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চাকার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সাহায্যে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সুন্দর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পাত্র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বানাতে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পারত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কারিগররা রূপা,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তামা,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ব্রোঞ্জ দ্বারা তৈজসপত্র তৈরী করত।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372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5A7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7831" y="1922564"/>
            <a:ext cx="1447800" cy="1295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আং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4730231" y="3446564"/>
            <a:ext cx="1447800" cy="1295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8631" y="855764"/>
            <a:ext cx="1447800" cy="1295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1834630" y="931964"/>
            <a:ext cx="1320364" cy="11645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পায়ের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463031" y="2074964"/>
            <a:ext cx="1447800" cy="1295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বালা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539231" y="3598964"/>
            <a:ext cx="1447800" cy="1295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চুড়ি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1834631" y="4741964"/>
            <a:ext cx="1447800" cy="12954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বাজুবন্ধ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2368031" y="2532164"/>
            <a:ext cx="1828800" cy="17526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নারীদের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প্রিয়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অলংকার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18" name="Right Arrow 17"/>
          <p:cNvSpPr/>
          <p:nvPr/>
        </p:nvSpPr>
        <p:spPr>
          <a:xfrm rot="3525569">
            <a:off x="3739631" y="4132364"/>
            <a:ext cx="3810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 rot="754583">
            <a:off x="4273031" y="3446564"/>
            <a:ext cx="3810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6417954">
            <a:off x="2677054" y="4251114"/>
            <a:ext cx="3810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9686027">
            <a:off x="2026806" y="3651939"/>
            <a:ext cx="3810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12161494">
            <a:off x="1937468" y="2658260"/>
            <a:ext cx="3810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4796456">
            <a:off x="2609112" y="1989821"/>
            <a:ext cx="3810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7621374">
            <a:off x="3676186" y="2067074"/>
            <a:ext cx="3810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 rot="19985416">
            <a:off x="4273031" y="2684564"/>
            <a:ext cx="381000" cy="609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7231" y="4589564"/>
            <a:ext cx="1447800" cy="1295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বিছা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BAB343E-7FB3-45A0-A4D8-DA78CE73E58A}"/>
              </a:ext>
            </a:extLst>
          </p:cNvPr>
          <p:cNvSpPr txBox="1"/>
          <p:nvPr/>
        </p:nvSpPr>
        <p:spPr>
          <a:xfrm>
            <a:off x="6306986" y="990961"/>
            <a:ext cx="2378197" cy="3170099"/>
          </a:xfrm>
          <a:prstGeom prst="rect">
            <a:avLst/>
          </a:prstGeom>
          <a:noFill/>
          <a:ln w="57150">
            <a:solidFill>
              <a:srgbClr val="F1C48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সোনা,রূপা,তামা,ইলক্ট্রাম ও ব্রোঞ্জ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ধাতু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অলঙ্কার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তৈরী করত। অলঙ্কারের মধ্যে  আংটি বালা,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নাকফুল,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গলার হার,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কানের দুল,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বাজুবন্ধ ইত্যাদি পরত।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D6D6D"/>
            </a:gs>
            <a:gs pos="36000">
              <a:srgbClr val="F2F19B"/>
            </a:gs>
            <a:gs pos="69000">
              <a:srgbClr val="436682"/>
            </a:gs>
            <a:gs pos="86000">
              <a:srgbClr val="B89B7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463" y="3494945"/>
            <a:ext cx="7741159" cy="219752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স্থাপত্য ও ভাস্কর্যঃ 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সিন্ধুবাসীরা চমৎকার স্থাপত্যশৈলীর নিদর্শন রেখে গেছেন। সেখানে দুই কক্ষ থেকে পঁচিশ কক্ষের বাড়ির সন্ধানও পাওয়া গেছে। মহেঞ্জোদারো স্থাপত্যে ৮০ ফুট জায়গা জুড়ে ‘বৃহৎ মিলনায়তন’ তৈরী হয়েছিল।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ভাস্কর্যঃ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শিল্পে এ সভ্যতা পিছিয়ে নেই এ যুগে ১৩ টি ভাস্কর্য মূর্তি পাওয়া গেছে। চুনাপাথরের মূর্তির মাথা পাওয়া গেছে। মহেঞ্জোদারোতে নৃত্যরত নারীমূর্তিও পাওয়া গেছে। বিভিন্ন প্রকার  প্রায় ২৫০০ সিল পাওয়া গিয়েছিল এই সভ্যতায়।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5464" y="681420"/>
            <a:ext cx="4050861" cy="2738231"/>
            <a:chOff x="1695735" y="1420625"/>
            <a:chExt cx="7240764" cy="5042851"/>
          </a:xfrm>
        </p:grpSpPr>
        <p:pic>
          <p:nvPicPr>
            <p:cNvPr id="9" name="Picture 8" descr="b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5735" y="1420625"/>
              <a:ext cx="2944504" cy="2505503"/>
            </a:xfrm>
            <a:prstGeom prst="rect">
              <a:avLst/>
            </a:prstGeom>
          </p:spPr>
        </p:pic>
        <p:pic>
          <p:nvPicPr>
            <p:cNvPr id="10" name="Picture 9" descr="seal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4243" y="1420627"/>
              <a:ext cx="3562256" cy="2505503"/>
            </a:xfrm>
            <a:prstGeom prst="rect">
              <a:avLst/>
            </a:prstGeom>
          </p:spPr>
        </p:pic>
        <p:pic>
          <p:nvPicPr>
            <p:cNvPr id="11" name="Content Placeholder 5" descr="mudra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5737" y="4383777"/>
              <a:ext cx="3097473" cy="2079699"/>
            </a:xfrm>
            <a:prstGeom prst="rect">
              <a:avLst/>
            </a:prstGeom>
          </p:spPr>
        </p:pic>
        <p:pic>
          <p:nvPicPr>
            <p:cNvPr id="12" name="Picture 11" descr="Seal2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4243" y="4373487"/>
              <a:ext cx="3562256" cy="204343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166397" y="1807677"/>
            <a:ext cx="76779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সিল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pic>
        <p:nvPicPr>
          <p:cNvPr id="14" name="Content Placeholder 4" descr="images (7).jpeg">
            <a:extLst>
              <a:ext uri="{FF2B5EF4-FFF2-40B4-BE49-F238E27FC236}">
                <a16:creationId xmlns:a16="http://schemas.microsoft.com/office/drawing/2014/main" xmlns="" id="{C7CE268E-265B-4576-9F86-7FF2BD30C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973" y="670604"/>
            <a:ext cx="3536998" cy="269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2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FEF"/>
            </a:gs>
            <a:gs pos="34000">
              <a:schemeClr val="accent5">
                <a:lumMod val="60000"/>
                <a:lumOff val="40000"/>
              </a:schemeClr>
            </a:gs>
            <a:gs pos="67000">
              <a:schemeClr val="accent5">
                <a:alpha val="90000"/>
              </a:schemeClr>
            </a:gs>
            <a:gs pos="100000">
              <a:srgbClr val="0725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F204FC-E2C8-40D4-B94A-49E5390AD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9" y="869009"/>
            <a:ext cx="5721927" cy="371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A1CDF0-593F-478A-897A-4C6C3C401491}"/>
              </a:ext>
            </a:extLst>
          </p:cNvPr>
          <p:cNvSpPr txBox="1"/>
          <p:nvPr/>
        </p:nvSpPr>
        <p:spPr>
          <a:xfrm>
            <a:off x="1080654" y="5041248"/>
            <a:ext cx="69826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সিন্ধু সভ্যতার অবদান আলোচনা কর।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FBF1DF-B4B2-4A6C-8D65-16C283224FD7}"/>
              </a:ext>
            </a:extLst>
          </p:cNvPr>
          <p:cNvSpPr txBox="1"/>
          <p:nvPr/>
        </p:nvSpPr>
        <p:spPr>
          <a:xfrm>
            <a:off x="6761018" y="869009"/>
            <a:ext cx="1810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বাড়ির</a:t>
            </a:r>
            <a:r>
              <a:rPr lang="en-US" sz="24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24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কাজ</a:t>
            </a:r>
            <a:r>
              <a:rPr lang="en-US" sz="24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86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807463-D04B-48D4-ABE4-F69BA0F5A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/>
          <a:stretch/>
        </p:blipFill>
        <p:spPr>
          <a:xfrm>
            <a:off x="706584" y="589184"/>
            <a:ext cx="7730836" cy="43291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F64644-E020-4DDF-A760-05872694ABB4}"/>
              </a:ext>
            </a:extLst>
          </p:cNvPr>
          <p:cNvSpPr/>
          <p:nvPr/>
        </p:nvSpPr>
        <p:spPr>
          <a:xfrm>
            <a:off x="706584" y="4980709"/>
            <a:ext cx="7730836" cy="9174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normalizeH="0" baseline="0" noProof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kumimoji="0" lang="en-US" sz="4000" b="1" i="0" u="none" strike="noStrike" kern="120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BD" sz="4000" b="1" i="0" u="none" strike="noStrike" kern="1200" normalizeH="0" baseline="0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kumimoji="0" lang="en-US" sz="4000" b="1" i="0" u="none" strike="noStrike" kern="1200" normalizeH="0" baseline="0" noProof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kumimoji="0" lang="bn-BD" sz="4000" b="1" i="0" u="none" strike="noStrike" kern="120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kumimoji="0" lang="en-US" sz="4000" b="1" i="0" u="none" strike="noStrike" kern="120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b="1" noProof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37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5BA6A"/>
            </a:gs>
            <a:gs pos="36000">
              <a:srgbClr val="56595D"/>
            </a:gs>
            <a:gs pos="69000">
              <a:srgbClr val="436682"/>
            </a:gs>
            <a:gs pos="86000">
              <a:srgbClr val="50483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1219200" y="1219200"/>
            <a:ext cx="6400800" cy="4476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17" descr="sind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5" y="3491229"/>
            <a:ext cx="3621025" cy="2779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18" descr="la_skyli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7269" y="3528669"/>
            <a:ext cx="3708033" cy="2741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28" y="671930"/>
            <a:ext cx="3726874" cy="2666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Indus River | Definition, Length, Map, History, &amp; Facts | Britannica">
            <a:extLst>
              <a:ext uri="{FF2B5EF4-FFF2-40B4-BE49-F238E27FC236}">
                <a16:creationId xmlns:a16="http://schemas.microsoft.com/office/drawing/2014/main" xmlns="" id="{932E0761-C9B9-4C0D-B7F8-A4DC6122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4" y="671930"/>
            <a:ext cx="3621025" cy="2569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17455F9A-B301-4FD7-87C2-2BE62DA5FB31}"/>
              </a:ext>
            </a:extLst>
          </p:cNvPr>
          <p:cNvSpPr txBox="1">
            <a:spLocks/>
          </p:cNvSpPr>
          <p:nvPr/>
        </p:nvSpPr>
        <p:spPr bwMode="auto">
          <a:xfrm>
            <a:off x="609603" y="-218368"/>
            <a:ext cx="7994070" cy="73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বলতো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এগুলি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কিসের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ছবি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ornoporichay" panose="02000506000000020003" pitchFamily="2" charset="0"/>
                <a:cs typeface="Bornoporichay" panose="02000506000000020003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A6C8F"/>
            </a:gs>
            <a:gs pos="38000">
              <a:srgbClr val="00AFEF">
                <a:alpha val="47000"/>
              </a:srgbClr>
            </a:gs>
            <a:gs pos="73000">
              <a:srgbClr val="35231E"/>
            </a:gs>
            <a:gs pos="99000">
              <a:srgbClr val="E292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A252B6-4699-4E12-BF69-E6A4C8B895A1}"/>
              </a:ext>
            </a:extLst>
          </p:cNvPr>
          <p:cNvSpPr/>
          <p:nvPr/>
        </p:nvSpPr>
        <p:spPr>
          <a:xfrm>
            <a:off x="981000" y="5133529"/>
            <a:ext cx="7211710" cy="942110"/>
          </a:xfrm>
          <a:prstGeom prst="rect">
            <a:avLst/>
          </a:prstGeom>
          <a:solidFill>
            <a:srgbClr val="3E598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Footpath at Wupatki National Monument in Arizona, United States Footpath at Wupatki National Monument in Arizona, USA. Wupatki National Monument Stock Photo">
            <a:extLst>
              <a:ext uri="{FF2B5EF4-FFF2-40B4-BE49-F238E27FC236}">
                <a16:creationId xmlns:a16="http://schemas.microsoft.com/office/drawing/2014/main" xmlns="" id="{C06585D1-CA1F-408E-96A5-9952A9BA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00" y="782361"/>
            <a:ext cx="7211710" cy="419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D56A"/>
            </a:gs>
            <a:gs pos="99000">
              <a:srgbClr val="E6CE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5800" y="1480827"/>
            <a:ext cx="7772400" cy="1284806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813288"/>
            <a:ext cx="7772400" cy="31441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অবস্থান বলতে পারবে।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নগর পরিকল্পনা ব্যাখ্যা করতে পারবে।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আর্থ-সামাজিক,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রাজনৈতিক,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র্ধমীয়,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 ব্যাখ্যা করতে পারবে।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অবদান সমূহ ব্যাখ্যা করতে পারবে।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0ED312-2F23-4666-9C94-1CB93A246B98}"/>
              </a:ext>
            </a:extLst>
          </p:cNvPr>
          <p:cNvSpPr txBox="1"/>
          <p:nvPr/>
        </p:nvSpPr>
        <p:spPr>
          <a:xfrm>
            <a:off x="6192982" y="574465"/>
            <a:ext cx="22652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881A"/>
            </a:gs>
            <a:gs pos="34000">
              <a:srgbClr val="BD9658"/>
            </a:gs>
            <a:gs pos="67000">
              <a:srgbClr val="9D9D9D"/>
            </a:gs>
            <a:gs pos="100000">
              <a:srgbClr val="09090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28E169-4A89-4776-BF5A-340B16C4D95E}"/>
              </a:ext>
            </a:extLst>
          </p:cNvPr>
          <p:cNvSpPr txBox="1"/>
          <p:nvPr/>
        </p:nvSpPr>
        <p:spPr>
          <a:xfrm>
            <a:off x="748146" y="2943024"/>
            <a:ext cx="7661563" cy="32685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BD" sz="2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নদের অববাহিকায় গড়ে উঠেছিল বলে এ সভ্যতার নাম হয় সিন্ধু সভ্যতা। এ সভ্যতার আবিস্কার কাহিনী খুবই চমৎকার।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 সিন্ধু প্রদেশের লারকানা জেলার মহেঞ্জোদারো শহরে উঁচু উঁচু মাটির ঢিবি ছিল।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স্থানীয়রা বলত মরা মানুষের ঢিবি ।</a:t>
            </a:r>
            <a:endParaRPr lang="en-US" sz="2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BD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 প্রত্নতত্ত্ববিদ 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রাখালদাস</a:t>
            </a:r>
            <a:r>
              <a:rPr lang="bn-BD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বন্দোপধ্যায়ের নেতৃত্বে পুরাতত্ত্ব বিভাগের লোকেরা ঐ স্থানে বৌদ্ধস্তুপের ধ্বংসাবশেষ আছে ভেবে মাটি খুঁড়তে থাক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 ভাবে বেরিয়ে আসে তাম্রযুগের নিদর্শন।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১৯২২-২৩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দয়ারাম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সাহানীর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প্রচেষ্টায়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পাঞ্জাবের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মন্টোগোমারি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হরপ্পা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স্থানেও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মার্শালের </a:t>
            </a:r>
            <a:r>
              <a:rPr lang="bn-BD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 পুরাতত্ত্ব বিভাগ অনুসন্ধান চালিয়ে আরো বহু নিদর্শনের মধ্য দিয়ে এ সভ্যতা আবিস্কৃত হয়।</a:t>
            </a:r>
            <a:endParaRPr lang="en-US" sz="2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17FE0E8-A3FD-4049-B1F3-09B78A4E1F13}"/>
              </a:ext>
            </a:extLst>
          </p:cNvPr>
          <p:cNvGrpSpPr/>
          <p:nvPr/>
        </p:nvGrpSpPr>
        <p:grpSpPr>
          <a:xfrm>
            <a:off x="6271551" y="654236"/>
            <a:ext cx="2259969" cy="2160822"/>
            <a:chOff x="98585" y="113935"/>
            <a:chExt cx="2965924" cy="29342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8501A55-E1C3-4FA5-94E9-3A14538E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732" y="113935"/>
              <a:ext cx="2893777" cy="29342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FCE3DAF-BF5C-4767-9155-5C3D64DC1931}"/>
                </a:ext>
              </a:extLst>
            </p:cNvPr>
            <p:cNvSpPr txBox="1"/>
            <p:nvPr/>
          </p:nvSpPr>
          <p:spPr>
            <a:xfrm rot="19154706">
              <a:off x="98585" y="414259"/>
              <a:ext cx="1804624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n-BD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 মার্শাল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2" descr="মহেঞ্জোদারো সভ্যতা আবিষ্কার করেও মেলেনি স্বীকৃতি, চুরির দায়ে চাকরি  গিয়েছিল রাখালদাসের - Kolkata24x7 | Read Latest Bengali News, Breaking News  in Bangla from West Bengal's ...">
            <a:extLst>
              <a:ext uri="{FF2B5EF4-FFF2-40B4-BE49-F238E27FC236}">
                <a16:creationId xmlns:a16="http://schemas.microsoft.com/office/drawing/2014/main" xmlns="" id="{6C02A199-810B-4A81-B5A7-D0AEFFCE4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01" y="654236"/>
            <a:ext cx="2416185" cy="2160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2ED052-AC97-4822-9310-C19AF62EA371}"/>
              </a:ext>
            </a:extLst>
          </p:cNvPr>
          <p:cNvSpPr txBox="1"/>
          <p:nvPr/>
        </p:nvSpPr>
        <p:spPr>
          <a:xfrm>
            <a:off x="5131586" y="2334945"/>
            <a:ext cx="11379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 err="1">
                <a:solidFill>
                  <a:schemeClr val="bg1"/>
                </a:solidFill>
                <a:latin typeface="Arial" charset="0"/>
              </a:rPr>
              <a:t>রাখালদাস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dirty="0" err="1">
                <a:solidFill>
                  <a:schemeClr val="bg1"/>
                </a:solidFill>
                <a:latin typeface="Arial" charset="0"/>
              </a:rPr>
              <a:t>বন্দোপাধ্যায়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15" name="Picture 14" descr="images (21).jpeg">
            <a:extLst>
              <a:ext uri="{FF2B5EF4-FFF2-40B4-BE49-F238E27FC236}">
                <a16:creationId xmlns:a16="http://schemas.microsoft.com/office/drawing/2014/main" xmlns="" id="{2ED7A516-2B06-4825-99E3-BA6609413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33" y="654235"/>
            <a:ext cx="2846488" cy="216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93664601-5731-414D-8240-D8C41C09FF2F}"/>
              </a:ext>
            </a:extLst>
          </p:cNvPr>
          <p:cNvSpPr/>
          <p:nvPr/>
        </p:nvSpPr>
        <p:spPr bwMode="auto">
          <a:xfrm>
            <a:off x="806106" y="533278"/>
            <a:ext cx="1703453" cy="891552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সিন্ধু</a:t>
            </a:r>
            <a:r>
              <a:rPr kumimoji="0" lang="bn-BD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নদ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207594-4D54-4944-871A-698EE36AC4B4}"/>
              </a:ext>
            </a:extLst>
          </p:cNvPr>
          <p:cNvSpPr txBox="1"/>
          <p:nvPr/>
        </p:nvSpPr>
        <p:spPr>
          <a:xfrm>
            <a:off x="2068805" y="654235"/>
            <a:ext cx="1703454" cy="3877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D1062B-998E-4890-9C39-7A7F13B55D07}"/>
              </a:ext>
            </a:extLst>
          </p:cNvPr>
          <p:cNvSpPr txBox="1"/>
          <p:nvPr/>
        </p:nvSpPr>
        <p:spPr>
          <a:xfrm>
            <a:off x="914399" y="1334636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ব্রোঞ্জ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যুগীয়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F10B7D-9953-42AC-BC3C-AB7A6A6200E9}"/>
              </a:ext>
            </a:extLst>
          </p:cNvPr>
          <p:cNvSpPr txBox="1"/>
          <p:nvPr/>
        </p:nvSpPr>
        <p:spPr>
          <a:xfrm>
            <a:off x="789709" y="3581405"/>
            <a:ext cx="7592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বৈশিষ্টের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প্রসারতা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333EC3-ECFF-4705-9AAA-EB529F39834A}"/>
              </a:ext>
            </a:extLst>
          </p:cNvPr>
          <p:cNvSpPr txBox="1"/>
          <p:nvPr/>
        </p:nvSpPr>
        <p:spPr>
          <a:xfrm>
            <a:off x="914399" y="626750"/>
            <a:ext cx="3740727" cy="523220"/>
          </a:xfrm>
          <a:prstGeom prst="rect">
            <a:avLst/>
          </a:prstGeom>
          <a:solidFill>
            <a:srgbClr val="64A5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সিন্ধু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সভ্যতার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বৈশিষ্ঠ্যঃ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6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F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FACF7D-9F24-46F3-AD86-34FE8CEE4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4" t="13843" r="34179" b="15101"/>
          <a:stretch/>
        </p:blipFill>
        <p:spPr>
          <a:xfrm>
            <a:off x="775850" y="632851"/>
            <a:ext cx="2867892" cy="3257756"/>
          </a:xfrm>
          <a:prstGeom prst="rect">
            <a:avLst/>
          </a:prstGeom>
        </p:spPr>
      </p:pic>
      <p:pic>
        <p:nvPicPr>
          <p:cNvPr id="4" name="Picture 3" descr="F:\sumon folder\material\download for content dev\CiviltàValleIndoMappa.png">
            <a:extLst>
              <a:ext uri="{FF2B5EF4-FFF2-40B4-BE49-F238E27FC236}">
                <a16:creationId xmlns:a16="http://schemas.microsoft.com/office/drawing/2014/main" xmlns="" id="{5154E396-F97D-46D9-ABA5-8A836AABC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7805" y="646706"/>
            <a:ext cx="2743201" cy="32577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1826BA-86DD-4415-A0CD-FAC1D1EE89CD}"/>
              </a:ext>
            </a:extLst>
          </p:cNvPr>
          <p:cNvSpPr txBox="1"/>
          <p:nvPr/>
        </p:nvSpPr>
        <p:spPr>
          <a:xfrm>
            <a:off x="762057" y="4056868"/>
            <a:ext cx="7619886" cy="19205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হরপ্পাতে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আবিস্কৃর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অববাহিকা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ছিলনা</a:t>
            </a:r>
            <a:r>
              <a:rPr lang="en-US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রাজস্থান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গুজরাটের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ঐতিহাসিকরা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বিস্তীর্ণ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1D9BE1-D0CA-42B2-8A10-E32C382BB06C}"/>
              </a:ext>
            </a:extLst>
          </p:cNvPr>
          <p:cNvSpPr/>
          <p:nvPr/>
        </p:nvSpPr>
        <p:spPr>
          <a:xfrm>
            <a:off x="3688247" y="1430366"/>
            <a:ext cx="1767506" cy="1162948"/>
          </a:xfrm>
          <a:prstGeom prst="rect">
            <a:avLst/>
          </a:prstGeom>
          <a:solidFill>
            <a:srgbClr val="64A5F6"/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অবস্থানঃ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4EF"/>
            </a:gs>
            <a:gs pos="34000">
              <a:srgbClr val="FFF0CD"/>
            </a:gs>
            <a:gs pos="67000">
              <a:srgbClr val="BBE2C6"/>
            </a:gs>
            <a:gs pos="100000">
              <a:srgbClr val="3A31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F571205-67E0-4424-A0D5-814A6F500F07}"/>
              </a:ext>
            </a:extLst>
          </p:cNvPr>
          <p:cNvSpPr txBox="1">
            <a:spLocks/>
          </p:cNvSpPr>
          <p:nvPr/>
        </p:nvSpPr>
        <p:spPr>
          <a:xfrm>
            <a:off x="3499557" y="532304"/>
            <a:ext cx="249605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32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সময় কালঃ</a:t>
            </a:r>
            <a:endParaRPr kumimoji="0" lang="en-US" sz="4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0EF4732-85D6-40FA-91CC-C03B39DB3ECC}"/>
              </a:ext>
            </a:extLst>
          </p:cNvPr>
          <p:cNvSpPr/>
          <p:nvPr/>
        </p:nvSpPr>
        <p:spPr>
          <a:xfrm rot="18897878">
            <a:off x="1459949" y="1574042"/>
            <a:ext cx="2286000" cy="137160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১৫০০-১৪০০</a:t>
            </a:r>
            <a:endParaRPr kumimoji="0" lang="en-US" sz="1800" b="1" i="0" u="none" strike="noStrike" kern="0" cap="none" spc="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4D6AEDA-FF23-4200-AE29-E9B33F05888B}"/>
              </a:ext>
            </a:extLst>
          </p:cNvPr>
          <p:cNvSpPr/>
          <p:nvPr/>
        </p:nvSpPr>
        <p:spPr>
          <a:xfrm>
            <a:off x="3629885" y="4717465"/>
            <a:ext cx="2286000" cy="1371600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২৫০০-১৫০০</a:t>
            </a:r>
            <a:endParaRPr kumimoji="0" lang="en-US" sz="3200" b="1" i="0" u="none" strike="noStrike" kern="0" cap="none" spc="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5167E57-4C05-48E9-9226-7FE57C531295}"/>
              </a:ext>
            </a:extLst>
          </p:cNvPr>
          <p:cNvSpPr/>
          <p:nvPr/>
        </p:nvSpPr>
        <p:spPr>
          <a:xfrm rot="2304460">
            <a:off x="5930699" y="1725964"/>
            <a:ext cx="2286000" cy="137160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৩৫০০-১৫০০</a:t>
            </a:r>
            <a:endParaRPr kumimoji="0" lang="en-US" sz="3200" b="1" i="0" u="none" strike="noStrike" kern="0" cap="none" spc="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0E5B99A-AC41-4ECB-8C12-D5CA368ABF58}"/>
              </a:ext>
            </a:extLst>
          </p:cNvPr>
          <p:cNvSpPr/>
          <p:nvPr/>
        </p:nvSpPr>
        <p:spPr>
          <a:xfrm>
            <a:off x="3706085" y="2583865"/>
            <a:ext cx="2286000" cy="1371600"/>
          </a:xfrm>
          <a:prstGeom prst="ellips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সময়কাল</a:t>
            </a:r>
            <a:endParaRPr kumimoji="0" lang="en-US" sz="2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Down Arrow 8">
            <a:extLst>
              <a:ext uri="{FF2B5EF4-FFF2-40B4-BE49-F238E27FC236}">
                <a16:creationId xmlns:a16="http://schemas.microsoft.com/office/drawing/2014/main" xmlns="" id="{D9E6B7AC-9E95-4644-83B3-E89E0B66FC72}"/>
              </a:ext>
            </a:extLst>
          </p:cNvPr>
          <p:cNvSpPr/>
          <p:nvPr/>
        </p:nvSpPr>
        <p:spPr>
          <a:xfrm rot="7779980">
            <a:off x="2947421" y="2672734"/>
            <a:ext cx="929057" cy="643176"/>
          </a:xfrm>
          <a:prstGeom prst="downArrow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Down Arrow 9">
            <a:extLst>
              <a:ext uri="{FF2B5EF4-FFF2-40B4-BE49-F238E27FC236}">
                <a16:creationId xmlns:a16="http://schemas.microsoft.com/office/drawing/2014/main" xmlns="" id="{E36C5EAE-A1CA-4AB8-8395-F5868530893D}"/>
              </a:ext>
            </a:extLst>
          </p:cNvPr>
          <p:cNvSpPr/>
          <p:nvPr/>
        </p:nvSpPr>
        <p:spPr>
          <a:xfrm rot="14325910">
            <a:off x="5664281" y="2661071"/>
            <a:ext cx="1002992" cy="510947"/>
          </a:xfrm>
          <a:prstGeom prst="downArrow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Down Arrow 10">
            <a:extLst>
              <a:ext uri="{FF2B5EF4-FFF2-40B4-BE49-F238E27FC236}">
                <a16:creationId xmlns:a16="http://schemas.microsoft.com/office/drawing/2014/main" xmlns="" id="{083AA426-12B5-444B-9E9D-AC16D121BAB0}"/>
              </a:ext>
            </a:extLst>
          </p:cNvPr>
          <p:cNvSpPr/>
          <p:nvPr/>
        </p:nvSpPr>
        <p:spPr>
          <a:xfrm>
            <a:off x="4239485" y="3955465"/>
            <a:ext cx="1011388" cy="685800"/>
          </a:xfrm>
          <a:prstGeom prst="downArrow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5B392D67-2F1A-4435-B9DA-E5FE66AA21A9}"/>
              </a:ext>
            </a:extLst>
          </p:cNvPr>
          <p:cNvSpPr/>
          <p:nvPr/>
        </p:nvSpPr>
        <p:spPr>
          <a:xfrm>
            <a:off x="933577" y="709951"/>
            <a:ext cx="1934307" cy="557248"/>
          </a:xfrm>
          <a:prstGeom prst="wedgeRoundRectCallout">
            <a:avLst>
              <a:gd name="adj1" fmla="val 21455"/>
              <a:gd name="adj2" fmla="val 14222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7B032F50-8325-454E-B1DA-52E4228EBB8C}"/>
              </a:ext>
            </a:extLst>
          </p:cNvPr>
          <p:cNvSpPr/>
          <p:nvPr/>
        </p:nvSpPr>
        <p:spPr>
          <a:xfrm>
            <a:off x="6280366" y="688918"/>
            <a:ext cx="1934307" cy="1075869"/>
          </a:xfrm>
          <a:prstGeom prst="wedgeRoundRectCallout">
            <a:avLst>
              <a:gd name="adj1" fmla="val 6413"/>
              <a:gd name="adj2" fmla="val 9204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116FCA9A-EC4F-4267-B59C-89F81023639B}"/>
              </a:ext>
            </a:extLst>
          </p:cNvPr>
          <p:cNvSpPr/>
          <p:nvPr/>
        </p:nvSpPr>
        <p:spPr>
          <a:xfrm>
            <a:off x="6106546" y="3773556"/>
            <a:ext cx="1934307" cy="1075869"/>
          </a:xfrm>
          <a:prstGeom prst="wedgeRoundRectCallout">
            <a:avLst>
              <a:gd name="adj1" fmla="val -77223"/>
              <a:gd name="adj2" fmla="val 9858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46B62"/>
            </a:gs>
            <a:gs pos="34000">
              <a:srgbClr val="1E1D2E"/>
            </a:gs>
            <a:gs pos="67000">
              <a:srgbClr val="D3B692"/>
            </a:gs>
            <a:gs pos="100000">
              <a:srgbClr val="6D64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23D669-27B6-4FBF-9335-327BC3E22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000" t="16448" r="24242" b="31271"/>
          <a:stretch/>
        </p:blipFill>
        <p:spPr>
          <a:xfrm>
            <a:off x="734291" y="2840182"/>
            <a:ext cx="7633853" cy="331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Indus Valley Civilization ( সিন্ধু সভ্যতা) - Study For Competitive Exams">
            <a:extLst>
              <a:ext uri="{FF2B5EF4-FFF2-40B4-BE49-F238E27FC236}">
                <a16:creationId xmlns:a16="http://schemas.microsoft.com/office/drawing/2014/main" xmlns="" id="{D78FF8D6-7035-401E-BB86-2D85B65C9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9" b="20161"/>
          <a:stretch/>
        </p:blipFill>
        <p:spPr bwMode="auto">
          <a:xfrm>
            <a:off x="734291" y="595745"/>
            <a:ext cx="3089564" cy="211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ndus Valley Civilization ( সিন্ধু সভ্যতা) - Study For Competitive Exams">
            <a:extLst>
              <a:ext uri="{FF2B5EF4-FFF2-40B4-BE49-F238E27FC236}">
                <a16:creationId xmlns:a16="http://schemas.microsoft.com/office/drawing/2014/main" xmlns="" id="{D3B442F2-69A7-4565-8D7D-82723E553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3" b="20485"/>
          <a:stretch/>
        </p:blipFill>
        <p:spPr bwMode="auto">
          <a:xfrm>
            <a:off x="5278578" y="610376"/>
            <a:ext cx="3089565" cy="213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EB5FA8-8721-4452-B809-F55D743B6CFE}"/>
              </a:ext>
            </a:extLst>
          </p:cNvPr>
          <p:cNvSpPr txBox="1"/>
          <p:nvPr/>
        </p:nvSpPr>
        <p:spPr>
          <a:xfrm>
            <a:off x="3844639" y="585600"/>
            <a:ext cx="1413155" cy="1015663"/>
          </a:xfrm>
          <a:prstGeom prst="rect">
            <a:avLst/>
          </a:prstGeom>
          <a:solidFill>
            <a:srgbClr val="E46B6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অবস্থাঃ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716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Organic</vt:lpstr>
      <vt:lpstr>1_Office Theme</vt:lpstr>
      <vt:lpstr>Office Theme</vt:lpstr>
      <vt:lpstr>Welcome   to  Matiranga Girls High School Online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170</cp:revision>
  <dcterms:modified xsi:type="dcterms:W3CDTF">2021-09-16T07:25:46Z</dcterms:modified>
</cp:coreProperties>
</file>