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1" r:id="rId6"/>
    <p:sldId id="262" r:id="rId7"/>
    <p:sldId id="263" r:id="rId8"/>
    <p:sldId id="264" r:id="rId9"/>
    <p:sldId id="266"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4660"/>
  </p:normalViewPr>
  <p:slideViewPr>
    <p:cSldViewPr snapToGrid="0">
      <p:cViewPr varScale="1">
        <p:scale>
          <a:sx n="75" d="100"/>
          <a:sy n="75" d="100"/>
        </p:scale>
        <p:origin x="13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466EE1-010E-45BD-B8D2-C65111270BFC}" type="datetimeFigureOut">
              <a:rPr lang="en-US" smtClean="0"/>
              <a:t>9/17/2021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3D988A-016C-43FC-A2F2-41F6371541A8}" type="slidenum">
              <a:rPr lang="en-US" smtClean="0"/>
              <a:t>‹#›</a:t>
            </a:fld>
            <a:endParaRPr lang="en-US"/>
          </a:p>
        </p:txBody>
      </p:sp>
    </p:spTree>
    <p:extLst>
      <p:ext uri="{BB962C8B-B14F-4D97-AF65-F5344CB8AC3E}">
        <p14:creationId xmlns:p14="http://schemas.microsoft.com/office/powerpoint/2010/main" val="2160038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3D988A-016C-43FC-A2F2-41F6371541A8}" type="slidenum">
              <a:rPr lang="en-US" smtClean="0"/>
              <a:t>6</a:t>
            </a:fld>
            <a:endParaRPr lang="en-US"/>
          </a:p>
        </p:txBody>
      </p:sp>
    </p:spTree>
    <p:extLst>
      <p:ext uri="{BB962C8B-B14F-4D97-AF65-F5344CB8AC3E}">
        <p14:creationId xmlns:p14="http://schemas.microsoft.com/office/powerpoint/2010/main" val="1965005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3D988A-016C-43FC-A2F2-41F6371541A8}" type="slidenum">
              <a:rPr lang="en-US" smtClean="0"/>
              <a:t>20</a:t>
            </a:fld>
            <a:endParaRPr lang="en-US"/>
          </a:p>
        </p:txBody>
      </p:sp>
    </p:spTree>
    <p:extLst>
      <p:ext uri="{BB962C8B-B14F-4D97-AF65-F5344CB8AC3E}">
        <p14:creationId xmlns:p14="http://schemas.microsoft.com/office/powerpoint/2010/main" val="3867245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872E51-1317-431B-8490-E89D24D28DC7}"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1424111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72E51-1317-431B-8490-E89D24D28DC7}"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2847792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72E51-1317-431B-8490-E89D24D28DC7}"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380814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72E51-1317-431B-8490-E89D24D28DC7}"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1741024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872E51-1317-431B-8490-E89D24D28DC7}"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1646404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872E51-1317-431B-8490-E89D24D28DC7}" type="datetimeFigureOut">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185342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872E51-1317-431B-8490-E89D24D28DC7}" type="datetimeFigureOut">
              <a:rPr lang="en-US" smtClean="0"/>
              <a:t>9/17/2021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2038024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872E51-1317-431B-8490-E89D24D28DC7}" type="datetimeFigureOut">
              <a:rPr lang="en-US" smtClean="0"/>
              <a:t>9/17/2021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4207168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72E51-1317-431B-8490-E89D24D28DC7}" type="datetimeFigureOut">
              <a:rPr lang="en-US" smtClean="0"/>
              <a:t>9/17/2021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297746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72E51-1317-431B-8490-E89D24D28DC7}" type="datetimeFigureOut">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451381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72E51-1317-431B-8490-E89D24D28DC7}" type="datetimeFigureOut">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2038231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72E51-1317-431B-8490-E89D24D28DC7}" type="datetimeFigureOut">
              <a:rPr lang="en-US" smtClean="0"/>
              <a:t>9/17/2021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7593A-9617-4E60-B403-876EFE6F72FE}" type="slidenum">
              <a:rPr lang="en-US" smtClean="0"/>
              <a:t>‹#›</a:t>
            </a:fld>
            <a:endParaRPr lang="en-US"/>
          </a:p>
        </p:txBody>
      </p:sp>
    </p:spTree>
    <p:extLst>
      <p:ext uri="{BB962C8B-B14F-4D97-AF65-F5344CB8AC3E}">
        <p14:creationId xmlns:p14="http://schemas.microsoft.com/office/powerpoint/2010/main" val="441391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jfif"/><Relationship Id="rId1" Type="http://schemas.openxmlformats.org/officeDocument/2006/relationships/slideLayout" Target="../slideLayouts/slideLayout7.xml"/><Relationship Id="rId5" Type="http://schemas.openxmlformats.org/officeDocument/2006/relationships/image" Target="../media/image15.jpg"/><Relationship Id="rId4" Type="http://schemas.openxmlformats.org/officeDocument/2006/relationships/image" Target="../media/image14.jpg"/></Relationships>
</file>

<file path=ppt/slides/_rels/slide11.xml.rels><?xml version="1.0" encoding="UTF-8" standalone="yes"?>
<Relationships xmlns="http://schemas.openxmlformats.org/package/2006/relationships"><Relationship Id="rId3" Type="http://schemas.openxmlformats.org/officeDocument/2006/relationships/image" Target="../media/image16.jfif"/><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jfif"/><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8.jfif"/><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fif"/><Relationship Id="rId1" Type="http://schemas.openxmlformats.org/officeDocument/2006/relationships/slideLayout" Target="../slideLayouts/slideLayout7.xml"/><Relationship Id="rId4" Type="http://schemas.openxmlformats.org/officeDocument/2006/relationships/image" Target="../media/image4.jfif"/></Relationships>
</file>

<file path=ppt/slides/_rels/slide20.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1.jfif"/><Relationship Id="rId1" Type="http://schemas.openxmlformats.org/officeDocument/2006/relationships/slideLayout" Target="../slideLayouts/slideLayout7.xml"/><Relationship Id="rId4" Type="http://schemas.openxmlformats.org/officeDocument/2006/relationships/image" Target="../media/image6.jfif"/></Relationships>
</file>

<file path=ppt/slides/_rels/slide4.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7.jfif"/></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jfif"/><Relationship Id="rId1" Type="http://schemas.openxmlformats.org/officeDocument/2006/relationships/slideLayout" Target="../slideLayouts/slideLayout7.xml"/><Relationship Id="rId5" Type="http://schemas.openxmlformats.org/officeDocument/2006/relationships/image" Target="../media/image12.jpg"/><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281" y="222422"/>
            <a:ext cx="11911914" cy="6474940"/>
          </a:xfrm>
          <a:prstGeom prst="rect">
            <a:avLst/>
          </a:prstGeom>
          <a:ln w="228600" cap="sq" cmpd="thickThin">
            <a:solidFill>
              <a:srgbClr val="000000"/>
            </a:solidFill>
            <a:prstDash val="solid"/>
            <a:miter lim="800000"/>
          </a:ln>
          <a:effectLst>
            <a:innerShdw blurRad="76200">
              <a:srgbClr val="000000"/>
            </a:innerShdw>
          </a:effectLst>
        </p:spPr>
      </p:pic>
      <p:sp>
        <p:nvSpPr>
          <p:cNvPr id="4" name="TextBox 3"/>
          <p:cNvSpPr txBox="1"/>
          <p:nvPr/>
        </p:nvSpPr>
        <p:spPr>
          <a:xfrm flipH="1">
            <a:off x="3089188" y="963830"/>
            <a:ext cx="6153665" cy="707886"/>
          </a:xfrm>
          <a:prstGeom prst="rect">
            <a:avLst/>
          </a:prstGeom>
          <a:noFill/>
        </p:spPr>
        <p:txBody>
          <a:bodyPr wrap="square" rtlCol="0">
            <a:spAutoFit/>
          </a:bodyPr>
          <a:lstStyle/>
          <a:p>
            <a:r>
              <a:rPr lang="bn-IN" sz="4000" dirty="0" smtClean="0">
                <a:ln w="0"/>
                <a:effectLst>
                  <a:outerShdw blurRad="38100" dist="19050" dir="2700000" algn="tl" rotWithShape="0">
                    <a:schemeClr val="dk1">
                      <a:alpha val="40000"/>
                    </a:schemeClr>
                  </a:outerShdw>
                </a:effectLst>
              </a:rPr>
              <a:t>মাল্টিমিডিয়া ক্লাসে স্বাগতম</a:t>
            </a:r>
            <a:endParaRPr lang="en-US" sz="4000" dirty="0">
              <a:ln w="0"/>
              <a:effectLst>
                <a:outerShdw blurRad="38100" dist="19050" dir="2700000" algn="tl" rotWithShape="0">
                  <a:schemeClr val="dk1">
                    <a:alpha val="40000"/>
                  </a:schemeClr>
                </a:outerShdw>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6324" y="2141270"/>
            <a:ext cx="5424618" cy="3011498"/>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58809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985"/>
            <a:ext cx="11967883" cy="6602505"/>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4020669" y="376518"/>
            <a:ext cx="3886202" cy="584775"/>
          </a:xfrm>
          <a:prstGeom prst="rect">
            <a:avLst/>
          </a:prstGeom>
          <a:noFill/>
        </p:spPr>
        <p:txBody>
          <a:bodyPr wrap="square" rtlCol="0">
            <a:spAutoFit/>
          </a:bodyPr>
          <a:lstStyle/>
          <a:p>
            <a:r>
              <a:rPr lang="bn-IN" sz="3200" b="1" dirty="0" smtClean="0">
                <a:ln w="9525">
                  <a:solidFill>
                    <a:schemeClr val="bg1"/>
                  </a:solidFill>
                  <a:prstDash val="solid"/>
                </a:ln>
                <a:effectLst>
                  <a:outerShdw blurRad="12700" dist="38100" dir="2700000" algn="tl" rotWithShape="0">
                    <a:schemeClr val="bg1">
                      <a:lumMod val="50000"/>
                    </a:schemeClr>
                  </a:outerShdw>
                </a:effectLst>
              </a:rPr>
              <a:t>কঠিন শব্দের অর্থ</a:t>
            </a:r>
            <a:endParaRPr lang="en-US" sz="3200" b="1" dirty="0">
              <a:ln w="9525">
                <a:solidFill>
                  <a:schemeClr val="bg1"/>
                </a:solidFill>
                <a:prstDash val="solid"/>
              </a:ln>
              <a:effectLst>
                <a:outerShdw blurRad="12700" dist="38100" dir="2700000" algn="tl" rotWithShape="0">
                  <a:schemeClr val="bg1">
                    <a:lumMod val="50000"/>
                  </a:schemeClr>
                </a:outerShdw>
              </a:effectLst>
            </a:endParaRPr>
          </a:p>
        </p:txBody>
      </p:sp>
      <p:sp>
        <p:nvSpPr>
          <p:cNvPr id="4" name="TextBox 3"/>
          <p:cNvSpPr txBox="1"/>
          <p:nvPr/>
        </p:nvSpPr>
        <p:spPr>
          <a:xfrm>
            <a:off x="2030506" y="1465729"/>
            <a:ext cx="1532965" cy="523220"/>
          </a:xfrm>
          <a:prstGeom prst="rect">
            <a:avLst/>
          </a:prstGeom>
          <a:noFill/>
        </p:spPr>
        <p:txBody>
          <a:bodyPr wrap="square" rtlCol="0">
            <a:spAutoFit/>
          </a:bodyPr>
          <a:lstStyle/>
          <a:p>
            <a:r>
              <a:rPr lang="bn-IN" sz="2800" dirty="0" smtClean="0"/>
              <a:t>দুহিতা</a:t>
            </a:r>
            <a:endParaRPr lang="en-US" sz="2800" dirty="0"/>
          </a:p>
        </p:txBody>
      </p:sp>
      <p:sp>
        <p:nvSpPr>
          <p:cNvPr id="5" name="TextBox 4"/>
          <p:cNvSpPr txBox="1"/>
          <p:nvPr/>
        </p:nvSpPr>
        <p:spPr>
          <a:xfrm>
            <a:off x="8471648" y="1553134"/>
            <a:ext cx="1600200" cy="523220"/>
          </a:xfrm>
          <a:prstGeom prst="rect">
            <a:avLst/>
          </a:prstGeom>
          <a:noFill/>
        </p:spPr>
        <p:txBody>
          <a:bodyPr wrap="square" rtlCol="0">
            <a:spAutoFit/>
          </a:bodyPr>
          <a:lstStyle/>
          <a:p>
            <a:r>
              <a:rPr lang="bn-IN" sz="2800" dirty="0" smtClean="0"/>
              <a:t>কন্যা</a:t>
            </a:r>
            <a:endParaRPr lang="en-US" sz="28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9271" y="1034208"/>
            <a:ext cx="2850775" cy="1413158"/>
          </a:xfrm>
          <a:prstGeom prst="ellipse">
            <a:avLst/>
          </a:prstGeom>
          <a:ln>
            <a:noFill/>
          </a:ln>
          <a:effectLst>
            <a:softEdge rad="112500"/>
          </a:effectLst>
        </p:spPr>
      </p:pic>
      <p:sp>
        <p:nvSpPr>
          <p:cNvPr id="10" name="TextBox 9"/>
          <p:cNvSpPr txBox="1"/>
          <p:nvPr/>
        </p:nvSpPr>
        <p:spPr>
          <a:xfrm>
            <a:off x="2124634" y="2864223"/>
            <a:ext cx="1438837" cy="584775"/>
          </a:xfrm>
          <a:prstGeom prst="rect">
            <a:avLst/>
          </a:prstGeom>
          <a:noFill/>
        </p:spPr>
        <p:txBody>
          <a:bodyPr wrap="square" rtlCol="0">
            <a:spAutoFit/>
          </a:bodyPr>
          <a:lstStyle/>
          <a:p>
            <a:r>
              <a:rPr lang="bn-IN" sz="3200" dirty="0" smtClean="0"/>
              <a:t>দ্বার</a:t>
            </a:r>
            <a:endParaRPr lang="en-US" sz="3200" dirty="0"/>
          </a:p>
        </p:txBody>
      </p:sp>
      <p:sp>
        <p:nvSpPr>
          <p:cNvPr id="12" name="TextBox 11"/>
          <p:cNvSpPr txBox="1"/>
          <p:nvPr/>
        </p:nvSpPr>
        <p:spPr>
          <a:xfrm>
            <a:off x="7328646" y="2944906"/>
            <a:ext cx="2864225" cy="369332"/>
          </a:xfrm>
          <a:prstGeom prst="rect">
            <a:avLst/>
          </a:prstGeom>
          <a:noFill/>
        </p:spPr>
        <p:txBody>
          <a:bodyPr wrap="square" rtlCol="0">
            <a:spAutoFit/>
          </a:bodyPr>
          <a:lstStyle/>
          <a:p>
            <a:endParaRPr lang="en-US" dirty="0"/>
          </a:p>
        </p:txBody>
      </p:sp>
      <p:sp>
        <p:nvSpPr>
          <p:cNvPr id="13" name="TextBox 12"/>
          <p:cNvSpPr txBox="1"/>
          <p:nvPr/>
        </p:nvSpPr>
        <p:spPr>
          <a:xfrm>
            <a:off x="8471648" y="2877670"/>
            <a:ext cx="1425388" cy="523220"/>
          </a:xfrm>
          <a:prstGeom prst="rect">
            <a:avLst/>
          </a:prstGeom>
          <a:noFill/>
        </p:spPr>
        <p:txBody>
          <a:bodyPr wrap="square" rtlCol="0">
            <a:spAutoFit/>
          </a:bodyPr>
          <a:lstStyle/>
          <a:p>
            <a:r>
              <a:rPr lang="bn-IN" sz="2800" dirty="0" smtClean="0"/>
              <a:t>দরজা</a:t>
            </a:r>
            <a:endParaRPr lang="en-US" sz="2800" dirty="0"/>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4082" y="2543175"/>
            <a:ext cx="2675963" cy="1275790"/>
          </a:xfrm>
          <a:prstGeom prst="ellipse">
            <a:avLst/>
          </a:prstGeom>
          <a:ln>
            <a:noFill/>
          </a:ln>
          <a:effectLst>
            <a:softEdge rad="112500"/>
          </a:effectLst>
        </p:spPr>
      </p:pic>
      <p:sp>
        <p:nvSpPr>
          <p:cNvPr id="15" name="TextBox 14"/>
          <p:cNvSpPr txBox="1"/>
          <p:nvPr/>
        </p:nvSpPr>
        <p:spPr>
          <a:xfrm>
            <a:off x="1761564" y="4504762"/>
            <a:ext cx="2259105" cy="524435"/>
          </a:xfrm>
          <a:prstGeom prst="rect">
            <a:avLst/>
          </a:prstGeom>
          <a:noFill/>
        </p:spPr>
        <p:txBody>
          <a:bodyPr wrap="square" rtlCol="0">
            <a:spAutoFit/>
          </a:bodyPr>
          <a:lstStyle/>
          <a:p>
            <a:r>
              <a:rPr lang="bn-IN" sz="2800" dirty="0" smtClean="0"/>
              <a:t>সহাস্যমুখ</a:t>
            </a:r>
            <a:endParaRPr lang="en-US" sz="2800" dirty="0"/>
          </a:p>
        </p:txBody>
      </p:sp>
      <p:sp>
        <p:nvSpPr>
          <p:cNvPr id="16" name="TextBox 15"/>
          <p:cNvSpPr txBox="1"/>
          <p:nvPr/>
        </p:nvSpPr>
        <p:spPr>
          <a:xfrm>
            <a:off x="8122024" y="4329952"/>
            <a:ext cx="2070847" cy="523220"/>
          </a:xfrm>
          <a:prstGeom prst="rect">
            <a:avLst/>
          </a:prstGeom>
          <a:noFill/>
        </p:spPr>
        <p:txBody>
          <a:bodyPr wrap="square" rtlCol="0">
            <a:spAutoFit/>
          </a:bodyPr>
          <a:lstStyle/>
          <a:p>
            <a:r>
              <a:rPr lang="bn-IN" sz="2800" dirty="0" smtClean="0"/>
              <a:t>হাসি মুখ</a:t>
            </a:r>
            <a:endParaRPr lang="en-US" sz="2800" dirty="0"/>
          </a:p>
        </p:txBody>
      </p:sp>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50978" y="3914774"/>
            <a:ext cx="2823882" cy="1517837"/>
          </a:xfrm>
          <a:prstGeom prst="ellipse">
            <a:avLst/>
          </a:prstGeom>
          <a:ln>
            <a:noFill/>
          </a:ln>
          <a:effectLst>
            <a:softEdge rad="112500"/>
          </a:effectLst>
        </p:spPr>
      </p:pic>
    </p:spTree>
    <p:extLst>
      <p:ext uri="{BB962C8B-B14F-4D97-AF65-F5344CB8AC3E}">
        <p14:creationId xmlns:p14="http://schemas.microsoft.com/office/powerpoint/2010/main" val="413297811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circle(in)">
                                      <p:cBhvr>
                                        <p:cTn id="21" dur="20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circle(in)">
                                      <p:cBhvr>
                                        <p:cTn id="40" dur="20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1000"/>
                                        <p:tgtEl>
                                          <p:spTgt spid="13"/>
                                        </p:tgtEl>
                                      </p:cBhvr>
                                    </p:animEffect>
                                    <p:anim calcmode="lin" valueType="num">
                                      <p:cBhvr>
                                        <p:cTn id="46" dur="1000" fill="hold"/>
                                        <p:tgtEl>
                                          <p:spTgt spid="13"/>
                                        </p:tgtEl>
                                        <p:attrNameLst>
                                          <p:attrName>ppt_x</p:attrName>
                                        </p:attrNameLst>
                                      </p:cBhvr>
                                      <p:tavLst>
                                        <p:tav tm="0">
                                          <p:val>
                                            <p:strVal val="#ppt_x"/>
                                          </p:val>
                                        </p:tav>
                                        <p:tav tm="100000">
                                          <p:val>
                                            <p:strVal val="#ppt_x"/>
                                          </p:val>
                                        </p:tav>
                                      </p:tavLst>
                                    </p:anim>
                                    <p:anim calcmode="lin" valueType="num">
                                      <p:cBhvr>
                                        <p:cTn id="4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1000"/>
                                        <p:tgtEl>
                                          <p:spTgt spid="15"/>
                                        </p:tgtEl>
                                      </p:cBhvr>
                                    </p:animEffect>
                                    <p:anim calcmode="lin" valueType="num">
                                      <p:cBhvr>
                                        <p:cTn id="53" dur="1000" fill="hold"/>
                                        <p:tgtEl>
                                          <p:spTgt spid="15"/>
                                        </p:tgtEl>
                                        <p:attrNameLst>
                                          <p:attrName>ppt_x</p:attrName>
                                        </p:attrNameLst>
                                      </p:cBhvr>
                                      <p:tavLst>
                                        <p:tav tm="0">
                                          <p:val>
                                            <p:strVal val="#ppt_x"/>
                                          </p:val>
                                        </p:tav>
                                        <p:tav tm="100000">
                                          <p:val>
                                            <p:strVal val="#ppt_x"/>
                                          </p:val>
                                        </p:tav>
                                      </p:tavLst>
                                    </p:anim>
                                    <p:anim calcmode="lin" valueType="num">
                                      <p:cBhvr>
                                        <p:cTn id="5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circle(in)">
                                      <p:cBhvr>
                                        <p:cTn id="59" dur="2000"/>
                                        <p:tgtEl>
                                          <p:spTgt spid="17"/>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1000"/>
                                        <p:tgtEl>
                                          <p:spTgt spid="16"/>
                                        </p:tgtEl>
                                      </p:cBhvr>
                                    </p:animEffect>
                                    <p:anim calcmode="lin" valueType="num">
                                      <p:cBhvr>
                                        <p:cTn id="65" dur="1000" fill="hold"/>
                                        <p:tgtEl>
                                          <p:spTgt spid="16"/>
                                        </p:tgtEl>
                                        <p:attrNameLst>
                                          <p:attrName>ppt_x</p:attrName>
                                        </p:attrNameLst>
                                      </p:cBhvr>
                                      <p:tavLst>
                                        <p:tav tm="0">
                                          <p:val>
                                            <p:strVal val="#ppt_x"/>
                                          </p:val>
                                        </p:tav>
                                        <p:tav tm="100000">
                                          <p:val>
                                            <p:strVal val="#ppt_x"/>
                                          </p:val>
                                        </p:tav>
                                      </p:tavLst>
                                    </p:anim>
                                    <p:anim calcmode="lin" valueType="num">
                                      <p:cBhvr>
                                        <p:cTn id="6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10" grpId="0"/>
      <p:bldP spid="13" grpId="0"/>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4" y="147918"/>
            <a:ext cx="11914094" cy="6602506"/>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3106275" y="632013"/>
            <a:ext cx="3563469" cy="598222"/>
          </a:xfrm>
          <a:prstGeom prst="rect">
            <a:avLst/>
          </a:prstGeom>
          <a:noFill/>
        </p:spPr>
        <p:txBody>
          <a:bodyPr wrap="square" rtlCol="0">
            <a:spAutoFit/>
          </a:bodyPr>
          <a:lstStyle/>
          <a:p>
            <a:r>
              <a:rPr lang="bn-IN" sz="3200" b="1" dirty="0" smtClean="0">
                <a:ln w="9525">
                  <a:solidFill>
                    <a:schemeClr val="bg1"/>
                  </a:solidFill>
                  <a:prstDash val="solid"/>
                </a:ln>
                <a:effectLst>
                  <a:outerShdw blurRad="12700" dist="38100" dir="2700000" algn="tl" rotWithShape="0">
                    <a:schemeClr val="bg1">
                      <a:lumMod val="50000"/>
                    </a:schemeClr>
                  </a:outerShdw>
                </a:effectLst>
              </a:rPr>
              <a:t>জোড়ায় কাজ</a:t>
            </a:r>
            <a:endParaRPr lang="en-US" sz="3200" b="1" dirty="0">
              <a:ln w="9525">
                <a:solidFill>
                  <a:schemeClr val="bg1"/>
                </a:solidFill>
                <a:prstDash val="solid"/>
              </a:ln>
              <a:effectLst>
                <a:outerShdw blurRad="12700" dist="38100" dir="2700000" algn="tl" rotWithShape="0">
                  <a:schemeClr val="bg1">
                    <a:lumMod val="50000"/>
                  </a:schemeClr>
                </a:outerShdw>
              </a:effectLst>
            </a:endParaRPr>
          </a:p>
        </p:txBody>
      </p:sp>
      <p:sp>
        <p:nvSpPr>
          <p:cNvPr id="5" name="TextBox 4"/>
          <p:cNvSpPr txBox="1"/>
          <p:nvPr/>
        </p:nvSpPr>
        <p:spPr>
          <a:xfrm>
            <a:off x="1250575" y="4114799"/>
            <a:ext cx="9211237" cy="461665"/>
          </a:xfrm>
          <a:prstGeom prst="rect">
            <a:avLst/>
          </a:prstGeom>
          <a:noFill/>
        </p:spPr>
        <p:txBody>
          <a:bodyPr wrap="square" rtlCol="0">
            <a:spAutoFit/>
          </a:bodyPr>
          <a:lstStyle/>
          <a:p>
            <a:r>
              <a:rPr lang="bn-IN" sz="2400" dirty="0" smtClean="0"/>
              <a:t>খোবানি,দুহিতা,</a:t>
            </a:r>
            <a:r>
              <a:rPr lang="en-US" sz="2400" dirty="0" err="1" smtClean="0"/>
              <a:t>দ্বার,সহাস্যমুখ</a:t>
            </a:r>
            <a:r>
              <a:rPr lang="en-US" sz="2400" dirty="0" smtClean="0"/>
              <a:t> </a:t>
            </a:r>
            <a:r>
              <a:rPr lang="en-US" sz="2400" dirty="0" err="1" smtClean="0"/>
              <a:t>শব্দ</a:t>
            </a:r>
            <a:r>
              <a:rPr lang="en-US" sz="2400" dirty="0" smtClean="0"/>
              <a:t> </a:t>
            </a:r>
            <a:r>
              <a:rPr lang="en-US" sz="2400" dirty="0" err="1" smtClean="0"/>
              <a:t>গুলোর</a:t>
            </a:r>
            <a:r>
              <a:rPr lang="en-US" sz="2400" dirty="0" smtClean="0"/>
              <a:t> </a:t>
            </a:r>
            <a:r>
              <a:rPr lang="en-US" sz="2400" dirty="0" err="1" smtClean="0"/>
              <a:t>অর্থ</a:t>
            </a:r>
            <a:r>
              <a:rPr lang="en-US" sz="2400" dirty="0" smtClean="0"/>
              <a:t> </a:t>
            </a:r>
            <a:r>
              <a:rPr lang="en-US" sz="2400" dirty="0" err="1" smtClean="0"/>
              <a:t>সহ</a:t>
            </a:r>
            <a:r>
              <a:rPr lang="en-US" sz="2400" dirty="0" smtClean="0"/>
              <a:t> ২টি </a:t>
            </a:r>
            <a:r>
              <a:rPr lang="en-US" sz="2400" dirty="0" err="1" smtClean="0"/>
              <a:t>করে</a:t>
            </a:r>
            <a:r>
              <a:rPr lang="en-US" sz="2400" dirty="0" smtClean="0"/>
              <a:t> </a:t>
            </a:r>
            <a:r>
              <a:rPr lang="en-US" sz="2400" dirty="0" err="1" smtClean="0"/>
              <a:t>বাক্য</a:t>
            </a:r>
            <a:r>
              <a:rPr lang="en-US" sz="2400" dirty="0" smtClean="0"/>
              <a:t> </a:t>
            </a:r>
            <a:r>
              <a:rPr lang="en-US" sz="2400" dirty="0" err="1" smtClean="0"/>
              <a:t>লিখ</a:t>
            </a:r>
            <a:r>
              <a:rPr lang="en-US" sz="2400" dirty="0"/>
              <a: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4256" y="1618417"/>
            <a:ext cx="4172305" cy="2108199"/>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970695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3" y="107576"/>
            <a:ext cx="11927541" cy="6642848"/>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1385047" y="510988"/>
            <a:ext cx="3039035" cy="584775"/>
          </a:xfrm>
          <a:prstGeom prst="rect">
            <a:avLst/>
          </a:prstGeom>
          <a:noFill/>
        </p:spPr>
        <p:txBody>
          <a:bodyPr wrap="square" rtlCol="0">
            <a:spAutoFit/>
          </a:bodyPr>
          <a:lstStyle/>
          <a:p>
            <a:r>
              <a:rPr lang="en-US" sz="3200" b="1" dirty="0" err="1" smtClean="0">
                <a:ln w="9525">
                  <a:solidFill>
                    <a:schemeClr val="bg1"/>
                  </a:solidFill>
                  <a:prstDash val="solid"/>
                </a:ln>
                <a:effectLst>
                  <a:outerShdw blurRad="12700" dist="38100" dir="2700000" algn="tl" rotWithShape="0">
                    <a:schemeClr val="bg1">
                      <a:lumMod val="50000"/>
                    </a:schemeClr>
                  </a:outerShdw>
                </a:effectLst>
              </a:rPr>
              <a:t>স্বরূপ</a:t>
            </a:r>
            <a:r>
              <a:rPr lang="bn-IN" sz="3200" b="1" dirty="0" smtClean="0">
                <a:ln w="9525">
                  <a:solidFill>
                    <a:schemeClr val="bg1"/>
                  </a:solidFill>
                  <a:prstDash val="solid"/>
                </a:ln>
                <a:effectLst>
                  <a:outerShdw blurRad="12700" dist="38100" dir="2700000" algn="tl" rotWithShape="0">
                    <a:schemeClr val="bg1">
                      <a:lumMod val="50000"/>
                    </a:schemeClr>
                  </a:outerShdw>
                </a:effectLst>
              </a:rPr>
              <a:t> বিশ্লেষন</a:t>
            </a:r>
            <a:endParaRPr lang="en-US" sz="3200" b="1" dirty="0">
              <a:ln w="9525">
                <a:solidFill>
                  <a:schemeClr val="bg1"/>
                </a:solidFill>
                <a:prstDash val="solid"/>
              </a:ln>
              <a:effectLst>
                <a:outerShdw blurRad="12700" dist="38100" dir="2700000" algn="tl" rotWithShape="0">
                  <a:schemeClr val="bg1">
                    <a:lumMod val="50000"/>
                  </a:schemeClr>
                </a:outerShdw>
              </a:effectLst>
            </a:endParaRPr>
          </a:p>
        </p:txBody>
      </p:sp>
      <p:sp>
        <p:nvSpPr>
          <p:cNvPr id="4" name="TextBox 3"/>
          <p:cNvSpPr txBox="1"/>
          <p:nvPr/>
        </p:nvSpPr>
        <p:spPr>
          <a:xfrm>
            <a:off x="1909481" y="2716299"/>
            <a:ext cx="8969189" cy="1586760"/>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আমার ঘর পথের ধারে। হঠাৎ মিনি আগডুম-বাগডুম খেলা রাখিয়া জানালার ধারে ছুটিয়া গেল এবং চিৎকার করিয়া ডাকিতে লাগিল, “কাবুলিওয়ালা, ও কাবুলিওয়ালা।”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5843" y="473165"/>
            <a:ext cx="2752725" cy="187754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754782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75" y="94129"/>
            <a:ext cx="11967883" cy="6669742"/>
          </a:xfrm>
          <a:prstGeom prst="rect">
            <a:avLst/>
          </a:prstGeom>
          <a:ln w="228600" cap="sq" cmpd="thickThin">
            <a:solidFill>
              <a:srgbClr val="000000"/>
            </a:solidFill>
            <a:prstDash val="solid"/>
            <a:miter lim="800000"/>
          </a:ln>
          <a:effectLst>
            <a:innerShdw blurRad="76200">
              <a:srgbClr val="000000"/>
            </a:innerShdw>
          </a:effectLst>
        </p:spPr>
      </p:pic>
      <p:sp>
        <p:nvSpPr>
          <p:cNvPr id="4" name="TextBox 3"/>
          <p:cNvSpPr txBox="1"/>
          <p:nvPr/>
        </p:nvSpPr>
        <p:spPr>
          <a:xfrm>
            <a:off x="2164976" y="2971800"/>
            <a:ext cx="8780931" cy="2080029"/>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ময়লা ঢিলা কাপড় পরা,পাগড়ি মাথায়,ঝুলি ঘাড়ে,হাতে গোটা দুই-চার আঙুরের বাক্স,এক লম্বা কাবুলিওয়ালা পথ দিয়া যাইতেছিল--- তাহাকে দেখিয়া আমার কন্যারত্নের কিরূপ ভাবোদয় হইল বলা শক্ত,তাহাকে উর্ধ্বশ্বাসে ডাকাডাকি আরম্ভ করিয়া দিল।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2435" y="497541"/>
            <a:ext cx="3129243" cy="20574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3507958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4" y="107576"/>
            <a:ext cx="11967882" cy="6642848"/>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1250576" y="3065924"/>
            <a:ext cx="10246660" cy="2057399"/>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কিছুদিন পরে একদিন সকালবেলায় বাড়ি হইতে বাহির হইবার সময় দেখি,আমার দুহাতিটি দ্বারের সমীপস্থ বেঞ্চির উপর বসিয়া অনর্গল কথা কহিয়া যাইতেছে এবং কাবুলিওয়ালা তাহার পদতলে বসিয়া সহাস্যমুখে শুনিতেছে।।মিনির পঞ্চবর্ষীয় জীবনের অভিজ্ঞতায় বাবা ছাড়া এমন ধৈর্যবান শ্রোতা সে কখনো পায় নাই।</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7247" y="610147"/>
            <a:ext cx="3267635" cy="199858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2451744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1" y="134472"/>
            <a:ext cx="11914094" cy="6615952"/>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995082" y="2985247"/>
            <a:ext cx="10287000" cy="1569660"/>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কাবুলিওয়ালার সহিত মিনির এই যে দ্বিতীয় সাক্ষাৎ তাহা নহে ,ইতিমধ্যে সে প্রায় প্রত্যহ আসিয়া পেস্তাবাদাম ঘুষ দিয়া মিনির ক্ষুদ্র হৃদয়টুকু অনেকটা অধিকার করিয়া লইয়াছে।</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6565" y="537882"/>
            <a:ext cx="3496235" cy="185204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9967614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914094" cy="6669741"/>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1909482" y="3832406"/>
            <a:ext cx="8794377" cy="1077218"/>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সাংঘাতিক আঘাত করার অপরাধে কয়েক বৎসর রহমতের কারাদণ্ড হইল।  </a:t>
            </a:r>
          </a:p>
        </p:txBody>
      </p:sp>
      <p:sp>
        <p:nvSpPr>
          <p:cNvPr id="5" name="Rectangle 4"/>
          <p:cNvSpPr/>
          <p:nvPr/>
        </p:nvSpPr>
        <p:spPr>
          <a:xfrm>
            <a:off x="1909482" y="2352798"/>
            <a:ext cx="8619565" cy="1077218"/>
          </a:xfrm>
          <a:prstGeom prst="rect">
            <a:avLst/>
          </a:prstGeom>
        </p:spPr>
        <p:txBody>
          <a:bodyPr wrap="square">
            <a:spAutoFit/>
          </a:bodyPr>
          <a:lstStyle/>
          <a:p>
            <a:r>
              <a:rPr lang="bn-BD" sz="3200" dirty="0">
                <a:latin typeface="NikoshBAN" panose="02000000000000000000" pitchFamily="2" charset="0"/>
                <a:cs typeface="NikoshBAN" panose="02000000000000000000" pitchFamily="2" charset="0"/>
              </a:rPr>
              <a:t>বাহিরে হঠাৎ ভারি একটা গোল শুনা গেল।চাহিয়া দেখি,আমাদের রহমতকে দুই পাহারাওয়ালা বাঁধিয়া লইয়া আসিতেছে।  </a:t>
            </a:r>
            <a:endParaRPr lang="bn-BD" dirty="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120" y="242047"/>
            <a:ext cx="3604092" cy="183024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2486467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669" y="215153"/>
            <a:ext cx="11981331" cy="6642847"/>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712694" y="2998689"/>
            <a:ext cx="10999694" cy="1569660"/>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রাঙাচেলি – পরা কপালে-চন্দন-আঁকা বধুবেশিনী মিনি সহজ্জভাবে আমার কাছে আসিয়া দাঁড়াইল। </a:t>
            </a:r>
            <a:r>
              <a:rPr lang="en-US" sz="3200" dirty="0" err="1">
                <a:latin typeface="NikoshBAN" panose="02000000000000000000" pitchFamily="2" charset="0"/>
                <a:cs typeface="NikoshBAN" panose="02000000000000000000" pitchFamily="2" charset="0"/>
              </a:rPr>
              <a:t>তাহাকে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দেখিয়া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কাবুলিওয়ালা</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প্রথমটা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থতমত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খাইয়া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গেল,তাহাদের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পুরাতন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আলাপ</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জমাইতে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পারিল</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অবশেষে</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হাসিয়া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কহিল,খোঁখী</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সসুরবাড়ি</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যাবিস</a:t>
            </a:r>
            <a:r>
              <a:rPr lang="en-US" sz="3200" dirty="0">
                <a:latin typeface="NikoshBAN" panose="02000000000000000000" pitchFamily="2" charset="0"/>
                <a:cs typeface="NikoshBAN" panose="02000000000000000000" pitchFamily="2" charset="0"/>
              </a:rPr>
              <a:t>?”</a:t>
            </a:r>
            <a:endParaRPr lang="bn-BD" sz="3200"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4176" y="709038"/>
            <a:ext cx="4128248" cy="198037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1106948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76" y="26894"/>
            <a:ext cx="11981330" cy="6642848"/>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1532966" y="2944901"/>
            <a:ext cx="9507070" cy="1586753"/>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আমি একখানি নোট লইয়া তাহাকে দিলাম। বলিলাম, “রহমত, তুমি দেশে তোমার মেয়ের কাছে ফিরিয়া যাও; তোমাদের মিলনসুখে আমার মিনির কল্যাণ হউক।”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3213" y="652460"/>
            <a:ext cx="3630987" cy="166687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6304780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917" y="134470"/>
            <a:ext cx="11927541" cy="6669742"/>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3953435" y="510988"/>
            <a:ext cx="2151530" cy="584775"/>
          </a:xfrm>
          <a:prstGeom prst="rect">
            <a:avLst/>
          </a:prstGeom>
          <a:noFill/>
        </p:spPr>
        <p:txBody>
          <a:bodyPr wrap="square" rtlCol="0">
            <a:spAutoFit/>
          </a:bodyPr>
          <a:lstStyle/>
          <a:p>
            <a:r>
              <a:rPr lang="bn-IN" sz="3200" dirty="0" smtClean="0">
                <a:ln w="0"/>
                <a:effectLst>
                  <a:outerShdw blurRad="38100" dist="19050" dir="2700000" algn="tl" rotWithShape="0">
                    <a:schemeClr val="dk1">
                      <a:alpha val="40000"/>
                    </a:schemeClr>
                  </a:outerShdw>
                </a:effectLst>
              </a:rPr>
              <a:t>দলীয় কাজ</a:t>
            </a:r>
            <a:endParaRPr lang="en-US" sz="3200" dirty="0">
              <a:ln w="0"/>
              <a:effectLst>
                <a:outerShdw blurRad="38100" dist="19050" dir="2700000" algn="tl" rotWithShape="0">
                  <a:schemeClr val="dk1">
                    <a:alpha val="40000"/>
                  </a:schemeClr>
                </a:outerShdw>
              </a:effectLst>
            </a:endParaRPr>
          </a:p>
        </p:txBody>
      </p:sp>
      <p:sp>
        <p:nvSpPr>
          <p:cNvPr id="5" name="TextBox 4"/>
          <p:cNvSpPr txBox="1"/>
          <p:nvPr/>
        </p:nvSpPr>
        <p:spPr>
          <a:xfrm>
            <a:off x="2124635" y="4222376"/>
            <a:ext cx="8122024" cy="461665"/>
          </a:xfrm>
          <a:prstGeom prst="rect">
            <a:avLst/>
          </a:prstGeom>
          <a:noFill/>
        </p:spPr>
        <p:txBody>
          <a:bodyPr wrap="square" rtlCol="0">
            <a:spAutoFit/>
          </a:bodyPr>
          <a:lstStyle/>
          <a:p>
            <a:r>
              <a:rPr lang="bn-IN" sz="2400" dirty="0" smtClean="0"/>
              <a:t>রহমত কে কারাবরণ করতে হয়েছিল কেন, ব্যাখা করে লিখ?</a:t>
            </a:r>
            <a:endParaRPr lang="en-US" sz="2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1434" y="1597038"/>
            <a:ext cx="4161866" cy="216199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4533670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173" y="240957"/>
            <a:ext cx="11850129" cy="6536724"/>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5263976" y="741405"/>
            <a:ext cx="1482810" cy="461665"/>
          </a:xfrm>
          <a:prstGeom prst="rect">
            <a:avLst/>
          </a:prstGeom>
          <a:noFill/>
        </p:spPr>
        <p:txBody>
          <a:bodyPr wrap="square" rtlCol="0">
            <a:spAutoFit/>
          </a:bodyPr>
          <a:lstStyle/>
          <a:p>
            <a:r>
              <a:rPr lang="bn-IN" sz="2400" dirty="0" smtClean="0"/>
              <a:t>পরিচিতি</a:t>
            </a:r>
            <a:endParaRPr lang="en-US" sz="2400" dirty="0"/>
          </a:p>
        </p:txBody>
      </p:sp>
      <p:sp>
        <p:nvSpPr>
          <p:cNvPr id="4" name="TextBox 3"/>
          <p:cNvSpPr txBox="1"/>
          <p:nvPr/>
        </p:nvSpPr>
        <p:spPr>
          <a:xfrm>
            <a:off x="766118" y="3509319"/>
            <a:ext cx="4893275" cy="1938992"/>
          </a:xfrm>
          <a:prstGeom prst="rect">
            <a:avLst/>
          </a:prstGeom>
          <a:noFill/>
        </p:spPr>
        <p:txBody>
          <a:bodyPr wrap="square" rtlCol="0">
            <a:spAutoFit/>
          </a:bodyPr>
          <a:lstStyle/>
          <a:p>
            <a:r>
              <a:rPr lang="bn-IN" sz="2400" dirty="0" smtClean="0"/>
              <a:t>সন্তোষ কুমার বর্মা</a:t>
            </a:r>
            <a:r>
              <a:rPr lang="bn-IN" sz="2000" dirty="0" smtClean="0"/>
              <a:t> </a:t>
            </a:r>
            <a:endParaRPr lang="en-US" sz="2000" dirty="0" smtClean="0"/>
          </a:p>
          <a:p>
            <a:r>
              <a:rPr lang="bn-IN" dirty="0" smtClean="0"/>
              <a:t>সহকারী শিক্ষক,</a:t>
            </a:r>
            <a:endParaRPr lang="en-US" dirty="0" smtClean="0"/>
          </a:p>
          <a:p>
            <a:r>
              <a:rPr lang="bn-IN" dirty="0" smtClean="0"/>
              <a:t>ভান্ডারদহ জনতা উচ্চ বিদ্যালয়, পাটগ্রাম,লালমনিরহাট। </a:t>
            </a:r>
            <a:endParaRPr lang="en-US" dirty="0" smtClean="0"/>
          </a:p>
          <a:p>
            <a:r>
              <a:rPr lang="bn-IN" dirty="0" smtClean="0"/>
              <a:t>মোবাঃ ০১৭৬৮৯২৬৬৫৮ </a:t>
            </a:r>
            <a:r>
              <a:rPr lang="en-US" dirty="0" smtClean="0"/>
              <a:t> </a:t>
            </a:r>
            <a:r>
              <a:rPr lang="en-US" sz="2000" dirty="0" smtClean="0"/>
              <a:t>santoshbarman4329@gmail.com</a:t>
            </a:r>
            <a:endParaRPr lang="en-US" sz="2000" dirty="0"/>
          </a:p>
        </p:txBody>
      </p:sp>
      <p:sp>
        <p:nvSpPr>
          <p:cNvPr id="5" name="TextBox 4"/>
          <p:cNvSpPr txBox="1"/>
          <p:nvPr/>
        </p:nvSpPr>
        <p:spPr>
          <a:xfrm>
            <a:off x="7463484" y="3385751"/>
            <a:ext cx="3954162" cy="1384995"/>
          </a:xfrm>
          <a:prstGeom prst="rect">
            <a:avLst/>
          </a:prstGeom>
          <a:noFill/>
        </p:spPr>
        <p:txBody>
          <a:bodyPr wrap="square" rtlCol="0">
            <a:spAutoFit/>
          </a:bodyPr>
          <a:lstStyle/>
          <a:p>
            <a:r>
              <a:rPr lang="bn-IN" sz="2400" dirty="0" smtClean="0"/>
              <a:t>বিষয়ঃ সপ্তবর্ণা (গদ্য)  </a:t>
            </a:r>
            <a:r>
              <a:rPr lang="bn-IN" sz="2000" dirty="0" smtClean="0"/>
              <a:t>সপ্তম শ্রেনী </a:t>
            </a:r>
          </a:p>
          <a:p>
            <a:r>
              <a:rPr lang="bn-IN" sz="2000" dirty="0" smtClean="0"/>
              <a:t>সময়ঃ ৪৫ মিনিট, </a:t>
            </a:r>
          </a:p>
          <a:p>
            <a:r>
              <a:rPr lang="bn-IN" sz="2000" dirty="0" smtClean="0"/>
              <a:t>তাংঃ ২০/২/২০২০ইং </a:t>
            </a:r>
            <a:endParaRPr lang="en-US" sz="2000" dirty="0"/>
          </a:p>
        </p:txBody>
      </p:sp>
      <p:cxnSp>
        <p:nvCxnSpPr>
          <p:cNvPr id="7" name="Straight Connector 6"/>
          <p:cNvCxnSpPr/>
          <p:nvPr/>
        </p:nvCxnSpPr>
        <p:spPr>
          <a:xfrm flipH="1" flipV="1">
            <a:off x="6301946" y="2743200"/>
            <a:ext cx="12357" cy="2889777"/>
          </a:xfrm>
          <a:prstGeom prst="line">
            <a:avLst/>
          </a:prstGeom>
        </p:spPr>
        <p:style>
          <a:lnRef idx="1">
            <a:schemeClr val="accent2"/>
          </a:lnRef>
          <a:fillRef idx="0">
            <a:schemeClr val="accent2"/>
          </a:fillRef>
          <a:effectRef idx="0">
            <a:schemeClr val="accent2"/>
          </a:effectRef>
          <a:fontRef idx="minor">
            <a:schemeClr val="tx1"/>
          </a:fontRef>
        </p:style>
      </p:cxnSp>
      <p:cxnSp>
        <p:nvCxnSpPr>
          <p:cNvPr id="10" name="Straight Connector 9"/>
          <p:cNvCxnSpPr/>
          <p:nvPr/>
        </p:nvCxnSpPr>
        <p:spPr>
          <a:xfrm flipH="1" flipV="1">
            <a:off x="6091881" y="3237470"/>
            <a:ext cx="12357" cy="2075935"/>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H="1" flipV="1">
            <a:off x="6499654" y="3237470"/>
            <a:ext cx="12357" cy="2075935"/>
          </a:xfrm>
          <a:prstGeom prst="line">
            <a:avLst/>
          </a:prstGeom>
        </p:spPr>
        <p:style>
          <a:lnRef idx="1">
            <a:schemeClr val="dk1"/>
          </a:lnRef>
          <a:fillRef idx="0">
            <a:schemeClr val="dk1"/>
          </a:fillRef>
          <a:effectRef idx="0">
            <a:schemeClr val="dk1"/>
          </a:effectRef>
          <a:fontRef idx="minor">
            <a:schemeClr val="tx1"/>
          </a:fontRef>
        </p:style>
      </p:cxn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9160" y="1518237"/>
            <a:ext cx="1945446" cy="175453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9599" y="1518236"/>
            <a:ext cx="1851949" cy="17192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211711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circle(in)">
                                      <p:cBhvr>
                                        <p:cTn id="14" dur="20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anim calcmode="lin" valueType="num">
                                      <p:cBhvr>
                                        <p:cTn id="39" dur="1000" fill="hold"/>
                                        <p:tgtEl>
                                          <p:spTgt spid="12"/>
                                        </p:tgtEl>
                                        <p:attrNameLst>
                                          <p:attrName>ppt_x</p:attrName>
                                        </p:attrNameLst>
                                      </p:cBhvr>
                                      <p:tavLst>
                                        <p:tav tm="0">
                                          <p:val>
                                            <p:strVal val="#ppt_x"/>
                                          </p:val>
                                        </p:tav>
                                        <p:tav tm="100000">
                                          <p:val>
                                            <p:strVal val="#ppt_x"/>
                                          </p:val>
                                        </p:tav>
                                      </p:tavLst>
                                    </p:anim>
                                    <p:anim calcmode="lin" valueType="num">
                                      <p:cBhvr>
                                        <p:cTn id="4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circle(in)">
                                      <p:cBhvr>
                                        <p:cTn id="45" dur="2000"/>
                                        <p:tgtEl>
                                          <p:spTgt spid="6"/>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circle(in)">
                                      <p:cBhvr>
                                        <p:cTn id="5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564" y="228600"/>
            <a:ext cx="11981330" cy="662940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4343400" y="376518"/>
            <a:ext cx="3012141" cy="584775"/>
          </a:xfrm>
          <a:prstGeom prst="rect">
            <a:avLst/>
          </a:prstGeom>
          <a:noFill/>
        </p:spPr>
        <p:txBody>
          <a:bodyPr wrap="square" rtlCol="0">
            <a:spAutoFit/>
          </a:bodyPr>
          <a:lstStyle/>
          <a:p>
            <a:r>
              <a:rPr lang="bn-IN" sz="3200" dirty="0" smtClean="0">
                <a:ln w="0"/>
                <a:effectLst>
                  <a:outerShdw blurRad="38100" dist="19050" dir="2700000" algn="tl" rotWithShape="0">
                    <a:schemeClr val="dk1">
                      <a:alpha val="40000"/>
                    </a:schemeClr>
                  </a:outerShdw>
                </a:effectLst>
              </a:rPr>
              <a:t>মুল্যায়ন</a:t>
            </a:r>
            <a:endParaRPr lang="en-US" sz="3200" dirty="0">
              <a:ln w="0"/>
              <a:effectLst>
                <a:outerShdw blurRad="38100" dist="19050" dir="2700000" algn="tl" rotWithShape="0">
                  <a:schemeClr val="dk1">
                    <a:alpha val="40000"/>
                  </a:schemeClr>
                </a:outerShdw>
              </a:effectLst>
            </a:endParaRPr>
          </a:p>
        </p:txBody>
      </p:sp>
      <p:sp>
        <p:nvSpPr>
          <p:cNvPr id="4" name="TextBox 3"/>
          <p:cNvSpPr txBox="1"/>
          <p:nvPr/>
        </p:nvSpPr>
        <p:spPr>
          <a:xfrm>
            <a:off x="1169894" y="1492624"/>
            <a:ext cx="7906871" cy="461665"/>
          </a:xfrm>
          <a:prstGeom prst="rect">
            <a:avLst/>
          </a:prstGeom>
          <a:noFill/>
        </p:spPr>
        <p:txBody>
          <a:bodyPr wrap="square" rtlCol="0">
            <a:spAutoFit/>
          </a:bodyPr>
          <a:lstStyle/>
          <a:p>
            <a:r>
              <a:rPr lang="bn-IN" sz="2400" dirty="0" smtClean="0"/>
              <a:t>১। রবীন্দ্রনাথ ঠাকুরের  কত খ্রীষ্টাব্দে মৃত্যু বরন করেন----</a:t>
            </a:r>
            <a:endParaRPr lang="en-US" sz="2400" dirty="0"/>
          </a:p>
        </p:txBody>
      </p:sp>
      <p:sp>
        <p:nvSpPr>
          <p:cNvPr id="5" name="TextBox 4"/>
          <p:cNvSpPr txBox="1"/>
          <p:nvPr/>
        </p:nvSpPr>
        <p:spPr>
          <a:xfrm>
            <a:off x="1627094" y="1956085"/>
            <a:ext cx="1398494" cy="400110"/>
          </a:xfrm>
          <a:prstGeom prst="rect">
            <a:avLst/>
          </a:prstGeom>
          <a:noFill/>
        </p:spPr>
        <p:txBody>
          <a:bodyPr wrap="square" rtlCol="0">
            <a:spAutoFit/>
          </a:bodyPr>
          <a:lstStyle/>
          <a:p>
            <a:r>
              <a:rPr lang="bn-IN" sz="2000" dirty="0" smtClean="0"/>
              <a:t>(ক) ১৯৪০</a:t>
            </a:r>
            <a:endParaRPr lang="en-US" sz="2000" dirty="0"/>
          </a:p>
        </p:txBody>
      </p:sp>
      <p:sp>
        <p:nvSpPr>
          <p:cNvPr id="6" name="TextBox 5"/>
          <p:cNvSpPr txBox="1"/>
          <p:nvPr/>
        </p:nvSpPr>
        <p:spPr>
          <a:xfrm>
            <a:off x="3496234" y="2015528"/>
            <a:ext cx="1694331" cy="400110"/>
          </a:xfrm>
          <a:prstGeom prst="rect">
            <a:avLst/>
          </a:prstGeom>
          <a:noFill/>
        </p:spPr>
        <p:txBody>
          <a:bodyPr wrap="square" rtlCol="0">
            <a:spAutoFit/>
          </a:bodyPr>
          <a:lstStyle/>
          <a:p>
            <a:r>
              <a:rPr lang="bn-IN" sz="2000" dirty="0" smtClean="0"/>
              <a:t>(খ) ১৯৪১</a:t>
            </a:r>
            <a:endParaRPr lang="en-US" sz="2000" dirty="0"/>
          </a:p>
        </p:txBody>
      </p:sp>
      <p:sp>
        <p:nvSpPr>
          <p:cNvPr id="7" name="TextBox 6"/>
          <p:cNvSpPr txBox="1"/>
          <p:nvPr/>
        </p:nvSpPr>
        <p:spPr>
          <a:xfrm>
            <a:off x="5567082" y="1989242"/>
            <a:ext cx="1694330" cy="400110"/>
          </a:xfrm>
          <a:prstGeom prst="rect">
            <a:avLst/>
          </a:prstGeom>
          <a:noFill/>
        </p:spPr>
        <p:txBody>
          <a:bodyPr wrap="square" rtlCol="0">
            <a:spAutoFit/>
          </a:bodyPr>
          <a:lstStyle/>
          <a:p>
            <a:r>
              <a:rPr lang="bn-IN" dirty="0" smtClean="0"/>
              <a:t>(</a:t>
            </a:r>
            <a:r>
              <a:rPr lang="bn-IN" sz="2000" dirty="0" smtClean="0"/>
              <a:t>গ) ১৯৪২</a:t>
            </a:r>
            <a:endParaRPr lang="en-US" sz="2000" dirty="0"/>
          </a:p>
        </p:txBody>
      </p:sp>
      <p:sp>
        <p:nvSpPr>
          <p:cNvPr id="8" name="TextBox 7"/>
          <p:cNvSpPr txBox="1"/>
          <p:nvPr/>
        </p:nvSpPr>
        <p:spPr>
          <a:xfrm>
            <a:off x="7368988" y="2029583"/>
            <a:ext cx="1801906" cy="400110"/>
          </a:xfrm>
          <a:prstGeom prst="rect">
            <a:avLst/>
          </a:prstGeom>
          <a:noFill/>
        </p:spPr>
        <p:txBody>
          <a:bodyPr wrap="square" rtlCol="0">
            <a:spAutoFit/>
          </a:bodyPr>
          <a:lstStyle/>
          <a:p>
            <a:r>
              <a:rPr lang="bn-IN" sz="2000" dirty="0" smtClean="0"/>
              <a:t>(ঘ) ১৯৪৩</a:t>
            </a:r>
            <a:endParaRPr lang="en-US" sz="2000" dirty="0"/>
          </a:p>
        </p:txBody>
      </p:sp>
      <p:sp>
        <p:nvSpPr>
          <p:cNvPr id="9" name="Oval 8"/>
          <p:cNvSpPr/>
          <p:nvPr/>
        </p:nvSpPr>
        <p:spPr>
          <a:xfrm>
            <a:off x="3657600" y="2111188"/>
            <a:ext cx="215153" cy="2181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flipH="1">
            <a:off x="1344704" y="3070080"/>
            <a:ext cx="1963272" cy="400110"/>
          </a:xfrm>
          <a:prstGeom prst="rect">
            <a:avLst/>
          </a:prstGeom>
          <a:noFill/>
        </p:spPr>
        <p:txBody>
          <a:bodyPr wrap="square" rtlCol="0">
            <a:spAutoFit/>
          </a:bodyPr>
          <a:lstStyle/>
          <a:p>
            <a:r>
              <a:rPr lang="bn-IN" sz="2000" dirty="0" smtClean="0"/>
              <a:t>(ক) ৩ বছর </a:t>
            </a:r>
            <a:endParaRPr lang="en-US" sz="2000" dirty="0"/>
          </a:p>
        </p:txBody>
      </p:sp>
      <p:sp>
        <p:nvSpPr>
          <p:cNvPr id="11" name="TextBox 10"/>
          <p:cNvSpPr txBox="1"/>
          <p:nvPr/>
        </p:nvSpPr>
        <p:spPr>
          <a:xfrm>
            <a:off x="1264025" y="2608731"/>
            <a:ext cx="6252882" cy="461665"/>
          </a:xfrm>
          <a:prstGeom prst="rect">
            <a:avLst/>
          </a:prstGeom>
          <a:noFill/>
        </p:spPr>
        <p:txBody>
          <a:bodyPr wrap="square" rtlCol="0">
            <a:spAutoFit/>
          </a:bodyPr>
          <a:lstStyle/>
          <a:p>
            <a:r>
              <a:rPr lang="bn-IN" sz="2400" dirty="0" smtClean="0"/>
              <a:t>২।</a:t>
            </a:r>
            <a:r>
              <a:rPr lang="en-US" sz="2400" dirty="0" smtClean="0"/>
              <a:t>  </a:t>
            </a:r>
            <a:r>
              <a:rPr lang="bn-IN" sz="2400" dirty="0" smtClean="0"/>
              <a:t>মিনির বয়স কত----</a:t>
            </a:r>
            <a:endParaRPr lang="en-US" sz="2400" dirty="0"/>
          </a:p>
        </p:txBody>
      </p:sp>
      <p:sp>
        <p:nvSpPr>
          <p:cNvPr id="12" name="TextBox 11"/>
          <p:cNvSpPr txBox="1"/>
          <p:nvPr/>
        </p:nvSpPr>
        <p:spPr>
          <a:xfrm>
            <a:off x="3657600" y="3070396"/>
            <a:ext cx="1909482" cy="400110"/>
          </a:xfrm>
          <a:prstGeom prst="rect">
            <a:avLst/>
          </a:prstGeom>
          <a:noFill/>
        </p:spPr>
        <p:txBody>
          <a:bodyPr wrap="square" rtlCol="0">
            <a:spAutoFit/>
          </a:bodyPr>
          <a:lstStyle/>
          <a:p>
            <a:r>
              <a:rPr lang="bn-IN" sz="2000" dirty="0" smtClean="0"/>
              <a:t>(খ) ৪ বছর</a:t>
            </a:r>
            <a:endParaRPr lang="en-US" sz="2000" dirty="0"/>
          </a:p>
        </p:txBody>
      </p:sp>
      <p:sp>
        <p:nvSpPr>
          <p:cNvPr id="13" name="TextBox 12"/>
          <p:cNvSpPr txBox="1"/>
          <p:nvPr/>
        </p:nvSpPr>
        <p:spPr>
          <a:xfrm>
            <a:off x="5849470" y="3070080"/>
            <a:ext cx="2286001" cy="400110"/>
          </a:xfrm>
          <a:prstGeom prst="rect">
            <a:avLst/>
          </a:prstGeom>
          <a:noFill/>
        </p:spPr>
        <p:txBody>
          <a:bodyPr wrap="square" rtlCol="0">
            <a:spAutoFit/>
          </a:bodyPr>
          <a:lstStyle/>
          <a:p>
            <a:r>
              <a:rPr lang="bn-IN" dirty="0" smtClean="0"/>
              <a:t>(</a:t>
            </a:r>
            <a:r>
              <a:rPr lang="bn-IN" sz="2000" dirty="0" smtClean="0"/>
              <a:t>গ) ৫ বছর</a:t>
            </a:r>
            <a:endParaRPr lang="en-US" sz="2000" dirty="0"/>
          </a:p>
        </p:txBody>
      </p:sp>
      <p:sp>
        <p:nvSpPr>
          <p:cNvPr id="14" name="TextBox 13"/>
          <p:cNvSpPr txBox="1"/>
          <p:nvPr/>
        </p:nvSpPr>
        <p:spPr>
          <a:xfrm>
            <a:off x="8135471" y="3026644"/>
            <a:ext cx="2178423" cy="400110"/>
          </a:xfrm>
          <a:prstGeom prst="rect">
            <a:avLst/>
          </a:prstGeom>
          <a:noFill/>
        </p:spPr>
        <p:txBody>
          <a:bodyPr wrap="square" rtlCol="0">
            <a:spAutoFit/>
          </a:bodyPr>
          <a:lstStyle/>
          <a:p>
            <a:r>
              <a:rPr lang="bn-IN" sz="2000" dirty="0" smtClean="0"/>
              <a:t>(ঘ) ৬ বছর</a:t>
            </a:r>
            <a:endParaRPr lang="en-US" sz="2000" dirty="0"/>
          </a:p>
        </p:txBody>
      </p:sp>
      <p:sp>
        <p:nvSpPr>
          <p:cNvPr id="15" name="Oval 14"/>
          <p:cNvSpPr/>
          <p:nvPr/>
        </p:nvSpPr>
        <p:spPr>
          <a:xfrm>
            <a:off x="6010835" y="3181533"/>
            <a:ext cx="219636" cy="2827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344703" y="3993776"/>
            <a:ext cx="10018061" cy="461665"/>
          </a:xfrm>
          <a:prstGeom prst="rect">
            <a:avLst/>
          </a:prstGeom>
          <a:noFill/>
        </p:spPr>
        <p:txBody>
          <a:bodyPr wrap="square" rtlCol="0">
            <a:spAutoFit/>
          </a:bodyPr>
          <a:lstStyle/>
          <a:p>
            <a:r>
              <a:rPr lang="bn-IN" sz="2400" dirty="0" smtClean="0"/>
              <a:t>৩।</a:t>
            </a:r>
            <a:r>
              <a:rPr lang="en-US" sz="2400" dirty="0" smtClean="0"/>
              <a:t> </a:t>
            </a:r>
            <a:r>
              <a:rPr lang="bn-IN" sz="2400" dirty="0" smtClean="0"/>
              <a:t>কাবুলিওয়ালা দেখতে কেমন ছিল তোমার নিজের ভাষায় বর্ননা করে লিখ?</a:t>
            </a:r>
            <a:endParaRPr lang="en-US" sz="2400" dirty="0"/>
          </a:p>
        </p:txBody>
      </p:sp>
    </p:spTree>
    <p:extLst>
      <p:ext uri="{BB962C8B-B14F-4D97-AF65-F5344CB8AC3E}">
        <p14:creationId xmlns:p14="http://schemas.microsoft.com/office/powerpoint/2010/main" val="186818507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1000"/>
                                        <p:tgtEl>
                                          <p:spTgt spid="10"/>
                                        </p:tgtEl>
                                      </p:cBhvr>
                                    </p:animEffect>
                                    <p:anim calcmode="lin" valueType="num">
                                      <p:cBhvr>
                                        <p:cTn id="64" dur="1000" fill="hold"/>
                                        <p:tgtEl>
                                          <p:spTgt spid="10"/>
                                        </p:tgtEl>
                                        <p:attrNameLst>
                                          <p:attrName>ppt_x</p:attrName>
                                        </p:attrNameLst>
                                      </p:cBhvr>
                                      <p:tavLst>
                                        <p:tav tm="0">
                                          <p:val>
                                            <p:strVal val="#ppt_x"/>
                                          </p:val>
                                        </p:tav>
                                        <p:tav tm="100000">
                                          <p:val>
                                            <p:strVal val="#ppt_x"/>
                                          </p:val>
                                        </p:tav>
                                      </p:tavLst>
                                    </p:anim>
                                    <p:anim calcmode="lin" valueType="num">
                                      <p:cBhvr>
                                        <p:cTn id="6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fade">
                                      <p:cBhvr>
                                        <p:cTn id="70" dur="1000"/>
                                        <p:tgtEl>
                                          <p:spTgt spid="12"/>
                                        </p:tgtEl>
                                      </p:cBhvr>
                                    </p:animEffect>
                                    <p:anim calcmode="lin" valueType="num">
                                      <p:cBhvr>
                                        <p:cTn id="71" dur="1000" fill="hold"/>
                                        <p:tgtEl>
                                          <p:spTgt spid="12"/>
                                        </p:tgtEl>
                                        <p:attrNameLst>
                                          <p:attrName>ppt_x</p:attrName>
                                        </p:attrNameLst>
                                      </p:cBhvr>
                                      <p:tavLst>
                                        <p:tav tm="0">
                                          <p:val>
                                            <p:strVal val="#ppt_x"/>
                                          </p:val>
                                        </p:tav>
                                        <p:tav tm="100000">
                                          <p:val>
                                            <p:strVal val="#ppt_x"/>
                                          </p:val>
                                        </p:tav>
                                      </p:tavLst>
                                    </p:anim>
                                    <p:anim calcmode="lin" valueType="num">
                                      <p:cBhvr>
                                        <p:cTn id="7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1000"/>
                                        <p:tgtEl>
                                          <p:spTgt spid="13"/>
                                        </p:tgtEl>
                                      </p:cBhvr>
                                    </p:animEffect>
                                    <p:anim calcmode="lin" valueType="num">
                                      <p:cBhvr>
                                        <p:cTn id="78" dur="1000" fill="hold"/>
                                        <p:tgtEl>
                                          <p:spTgt spid="13"/>
                                        </p:tgtEl>
                                        <p:attrNameLst>
                                          <p:attrName>ppt_x</p:attrName>
                                        </p:attrNameLst>
                                      </p:cBhvr>
                                      <p:tavLst>
                                        <p:tav tm="0">
                                          <p:val>
                                            <p:strVal val="#ppt_x"/>
                                          </p:val>
                                        </p:tav>
                                        <p:tav tm="100000">
                                          <p:val>
                                            <p:strVal val="#ppt_x"/>
                                          </p:val>
                                        </p:tav>
                                      </p:tavLst>
                                    </p:anim>
                                    <p:anim calcmode="lin" valueType="num">
                                      <p:cBhvr>
                                        <p:cTn id="7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4"/>
                                        </p:tgtEl>
                                        <p:attrNameLst>
                                          <p:attrName>style.visibility</p:attrName>
                                        </p:attrNameLst>
                                      </p:cBhvr>
                                      <p:to>
                                        <p:strVal val="visible"/>
                                      </p:to>
                                    </p:set>
                                    <p:animEffect transition="in" filter="fade">
                                      <p:cBhvr>
                                        <p:cTn id="84" dur="1000"/>
                                        <p:tgtEl>
                                          <p:spTgt spid="14"/>
                                        </p:tgtEl>
                                      </p:cBhvr>
                                    </p:animEffect>
                                    <p:anim calcmode="lin" valueType="num">
                                      <p:cBhvr>
                                        <p:cTn id="85" dur="1000" fill="hold"/>
                                        <p:tgtEl>
                                          <p:spTgt spid="14"/>
                                        </p:tgtEl>
                                        <p:attrNameLst>
                                          <p:attrName>ppt_x</p:attrName>
                                        </p:attrNameLst>
                                      </p:cBhvr>
                                      <p:tavLst>
                                        <p:tav tm="0">
                                          <p:val>
                                            <p:strVal val="#ppt_x"/>
                                          </p:val>
                                        </p:tav>
                                        <p:tav tm="100000">
                                          <p:val>
                                            <p:strVal val="#ppt_x"/>
                                          </p:val>
                                        </p:tav>
                                      </p:tavLst>
                                    </p:anim>
                                    <p:anim calcmode="lin" valueType="num">
                                      <p:cBhvr>
                                        <p:cTn id="8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5"/>
                                        </p:tgtEl>
                                        <p:attrNameLst>
                                          <p:attrName>style.visibility</p:attrName>
                                        </p:attrNameLst>
                                      </p:cBhvr>
                                      <p:to>
                                        <p:strVal val="visible"/>
                                      </p:to>
                                    </p:set>
                                    <p:animEffect transition="in" filter="fade">
                                      <p:cBhvr>
                                        <p:cTn id="91" dur="1000"/>
                                        <p:tgtEl>
                                          <p:spTgt spid="15"/>
                                        </p:tgtEl>
                                      </p:cBhvr>
                                    </p:animEffect>
                                    <p:anim calcmode="lin" valueType="num">
                                      <p:cBhvr>
                                        <p:cTn id="92" dur="1000" fill="hold"/>
                                        <p:tgtEl>
                                          <p:spTgt spid="15"/>
                                        </p:tgtEl>
                                        <p:attrNameLst>
                                          <p:attrName>ppt_x</p:attrName>
                                        </p:attrNameLst>
                                      </p:cBhvr>
                                      <p:tavLst>
                                        <p:tav tm="0">
                                          <p:val>
                                            <p:strVal val="#ppt_x"/>
                                          </p:val>
                                        </p:tav>
                                        <p:tav tm="100000">
                                          <p:val>
                                            <p:strVal val="#ppt_x"/>
                                          </p:val>
                                        </p:tav>
                                      </p:tavLst>
                                    </p:anim>
                                    <p:anim calcmode="lin" valueType="num">
                                      <p:cBhvr>
                                        <p:cTn id="9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6"/>
                                        </p:tgtEl>
                                        <p:attrNameLst>
                                          <p:attrName>style.visibility</p:attrName>
                                        </p:attrNameLst>
                                      </p:cBhvr>
                                      <p:to>
                                        <p:strVal val="visible"/>
                                      </p:to>
                                    </p:set>
                                    <p:animEffect transition="in" filter="fade">
                                      <p:cBhvr>
                                        <p:cTn id="98" dur="1000"/>
                                        <p:tgtEl>
                                          <p:spTgt spid="16"/>
                                        </p:tgtEl>
                                      </p:cBhvr>
                                    </p:animEffect>
                                    <p:anim calcmode="lin" valueType="num">
                                      <p:cBhvr>
                                        <p:cTn id="99" dur="1000" fill="hold"/>
                                        <p:tgtEl>
                                          <p:spTgt spid="16"/>
                                        </p:tgtEl>
                                        <p:attrNameLst>
                                          <p:attrName>ppt_x</p:attrName>
                                        </p:attrNameLst>
                                      </p:cBhvr>
                                      <p:tavLst>
                                        <p:tav tm="0">
                                          <p:val>
                                            <p:strVal val="#ppt_x"/>
                                          </p:val>
                                        </p:tav>
                                        <p:tav tm="100000">
                                          <p:val>
                                            <p:strVal val="#ppt_x"/>
                                          </p:val>
                                        </p:tav>
                                      </p:tavLst>
                                    </p:anim>
                                    <p:anim calcmode="lin" valueType="num">
                                      <p:cBhvr>
                                        <p:cTn id="10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animBg="1"/>
      <p:bldP spid="10" grpId="0"/>
      <p:bldP spid="11" grpId="0"/>
      <p:bldP spid="12" grpId="0"/>
      <p:bldP spid="13" grpId="0"/>
      <p:bldP spid="14" grpId="0"/>
      <p:bldP spid="15" grpId="0" animBg="1"/>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76" y="94129"/>
            <a:ext cx="11954436" cy="6629399"/>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4356847" y="591671"/>
            <a:ext cx="2823882" cy="584775"/>
          </a:xfrm>
          <a:prstGeom prst="rect">
            <a:avLst/>
          </a:prstGeom>
          <a:noFill/>
        </p:spPr>
        <p:txBody>
          <a:bodyPr wrap="square" rtlCol="0">
            <a:spAutoFit/>
          </a:bodyPr>
          <a:lstStyle/>
          <a:p>
            <a:r>
              <a:rPr lang="bn-IN" sz="3200" dirty="0" smtClean="0">
                <a:ln w="0"/>
                <a:effectLst>
                  <a:outerShdw blurRad="38100" dist="19050" dir="2700000" algn="tl" rotWithShape="0">
                    <a:schemeClr val="dk1">
                      <a:alpha val="40000"/>
                    </a:schemeClr>
                  </a:outerShdw>
                </a:effectLst>
              </a:rPr>
              <a:t>বাড়ির কাজ</a:t>
            </a:r>
            <a:endParaRPr lang="en-US" sz="3200" dirty="0">
              <a:ln w="0"/>
              <a:effectLst>
                <a:outerShdw blurRad="38100" dist="19050" dir="2700000" algn="tl" rotWithShape="0">
                  <a:schemeClr val="dk1">
                    <a:alpha val="40000"/>
                  </a:schemeClr>
                </a:outerShdw>
              </a:effectLst>
            </a:endParaRPr>
          </a:p>
        </p:txBody>
      </p:sp>
      <p:sp>
        <p:nvSpPr>
          <p:cNvPr id="5" name="TextBox 4"/>
          <p:cNvSpPr txBox="1"/>
          <p:nvPr/>
        </p:nvSpPr>
        <p:spPr>
          <a:xfrm>
            <a:off x="2326341" y="3886196"/>
            <a:ext cx="9318812" cy="1200329"/>
          </a:xfrm>
          <a:prstGeom prst="rect">
            <a:avLst/>
          </a:prstGeom>
          <a:noFill/>
        </p:spPr>
        <p:txBody>
          <a:bodyPr wrap="square" rtlCol="0">
            <a:spAutoFit/>
          </a:bodyPr>
          <a:lstStyle/>
          <a:p>
            <a:r>
              <a:rPr lang="bn-BD" b="1" dirty="0">
                <a:ln w="1905"/>
                <a:solidFill>
                  <a:prstClr val="black"/>
                </a:solidFill>
                <a:effectLst>
                  <a:innerShdw blurRad="69850" dist="43180" dir="5400000">
                    <a:srgbClr val="000000">
                      <a:alpha val="65000"/>
                    </a:srgbClr>
                  </a:innerShdw>
                </a:effectLst>
                <a:latin typeface="NikoshBAN" pitchFamily="2" charset="0"/>
                <a:cs typeface="NikoshBAN" pitchFamily="2" charset="0"/>
              </a:rPr>
              <a:t>‘</a:t>
            </a:r>
            <a:r>
              <a:rPr lang="bn-BD" sz="3600" b="1" dirty="0">
                <a:ln w="1905"/>
                <a:solidFill>
                  <a:prstClr val="black"/>
                </a:solidFill>
                <a:effectLst>
                  <a:innerShdw blurRad="69850" dist="43180" dir="5400000">
                    <a:srgbClr val="000000">
                      <a:alpha val="65000"/>
                    </a:srgbClr>
                  </a:innerShdw>
                </a:effectLst>
                <a:latin typeface="NikoshBAN" pitchFamily="2" charset="0"/>
                <a:cs typeface="NikoshBAN" pitchFamily="2" charset="0"/>
              </a:rPr>
              <a:t>কাবুলিওয়ালা’ গল্পের আলোকে সন্তানের সঙ্গে মাতা-পিতার আন্তঃসম্পর্কের স্বরূপ বিশ্লেষণ করো। </a:t>
            </a:r>
            <a:endParaRPr lang="en-US" sz="3600" b="1" dirty="0">
              <a:ln w="1905"/>
              <a:solidFill>
                <a:prstClr val="black"/>
              </a:solidFill>
              <a:effectLst>
                <a:innerShdw blurRad="69850" dist="43180" dir="5400000">
                  <a:srgbClr val="000000">
                    <a:alpha val="65000"/>
                  </a:srgbClr>
                </a:innerShdw>
              </a:effectLst>
              <a:latin typeface="NikoshBAN" pitchFamily="2" charset="0"/>
              <a:cs typeface="NikoshBAN"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8062" y="1378150"/>
            <a:ext cx="4901451" cy="2306342"/>
          </a:xfrm>
          <a:prstGeom prst="ellipse">
            <a:avLst/>
          </a:prstGeom>
          <a:ln>
            <a:noFill/>
          </a:ln>
          <a:effectLst>
            <a:softEdge rad="112500"/>
          </a:effectLst>
        </p:spPr>
      </p:pic>
    </p:spTree>
    <p:extLst>
      <p:ext uri="{BB962C8B-B14F-4D97-AF65-F5344CB8AC3E}">
        <p14:creationId xmlns:p14="http://schemas.microsoft.com/office/powerpoint/2010/main" val="201455539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75" y="215153"/>
            <a:ext cx="11940989" cy="6642847"/>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rot="21252616">
            <a:off x="2946379" y="1072053"/>
            <a:ext cx="5103181" cy="830997"/>
          </a:xfrm>
          <a:prstGeom prst="rect">
            <a:avLst/>
          </a:prstGeom>
          <a:noFill/>
        </p:spPr>
        <p:txBody>
          <a:bodyPr wrap="square" rtlCol="0">
            <a:spAutoFit/>
          </a:bodyPr>
          <a:lstStyle/>
          <a:p>
            <a:r>
              <a:rPr lang="bn-IN" sz="4800" dirty="0" smtClean="0">
                <a:ln w="0"/>
                <a:effectLst>
                  <a:outerShdw blurRad="38100" dist="19050" dir="2700000" algn="tl" rotWithShape="0">
                    <a:schemeClr val="dk1">
                      <a:alpha val="40000"/>
                    </a:schemeClr>
                  </a:outerShdw>
                </a:effectLst>
              </a:rPr>
              <a:t>সবাইকে  ধন্যবাদ</a:t>
            </a:r>
            <a:endParaRPr lang="en-US" sz="4800" dirty="0">
              <a:ln w="0"/>
              <a:effectLst>
                <a:outerShdw blurRad="38100" dist="19050" dir="2700000" algn="tl" rotWithShape="0">
                  <a:schemeClr val="dk1">
                    <a:alpha val="40000"/>
                  </a:scheme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4529" y="2124635"/>
            <a:ext cx="4840942" cy="285077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642974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23" y="92597"/>
            <a:ext cx="11979797" cy="6632293"/>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4051139" y="544010"/>
            <a:ext cx="5648446" cy="461665"/>
          </a:xfrm>
          <a:prstGeom prst="rect">
            <a:avLst/>
          </a:prstGeom>
          <a:noFill/>
        </p:spPr>
        <p:txBody>
          <a:bodyPr wrap="square" rtlCol="0">
            <a:spAutoFit/>
          </a:bodyPr>
          <a:lstStyle/>
          <a:p>
            <a:r>
              <a:rPr lang="en-US" sz="2400" dirty="0" err="1" smtClean="0"/>
              <a:t>নিচের</a:t>
            </a:r>
            <a:r>
              <a:rPr lang="en-US" sz="2400" dirty="0" smtClean="0"/>
              <a:t> </a:t>
            </a:r>
            <a:r>
              <a:rPr lang="en-US" sz="2400" dirty="0" err="1" smtClean="0"/>
              <a:t>ছবি</a:t>
            </a:r>
            <a:r>
              <a:rPr lang="en-US" sz="2400" dirty="0" smtClean="0"/>
              <a:t> </a:t>
            </a:r>
            <a:r>
              <a:rPr lang="en-US" sz="2400" dirty="0" err="1" smtClean="0"/>
              <a:t>দেখে</a:t>
            </a:r>
            <a:r>
              <a:rPr lang="en-US" sz="2400" dirty="0" smtClean="0"/>
              <a:t> </a:t>
            </a:r>
            <a:r>
              <a:rPr lang="en-US" sz="2400" dirty="0" err="1" smtClean="0"/>
              <a:t>প্রশ্নের</a:t>
            </a:r>
            <a:r>
              <a:rPr lang="en-US" sz="2400" dirty="0" smtClean="0"/>
              <a:t> </a:t>
            </a:r>
            <a:r>
              <a:rPr lang="en-US" sz="2400" dirty="0" err="1" smtClean="0"/>
              <a:t>উওর</a:t>
            </a:r>
            <a:r>
              <a:rPr lang="en-US" sz="2400" dirty="0" smtClean="0"/>
              <a:t> </a:t>
            </a:r>
            <a:r>
              <a:rPr lang="en-US" sz="2400" dirty="0" err="1" smtClean="0"/>
              <a:t>দাও</a:t>
            </a:r>
            <a:r>
              <a:rPr lang="en-US" sz="2400" dirty="0" smtClean="0"/>
              <a:t>?</a:t>
            </a:r>
            <a:endParaRPr lang="en-US"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0927" y="1436540"/>
            <a:ext cx="3622876" cy="2607648"/>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33631" y="1436540"/>
            <a:ext cx="3405792" cy="2607647"/>
          </a:xfrm>
          <a:prstGeom prst="rect">
            <a:avLst/>
          </a:prstGeom>
          <a:ln w="88900" cap="sq" cmpd="thickThin">
            <a:solidFill>
              <a:srgbClr val="000000"/>
            </a:solidFill>
            <a:prstDash val="solid"/>
            <a:miter lim="800000"/>
          </a:ln>
          <a:effectLst>
            <a:innerShdw blurRad="76200">
              <a:srgbClr val="000000"/>
            </a:innerShdw>
          </a:effectLst>
        </p:spPr>
      </p:pic>
      <p:sp>
        <p:nvSpPr>
          <p:cNvPr id="7" name="TextBox 6"/>
          <p:cNvSpPr txBox="1"/>
          <p:nvPr/>
        </p:nvSpPr>
        <p:spPr>
          <a:xfrm>
            <a:off x="1770928" y="4560428"/>
            <a:ext cx="7396222" cy="400110"/>
          </a:xfrm>
          <a:prstGeom prst="rect">
            <a:avLst/>
          </a:prstGeom>
          <a:noFill/>
        </p:spPr>
        <p:txBody>
          <a:bodyPr wrap="square" rtlCol="0">
            <a:spAutoFit/>
          </a:bodyPr>
          <a:lstStyle/>
          <a:p>
            <a:r>
              <a:rPr lang="bn-IN" sz="2000" dirty="0" smtClean="0"/>
              <a:t>এই ছবি গুলো তোমার পাঠ্য বইয়ের কোন গল্পের সাথে মিল আছে?</a:t>
            </a:r>
            <a:endParaRPr lang="en-US" sz="2000" dirty="0"/>
          </a:p>
        </p:txBody>
      </p:sp>
    </p:spTree>
    <p:extLst>
      <p:ext uri="{BB962C8B-B14F-4D97-AF65-F5344CB8AC3E}">
        <p14:creationId xmlns:p14="http://schemas.microsoft.com/office/powerpoint/2010/main" val="35860835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ircle(in)">
                                      <p:cBhvr>
                                        <p:cTn id="2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77" y="107576"/>
            <a:ext cx="11927542" cy="662940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3550024" y="1217346"/>
            <a:ext cx="4074458" cy="646331"/>
          </a:xfrm>
          <a:prstGeom prst="rect">
            <a:avLst/>
          </a:prstGeom>
          <a:noFill/>
        </p:spPr>
        <p:txBody>
          <a:bodyPr wrap="square" rtlCol="0">
            <a:spAutoFit/>
          </a:bodyPr>
          <a:lstStyle/>
          <a:p>
            <a:r>
              <a:rPr lang="bn-IN" sz="3600" b="1" dirty="0" smtClean="0">
                <a:ln w="9525">
                  <a:solidFill>
                    <a:schemeClr val="bg1"/>
                  </a:solidFill>
                  <a:prstDash val="solid"/>
                </a:ln>
                <a:effectLst>
                  <a:outerShdw blurRad="12700" dist="38100" dir="2700000" algn="tl" rotWithShape="0">
                    <a:schemeClr val="bg1">
                      <a:lumMod val="50000"/>
                    </a:schemeClr>
                  </a:outerShdw>
                </a:effectLst>
              </a:rPr>
              <a:t>কাবুলিওয়ালা</a:t>
            </a:r>
            <a:endParaRPr lang="en-US" sz="3600" b="1" dirty="0">
              <a:ln w="9525">
                <a:solidFill>
                  <a:schemeClr val="bg1"/>
                </a:solidFill>
                <a:prstDash val="solid"/>
              </a:ln>
              <a:effectLst>
                <a:outerShdw blurRad="12700" dist="38100" dir="2700000" algn="tl" rotWithShape="0">
                  <a:schemeClr val="bg1">
                    <a:lumMod val="50000"/>
                  </a:schemeClr>
                </a:outerShdw>
              </a:effectLst>
            </a:endParaRPr>
          </a:p>
        </p:txBody>
      </p:sp>
      <p:sp>
        <p:nvSpPr>
          <p:cNvPr id="4" name="TextBox 3"/>
          <p:cNvSpPr txBox="1"/>
          <p:nvPr/>
        </p:nvSpPr>
        <p:spPr>
          <a:xfrm>
            <a:off x="5150225" y="4222374"/>
            <a:ext cx="3765176" cy="523220"/>
          </a:xfrm>
          <a:prstGeom prst="rect">
            <a:avLst/>
          </a:prstGeom>
          <a:noFill/>
        </p:spPr>
        <p:txBody>
          <a:bodyPr wrap="square" rtlCol="0">
            <a:spAutoFit/>
          </a:bodyPr>
          <a:lstStyle/>
          <a:p>
            <a:r>
              <a:rPr lang="bn-IN" sz="2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রবীন্দ্রনাথ ঠাকুর</a:t>
            </a:r>
            <a:endParaRPr lang="en-US" sz="2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8588" y="2030506"/>
            <a:ext cx="2649071" cy="201491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0343308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3" y="94130"/>
            <a:ext cx="11954435" cy="6669742"/>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4800600" y="632012"/>
            <a:ext cx="2070847" cy="584775"/>
          </a:xfrm>
          <a:prstGeom prst="rect">
            <a:avLst/>
          </a:prstGeom>
        </p:spPr>
        <p:style>
          <a:lnRef idx="0">
            <a:scrgbClr r="0" g="0" b="0"/>
          </a:lnRef>
          <a:fillRef idx="1001">
            <a:schemeClr val="lt2"/>
          </a:fillRef>
          <a:effectRef idx="0">
            <a:scrgbClr r="0" g="0" b="0"/>
          </a:effectRef>
          <a:fontRef idx="major"/>
        </p:style>
        <p:txBody>
          <a:bodyPr wrap="square" rtlCol="0">
            <a:spAutoFit/>
          </a:bodyPr>
          <a:lstStyle/>
          <a:p>
            <a:r>
              <a:rPr lang="bn-IN" sz="3200" dirty="0" smtClean="0"/>
              <a:t>শিখনফল</a:t>
            </a:r>
            <a:endParaRPr lang="en-US" sz="3200" dirty="0"/>
          </a:p>
        </p:txBody>
      </p:sp>
      <p:sp>
        <p:nvSpPr>
          <p:cNvPr id="5" name="Round Diagonal Corner Rectangle 4"/>
          <p:cNvSpPr/>
          <p:nvPr/>
        </p:nvSpPr>
        <p:spPr>
          <a:xfrm>
            <a:off x="1519517" y="1942928"/>
            <a:ext cx="10058401" cy="3476237"/>
          </a:xfrm>
          <a:prstGeom prst="round2DiagRect">
            <a:avLst>
              <a:gd name="adj1" fmla="val 15000"/>
              <a:gd name="adj2" fmla="val 31154"/>
            </a:avLst>
          </a:prstGeom>
        </p:spPr>
        <p:style>
          <a:lnRef idx="1">
            <a:schemeClr val="accent6"/>
          </a:lnRef>
          <a:fillRef idx="1002">
            <a:schemeClr val="lt2"/>
          </a:fillRef>
          <a:effectRef idx="1">
            <a:schemeClr val="accent6"/>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bn-IN" sz="3200" b="1" dirty="0" smtClean="0">
                <a:solidFill>
                  <a:schemeClr val="tx1"/>
                </a:solidFill>
                <a:latin typeface="NikoshBAN" panose="02000000000000000000" pitchFamily="2" charset="0"/>
                <a:cs typeface="NikoshBAN" panose="02000000000000000000" pitchFamily="2" charset="0"/>
              </a:rPr>
              <a:t>এই </a:t>
            </a:r>
            <a:r>
              <a:rPr lang="bn-IN" sz="3200" b="1" dirty="0">
                <a:solidFill>
                  <a:schemeClr val="tx1"/>
                </a:solidFill>
                <a:latin typeface="NikoshBAN" panose="02000000000000000000" pitchFamily="2" charset="0"/>
                <a:cs typeface="NikoshBAN" panose="02000000000000000000" pitchFamily="2" charset="0"/>
              </a:rPr>
              <a:t>পাঠ শেষে শিক্ষার্থীরা </a:t>
            </a:r>
            <a:r>
              <a:rPr lang="bn-IN" sz="3200" b="1" dirty="0" smtClean="0">
                <a:solidFill>
                  <a:schemeClr val="tx1"/>
                </a:solidFill>
                <a:latin typeface="NikoshBAN" panose="02000000000000000000" pitchFamily="2" charset="0"/>
                <a:cs typeface="NikoshBAN" panose="02000000000000000000" pitchFamily="2" charset="0"/>
              </a:rPr>
              <a:t>---</a:t>
            </a:r>
            <a:endParaRPr lang="bn-IN" sz="4800" b="1" dirty="0">
              <a:solidFill>
                <a:schemeClr val="tx1"/>
              </a:solidFill>
              <a:latin typeface="NikoshBAN" panose="02000000000000000000" pitchFamily="2" charset="0"/>
              <a:cs typeface="NikoshBAN" panose="02000000000000000000" pitchFamily="2" charset="0"/>
            </a:endParaRPr>
          </a:p>
          <a:p>
            <a:pPr marL="571500" indent="-571500">
              <a:buFont typeface="Wingdings" panose="05000000000000000000" pitchFamily="2" charset="2"/>
              <a:buChar char="q"/>
            </a:pPr>
            <a:r>
              <a:rPr lang="bn-IN"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রবীন্দ্রনাথ ঠাকুরের পরিচয় বলতে পারবে। </a:t>
            </a:r>
            <a:endParaRPr lang="bn-IN" sz="3200" dirty="0" smtClean="0">
              <a:solidFill>
                <a:schemeClr val="tx1"/>
              </a:solidFill>
              <a:latin typeface="NikoshBAN" panose="02000000000000000000" pitchFamily="2" charset="0"/>
              <a:cs typeface="NikoshBAN" panose="02000000000000000000" pitchFamily="2" charset="0"/>
            </a:endParaRPr>
          </a:p>
          <a:p>
            <a:pPr marL="457200" indent="-457200">
              <a:buFont typeface="Wingdings" panose="05000000000000000000" pitchFamily="2" charset="2"/>
              <a:buChar char="q"/>
            </a:pPr>
            <a:r>
              <a:rPr lang="en-US" sz="3200" dirty="0" smtClean="0">
                <a:solidFill>
                  <a:schemeClr val="tx1"/>
                </a:solidFill>
                <a:latin typeface="NikoshBAN" panose="02000000000000000000" pitchFamily="2" charset="0"/>
                <a:cs typeface="NikoshBAN" panose="02000000000000000000" pitchFamily="2" charset="0"/>
              </a:rPr>
              <a:t> </a:t>
            </a:r>
            <a:r>
              <a:rPr lang="bn-IN" sz="3200" dirty="0" smtClean="0">
                <a:solidFill>
                  <a:schemeClr val="tx1"/>
                </a:solidFill>
                <a:latin typeface="NikoshBAN" panose="02000000000000000000" pitchFamily="2" charset="0"/>
                <a:cs typeface="NikoshBAN" panose="02000000000000000000" pitchFamily="2" charset="0"/>
              </a:rPr>
              <a:t> </a:t>
            </a:r>
            <a:r>
              <a:rPr lang="bn-IN"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শব্দের </a:t>
            </a:r>
            <a:r>
              <a:rPr lang="bn-IN"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অর্থ উল্লেখ কর</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r>
              <a:rPr lang="en-US"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 দিয়ে বাক্য তৈরি করতে</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পারবে</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US" sz="3200" dirty="0">
              <a:solidFill>
                <a:schemeClr val="tx1"/>
              </a:solidFill>
              <a:latin typeface="NikoshBAN" panose="02000000000000000000" pitchFamily="2" charset="0"/>
              <a:cs typeface="NikoshBAN" panose="02000000000000000000" pitchFamily="2" charset="0"/>
            </a:endParaRPr>
          </a:p>
          <a:p>
            <a:pPr marL="457200" indent="-457200">
              <a:buFont typeface="Wingdings" panose="05000000000000000000" pitchFamily="2" charset="2"/>
              <a:buChar char="q"/>
            </a:pPr>
            <a:r>
              <a:rPr lang="en-US" sz="3200" dirty="0" smtClean="0">
                <a:solidFill>
                  <a:schemeClr val="tx1"/>
                </a:solidFill>
                <a:latin typeface="NikoshBAN" panose="02000000000000000000" pitchFamily="2" charset="0"/>
                <a:cs typeface="NikoshBAN" panose="02000000000000000000" pitchFamily="2" charset="0"/>
              </a:rPr>
              <a:t>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ভৌগোলিক ও সাংস্কৃতিক সীমার ঊর্ধ্বে পিতৃস্নেহের সর্বজনীনতার স্বরূপ </a:t>
            </a:r>
          </a:p>
          <a:p>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বিশ্লেষণ করতে পারবে। </a:t>
            </a:r>
            <a:endParaRPr lang="bn-IN" sz="3200" dirty="0" smtClean="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751647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869" y="100852"/>
            <a:ext cx="11954436" cy="6575611"/>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927847" y="484094"/>
            <a:ext cx="2487707" cy="53666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dirty="0" smtClean="0"/>
              <a:t>কবি পরিচিতি</a:t>
            </a:r>
            <a:endParaRPr lang="en-US" sz="2800"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88115" y="2070848"/>
            <a:ext cx="1943941" cy="185569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Oval 10"/>
          <p:cNvSpPr/>
          <p:nvPr/>
        </p:nvSpPr>
        <p:spPr>
          <a:xfrm>
            <a:off x="2864223" y="2030506"/>
            <a:ext cx="2245189" cy="133125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lvl="0" algn="just" defTabSz="1422400">
              <a:lnSpc>
                <a:spcPct val="70000"/>
              </a:lnSpc>
              <a:spcBef>
                <a:spcPct val="0"/>
              </a:spcBef>
              <a:spcAft>
                <a:spcPts val="0"/>
              </a:spcAft>
            </a:pPr>
            <a:r>
              <a:rPr lang="bn-BD" sz="2000" dirty="0" smtClean="0">
                <a:latin typeface="NikoshBAN" panose="02000000000000000000" pitchFamily="2" charset="0"/>
                <a:cs typeface="NikoshBAN" panose="02000000000000000000" pitchFamily="2" charset="0"/>
              </a:rPr>
              <a:t>মৃত্যু</a:t>
            </a:r>
            <a:r>
              <a:rPr lang="bn-IN" sz="2000" dirty="0" smtClean="0">
                <a:latin typeface="NikoshBAN" panose="02000000000000000000" pitchFamily="2" charset="0"/>
                <a:cs typeface="NikoshBAN" panose="02000000000000000000" pitchFamily="2" charset="0"/>
              </a:rPr>
              <a:t> ১৯৪১ খ্রী ৭ই আগষ্ট</a:t>
            </a:r>
            <a:endParaRPr lang="bn-BD" dirty="0">
              <a:latin typeface="NikoshBAN" panose="02000000000000000000" pitchFamily="2" charset="0"/>
              <a:cs typeface="NikoshBAN" panose="02000000000000000000" pitchFamily="2" charset="0"/>
            </a:endParaRPr>
          </a:p>
        </p:txBody>
      </p:sp>
      <p:sp>
        <p:nvSpPr>
          <p:cNvPr id="14" name="Oval 13"/>
          <p:cNvSpPr/>
          <p:nvPr/>
        </p:nvSpPr>
        <p:spPr>
          <a:xfrm>
            <a:off x="5519176" y="242048"/>
            <a:ext cx="2656636" cy="1307653"/>
          </a:xfrm>
          <a:prstGeom prst="ellipse">
            <a:avLst/>
          </a:prstGeom>
        </p:spPr>
        <p:style>
          <a:lnRef idx="2">
            <a:schemeClr val="accent6"/>
          </a:lnRef>
          <a:fillRef idx="1001">
            <a:schemeClr val="lt2"/>
          </a:fillRef>
          <a:effectRef idx="0">
            <a:schemeClr val="accent6"/>
          </a:effectRef>
          <a:fontRef idx="minor">
            <a:schemeClr val="dk1"/>
          </a:fontRef>
        </p:style>
        <p:txBody>
          <a:bodyPr rtlCol="0" anchor="ctr"/>
          <a:lstStyle/>
          <a:p>
            <a:pPr algn="ctr"/>
            <a:r>
              <a:rPr lang="bn-IN" sz="1600" dirty="0" smtClean="0"/>
              <a:t>জন্ম ১৮৬১ খ্রীঃ ৭ইমে,কলকাতার </a:t>
            </a:r>
            <a:r>
              <a:rPr lang="bn-IN" sz="1600" dirty="0" smtClean="0"/>
              <a:t>জোড়াসাঁকোর</a:t>
            </a:r>
            <a:endParaRPr lang="en-US" sz="1600" dirty="0" smtClean="0"/>
          </a:p>
          <a:p>
            <a:pPr algn="ctr"/>
            <a:r>
              <a:rPr lang="bn-IN" sz="1600" dirty="0" smtClean="0"/>
              <a:t>ঠাকুর </a:t>
            </a:r>
            <a:r>
              <a:rPr lang="bn-IN" sz="1600" dirty="0" smtClean="0"/>
              <a:t>পরিবারে </a:t>
            </a:r>
            <a:endParaRPr lang="en-US" sz="1600" dirty="0"/>
          </a:p>
        </p:txBody>
      </p:sp>
      <p:sp>
        <p:nvSpPr>
          <p:cNvPr id="15" name="Oval 14"/>
          <p:cNvSpPr/>
          <p:nvPr/>
        </p:nvSpPr>
        <p:spPr>
          <a:xfrm>
            <a:off x="8175812" y="3603812"/>
            <a:ext cx="2568389" cy="154640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IN" sz="1600" dirty="0" smtClean="0"/>
              <a:t>রচনা, গীতাঞ্জলী,সোনারতরী,খেয়া, ইত্যাদি</a:t>
            </a:r>
            <a:endParaRPr lang="en-US" sz="1600" dirty="0"/>
          </a:p>
        </p:txBody>
      </p:sp>
      <p:sp>
        <p:nvSpPr>
          <p:cNvPr id="16" name="Oval 15"/>
          <p:cNvSpPr/>
          <p:nvPr/>
        </p:nvSpPr>
        <p:spPr>
          <a:xfrm>
            <a:off x="8437518" y="2043953"/>
            <a:ext cx="2347023" cy="141193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IN" sz="1600" dirty="0" smtClean="0"/>
              <a:t>তিনি সাহিত্যিক,চিন্তাবিদ,শিক্ষাবিদ,সুরকার,গীতিকার ছিলেন</a:t>
            </a:r>
            <a:endParaRPr lang="en-US" sz="1600" dirty="0"/>
          </a:p>
        </p:txBody>
      </p:sp>
      <p:sp>
        <p:nvSpPr>
          <p:cNvPr id="17" name="Oval 16"/>
          <p:cNvSpPr/>
          <p:nvPr/>
        </p:nvSpPr>
        <p:spPr>
          <a:xfrm>
            <a:off x="3227296" y="3953435"/>
            <a:ext cx="2568386" cy="146573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IN" sz="1600" dirty="0" smtClean="0"/>
              <a:t>এশিয়দের মধ্যে প্রথম নোবেল পুরুস্কার</a:t>
            </a:r>
            <a:endParaRPr lang="en-US" sz="1600" dirty="0"/>
          </a:p>
        </p:txBody>
      </p:sp>
      <p:sp>
        <p:nvSpPr>
          <p:cNvPr id="18" name="Left Arrow 17"/>
          <p:cNvSpPr/>
          <p:nvPr/>
        </p:nvSpPr>
        <p:spPr>
          <a:xfrm rot="521020">
            <a:off x="5164507" y="2565336"/>
            <a:ext cx="530643" cy="483021"/>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9" name="Left Arrow 18"/>
          <p:cNvSpPr/>
          <p:nvPr/>
        </p:nvSpPr>
        <p:spPr>
          <a:xfrm rot="19276191">
            <a:off x="5345877" y="3661908"/>
            <a:ext cx="690170" cy="507841"/>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0" name="Left Arrow 19"/>
          <p:cNvSpPr/>
          <p:nvPr/>
        </p:nvSpPr>
        <p:spPr>
          <a:xfrm rot="5400000">
            <a:off x="6575613" y="1586763"/>
            <a:ext cx="369794" cy="450477"/>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1" name="Left Arrow 20"/>
          <p:cNvSpPr/>
          <p:nvPr/>
        </p:nvSpPr>
        <p:spPr>
          <a:xfrm rot="10237631">
            <a:off x="7823594" y="2585800"/>
            <a:ext cx="588026" cy="535748"/>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2" name="Left Arrow 21"/>
          <p:cNvSpPr/>
          <p:nvPr/>
        </p:nvSpPr>
        <p:spPr>
          <a:xfrm rot="13673609">
            <a:off x="7585523" y="3654903"/>
            <a:ext cx="640406" cy="483217"/>
          </a:xfrm>
          <a:prstGeom prst="leftArrow">
            <a:avLst>
              <a:gd name="adj1" fmla="val 50000"/>
              <a:gd name="adj2" fmla="val 5227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3" name="TextBox 22"/>
          <p:cNvSpPr txBox="1"/>
          <p:nvPr/>
        </p:nvSpPr>
        <p:spPr>
          <a:xfrm>
            <a:off x="5969353" y="4222242"/>
            <a:ext cx="2004753" cy="40011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IN" sz="2000" dirty="0" smtClean="0"/>
              <a:t>রবীন্দ্রনাথ ঠাকুর</a:t>
            </a:r>
            <a:endParaRPr lang="en-US" sz="2000" dirty="0"/>
          </a:p>
        </p:txBody>
      </p:sp>
    </p:spTree>
    <p:extLst>
      <p:ext uri="{BB962C8B-B14F-4D97-AF65-F5344CB8AC3E}">
        <p14:creationId xmlns:p14="http://schemas.microsoft.com/office/powerpoint/2010/main" val="22843784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ircle(in)">
                                      <p:cBhvr>
                                        <p:cTn id="14" dur="2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1000"/>
                                        <p:tgtEl>
                                          <p:spTgt spid="23"/>
                                        </p:tgtEl>
                                      </p:cBhvr>
                                    </p:animEffect>
                                    <p:anim calcmode="lin" valueType="num">
                                      <p:cBhvr>
                                        <p:cTn id="20" dur="1000" fill="hold"/>
                                        <p:tgtEl>
                                          <p:spTgt spid="23"/>
                                        </p:tgtEl>
                                        <p:attrNameLst>
                                          <p:attrName>ppt_x</p:attrName>
                                        </p:attrNameLst>
                                      </p:cBhvr>
                                      <p:tavLst>
                                        <p:tav tm="0">
                                          <p:val>
                                            <p:strVal val="#ppt_x"/>
                                          </p:val>
                                        </p:tav>
                                        <p:tav tm="100000">
                                          <p:val>
                                            <p:strVal val="#ppt_x"/>
                                          </p:val>
                                        </p:tav>
                                      </p:tavLst>
                                    </p:anim>
                                    <p:anim calcmode="lin" valueType="num">
                                      <p:cBhvr>
                                        <p:cTn id="21"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1000"/>
                                        <p:tgtEl>
                                          <p:spTgt spid="20"/>
                                        </p:tgtEl>
                                      </p:cBhvr>
                                    </p:animEffect>
                                    <p:anim calcmode="lin" valueType="num">
                                      <p:cBhvr>
                                        <p:cTn id="27" dur="1000" fill="hold"/>
                                        <p:tgtEl>
                                          <p:spTgt spid="20"/>
                                        </p:tgtEl>
                                        <p:attrNameLst>
                                          <p:attrName>ppt_x</p:attrName>
                                        </p:attrNameLst>
                                      </p:cBhvr>
                                      <p:tavLst>
                                        <p:tav tm="0">
                                          <p:val>
                                            <p:strVal val="#ppt_x"/>
                                          </p:val>
                                        </p:tav>
                                        <p:tav tm="100000">
                                          <p:val>
                                            <p:strVal val="#ppt_x"/>
                                          </p:val>
                                        </p:tav>
                                      </p:tavLst>
                                    </p:anim>
                                    <p:anim calcmode="lin" valueType="num">
                                      <p:cBhvr>
                                        <p:cTn id="2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circle(in)">
                                      <p:cBhvr>
                                        <p:cTn id="33" dur="20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circle(in)">
                                      <p:cBhvr>
                                        <p:cTn id="45" dur="20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1000"/>
                                        <p:tgtEl>
                                          <p:spTgt spid="22"/>
                                        </p:tgtEl>
                                      </p:cBhvr>
                                    </p:animEffect>
                                    <p:anim calcmode="lin" valueType="num">
                                      <p:cBhvr>
                                        <p:cTn id="51" dur="1000" fill="hold"/>
                                        <p:tgtEl>
                                          <p:spTgt spid="22"/>
                                        </p:tgtEl>
                                        <p:attrNameLst>
                                          <p:attrName>ppt_x</p:attrName>
                                        </p:attrNameLst>
                                      </p:cBhvr>
                                      <p:tavLst>
                                        <p:tav tm="0">
                                          <p:val>
                                            <p:strVal val="#ppt_x"/>
                                          </p:val>
                                        </p:tav>
                                        <p:tav tm="100000">
                                          <p:val>
                                            <p:strVal val="#ppt_x"/>
                                          </p:val>
                                        </p:tav>
                                      </p:tavLst>
                                    </p:anim>
                                    <p:anim calcmode="lin" valueType="num">
                                      <p:cBhvr>
                                        <p:cTn id="5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circle(in)">
                                      <p:cBhvr>
                                        <p:cTn id="57" dur="20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1000"/>
                                        <p:tgtEl>
                                          <p:spTgt spid="19"/>
                                        </p:tgtEl>
                                      </p:cBhvr>
                                    </p:animEffect>
                                    <p:anim calcmode="lin" valueType="num">
                                      <p:cBhvr>
                                        <p:cTn id="63" dur="1000" fill="hold"/>
                                        <p:tgtEl>
                                          <p:spTgt spid="19"/>
                                        </p:tgtEl>
                                        <p:attrNameLst>
                                          <p:attrName>ppt_x</p:attrName>
                                        </p:attrNameLst>
                                      </p:cBhvr>
                                      <p:tavLst>
                                        <p:tav tm="0">
                                          <p:val>
                                            <p:strVal val="#ppt_x"/>
                                          </p:val>
                                        </p:tav>
                                        <p:tav tm="100000">
                                          <p:val>
                                            <p:strVal val="#ppt_x"/>
                                          </p:val>
                                        </p:tav>
                                      </p:tavLst>
                                    </p:anim>
                                    <p:anim calcmode="lin" valueType="num">
                                      <p:cBhvr>
                                        <p:cTn id="6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nodeType="clickEffect">
                                  <p:stCondLst>
                                    <p:cond delay="0"/>
                                  </p:stCondLst>
                                  <p:childTnLst>
                                    <p:set>
                                      <p:cBhvr>
                                        <p:cTn id="68" dur="1" fill="hold">
                                          <p:stCondLst>
                                            <p:cond delay="0"/>
                                          </p:stCondLst>
                                        </p:cTn>
                                        <p:tgtEl>
                                          <p:spTgt spid="17">
                                            <p:txEl>
                                              <p:pRg st="0" end="0"/>
                                            </p:txEl>
                                          </p:spTgt>
                                        </p:tgtEl>
                                        <p:attrNameLst>
                                          <p:attrName>style.visibility</p:attrName>
                                        </p:attrNameLst>
                                      </p:cBhvr>
                                      <p:to>
                                        <p:strVal val="visible"/>
                                      </p:to>
                                    </p:set>
                                    <p:animEffect transition="in" filter="circle(in)">
                                      <p:cBhvr>
                                        <p:cTn id="69" dur="2000"/>
                                        <p:tgtEl>
                                          <p:spTgt spid="17">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1000"/>
                                        <p:tgtEl>
                                          <p:spTgt spid="18"/>
                                        </p:tgtEl>
                                      </p:cBhvr>
                                    </p:animEffect>
                                    <p:anim calcmode="lin" valueType="num">
                                      <p:cBhvr>
                                        <p:cTn id="75" dur="1000" fill="hold"/>
                                        <p:tgtEl>
                                          <p:spTgt spid="18"/>
                                        </p:tgtEl>
                                        <p:attrNameLst>
                                          <p:attrName>ppt_x</p:attrName>
                                        </p:attrNameLst>
                                      </p:cBhvr>
                                      <p:tavLst>
                                        <p:tav tm="0">
                                          <p:val>
                                            <p:strVal val="#ppt_x"/>
                                          </p:val>
                                        </p:tav>
                                        <p:tav tm="100000">
                                          <p:val>
                                            <p:strVal val="#ppt_x"/>
                                          </p:val>
                                        </p:tav>
                                      </p:tavLst>
                                    </p:anim>
                                    <p:anim calcmode="lin" valueType="num">
                                      <p:cBhvr>
                                        <p:cTn id="7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6" presetClass="entr" presetSubtype="16" fill="hold" grpId="0" nodeType="clickEffect">
                                  <p:stCondLst>
                                    <p:cond delay="0"/>
                                  </p:stCondLst>
                                  <p:childTnLst>
                                    <p:set>
                                      <p:cBhvr>
                                        <p:cTn id="80" dur="1" fill="hold">
                                          <p:stCondLst>
                                            <p:cond delay="0"/>
                                          </p:stCondLst>
                                        </p:cTn>
                                        <p:tgtEl>
                                          <p:spTgt spid="11"/>
                                        </p:tgtEl>
                                        <p:attrNameLst>
                                          <p:attrName>style.visibility</p:attrName>
                                        </p:attrNameLst>
                                      </p:cBhvr>
                                      <p:to>
                                        <p:strVal val="visible"/>
                                      </p:to>
                                    </p:set>
                                    <p:animEffect transition="in" filter="circle(in)">
                                      <p:cBhvr>
                                        <p:cTn id="8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4" grpId="0" animBg="1"/>
      <p:bldP spid="15" grpId="0" animBg="1"/>
      <p:bldP spid="16" grpId="0" animBg="1"/>
      <p:bldP spid="18" grpId="0" animBg="1"/>
      <p:bldP spid="19" grpId="0" animBg="1"/>
      <p:bldP spid="20" grpId="0" animBg="1"/>
      <p:bldP spid="21" grpId="0" animBg="1"/>
      <p:bldP spid="22"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4" y="94129"/>
            <a:ext cx="11954436" cy="6669742"/>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2770100" y="578224"/>
            <a:ext cx="2407024" cy="584775"/>
          </a:xfrm>
          <a:prstGeom prst="rect">
            <a:avLst/>
          </a:prstGeom>
          <a:noFill/>
        </p:spPr>
        <p:txBody>
          <a:bodyPr wrap="square" rtlCol="0">
            <a:spAutoFit/>
          </a:bodyPr>
          <a:lstStyle/>
          <a:p>
            <a:r>
              <a:rPr lang="en-US" sz="3200" b="1" dirty="0" err="1" smtClean="0">
                <a:ln w="9525">
                  <a:solidFill>
                    <a:schemeClr val="bg1"/>
                  </a:solidFill>
                  <a:prstDash val="solid"/>
                </a:ln>
                <a:effectLst>
                  <a:outerShdw blurRad="12700" dist="38100" dir="2700000" algn="tl" rotWithShape="0">
                    <a:schemeClr val="bg1">
                      <a:lumMod val="50000"/>
                    </a:schemeClr>
                  </a:outerShdw>
                </a:effectLst>
              </a:rPr>
              <a:t>একক</a:t>
            </a:r>
            <a:r>
              <a:rPr lang="en-US" sz="3200" b="1" dirty="0" smtClean="0">
                <a:ln w="9525">
                  <a:solidFill>
                    <a:schemeClr val="bg1"/>
                  </a:solidFill>
                  <a:prstDash val="solid"/>
                </a:ln>
                <a:effectLst>
                  <a:outerShdw blurRad="12700" dist="38100" dir="2700000" algn="tl" rotWithShape="0">
                    <a:schemeClr val="bg1">
                      <a:lumMod val="50000"/>
                    </a:schemeClr>
                  </a:outerShdw>
                </a:effectLst>
              </a:rPr>
              <a:t> </a:t>
            </a:r>
            <a:r>
              <a:rPr lang="en-US" sz="3200" b="1" dirty="0" err="1" smtClean="0">
                <a:ln w="9525">
                  <a:solidFill>
                    <a:schemeClr val="bg1"/>
                  </a:solidFill>
                  <a:prstDash val="solid"/>
                </a:ln>
                <a:effectLst>
                  <a:outerShdw blurRad="12700" dist="38100" dir="2700000" algn="tl" rotWithShape="0">
                    <a:schemeClr val="bg1">
                      <a:lumMod val="50000"/>
                    </a:schemeClr>
                  </a:outerShdw>
                </a:effectLst>
              </a:rPr>
              <a:t>কাজ</a:t>
            </a:r>
            <a:endParaRPr lang="en-US" sz="3200" b="1" dirty="0">
              <a:ln w="9525">
                <a:solidFill>
                  <a:schemeClr val="bg1"/>
                </a:solidFill>
                <a:prstDash val="solid"/>
              </a:ln>
              <a:effectLst>
                <a:outerShdw blurRad="12700" dist="38100" dir="2700000" algn="tl" rotWithShape="0">
                  <a:schemeClr val="bg1">
                    <a:lumMod val="50000"/>
                  </a:scheme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0671" y="1694328"/>
            <a:ext cx="3886200" cy="2328927"/>
          </a:xfrm>
          <a:prstGeom prst="rect">
            <a:avLst/>
          </a:prstGeom>
          <a:ln w="88900" cap="sq" cmpd="thickThin">
            <a:solidFill>
              <a:srgbClr val="000000"/>
            </a:solidFill>
            <a:prstDash val="solid"/>
            <a:miter lim="800000"/>
          </a:ln>
          <a:effectLst>
            <a:innerShdw blurRad="76200">
              <a:srgbClr val="000000"/>
            </a:innerShdw>
          </a:effectLst>
        </p:spPr>
      </p:pic>
      <p:sp>
        <p:nvSpPr>
          <p:cNvPr id="5" name="TextBox 4"/>
          <p:cNvSpPr txBox="1"/>
          <p:nvPr/>
        </p:nvSpPr>
        <p:spPr>
          <a:xfrm>
            <a:off x="2729753" y="4437529"/>
            <a:ext cx="7301753" cy="461665"/>
          </a:xfrm>
          <a:prstGeom prst="rect">
            <a:avLst/>
          </a:prstGeom>
          <a:noFill/>
        </p:spPr>
        <p:txBody>
          <a:bodyPr wrap="square" rtlCol="0">
            <a:spAutoFit/>
          </a:bodyPr>
          <a:lstStyle/>
          <a:p>
            <a:r>
              <a:rPr lang="bn-IN" sz="2400" dirty="0" smtClean="0"/>
              <a:t>রবীন্দ্রনাথ ঠাকুর কত খ্রীষ্টাব্দে কোথায় জন্ম গ্রহন করেন?</a:t>
            </a:r>
            <a:endParaRPr lang="en-US" sz="2400" dirty="0"/>
          </a:p>
        </p:txBody>
      </p:sp>
    </p:spTree>
    <p:extLst>
      <p:ext uri="{BB962C8B-B14F-4D97-AF65-F5344CB8AC3E}">
        <p14:creationId xmlns:p14="http://schemas.microsoft.com/office/powerpoint/2010/main" val="736569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4" y="107576"/>
            <a:ext cx="11940988" cy="6642848"/>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2138089" y="484094"/>
            <a:ext cx="2043946" cy="584775"/>
          </a:xfrm>
          <a:prstGeom prst="rect">
            <a:avLst/>
          </a:prstGeom>
          <a:noFill/>
        </p:spPr>
        <p:txBody>
          <a:bodyPr wrap="square" rtlCol="0">
            <a:spAutoFit/>
          </a:bodyPr>
          <a:lstStyle/>
          <a:p>
            <a:r>
              <a:rPr lang="bn-IN" sz="3200" b="1" dirty="0" smtClean="0">
                <a:ln w="9525">
                  <a:solidFill>
                    <a:schemeClr val="bg1"/>
                  </a:solidFill>
                  <a:prstDash val="solid"/>
                </a:ln>
                <a:effectLst>
                  <a:outerShdw blurRad="12700" dist="38100" dir="2700000" algn="tl" rotWithShape="0">
                    <a:schemeClr val="bg1">
                      <a:lumMod val="50000"/>
                    </a:schemeClr>
                  </a:outerShdw>
                </a:effectLst>
              </a:rPr>
              <a:t>সরব পাঠ</a:t>
            </a:r>
            <a:endParaRPr lang="en-US" sz="3200" b="1" dirty="0">
              <a:ln w="9525">
                <a:solidFill>
                  <a:schemeClr val="bg1"/>
                </a:solidFill>
                <a:prstDash val="solid"/>
              </a:ln>
              <a:effectLst>
                <a:outerShdw blurRad="12700" dist="38100" dir="2700000" algn="tl" rotWithShape="0">
                  <a:schemeClr val="bg1">
                    <a:lumMod val="50000"/>
                  </a:scheme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0365" y="1512621"/>
            <a:ext cx="4897354" cy="281733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2595282" y="4733365"/>
            <a:ext cx="7624483" cy="461665"/>
          </a:xfrm>
          <a:prstGeom prst="rect">
            <a:avLst/>
          </a:prstGeom>
          <a:noFill/>
        </p:spPr>
        <p:txBody>
          <a:bodyPr wrap="square" rtlCol="0">
            <a:spAutoFit/>
          </a:bodyPr>
          <a:lstStyle/>
          <a:p>
            <a:r>
              <a:rPr lang="bn-IN" sz="2400" dirty="0" smtClean="0"/>
              <a:t>শিক্ষক শিক্ষার্থীদের পাঠটি শুদ্ধ উচ্চারনে পড়ে শোনাবে,</a:t>
            </a:r>
            <a:endParaRPr lang="en-US" sz="2400" dirty="0"/>
          </a:p>
        </p:txBody>
      </p:sp>
    </p:spTree>
    <p:extLst>
      <p:ext uri="{BB962C8B-B14F-4D97-AF65-F5344CB8AC3E}">
        <p14:creationId xmlns:p14="http://schemas.microsoft.com/office/powerpoint/2010/main" val="1877524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3" y="121024"/>
            <a:ext cx="11954435" cy="662940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3926541" y="497541"/>
            <a:ext cx="3792071" cy="584775"/>
          </a:xfrm>
          <a:prstGeom prst="rect">
            <a:avLst/>
          </a:prstGeom>
          <a:noFill/>
        </p:spPr>
        <p:txBody>
          <a:bodyPr wrap="square" rtlCol="0">
            <a:spAutoFit/>
          </a:bodyPr>
          <a:lstStyle/>
          <a:p>
            <a:r>
              <a:rPr lang="en-US" sz="3200" b="1" dirty="0" err="1" smtClean="0">
                <a:ln w="9525">
                  <a:solidFill>
                    <a:schemeClr val="bg1"/>
                  </a:solidFill>
                  <a:prstDash val="solid"/>
                </a:ln>
                <a:effectLst>
                  <a:outerShdw blurRad="12700" dist="38100" dir="2700000" algn="tl" rotWithShape="0">
                    <a:schemeClr val="bg1">
                      <a:lumMod val="50000"/>
                    </a:schemeClr>
                  </a:outerShdw>
                </a:effectLst>
              </a:rPr>
              <a:t>কঠিন</a:t>
            </a:r>
            <a:r>
              <a:rPr lang="en-US" sz="3200" b="1" dirty="0" smtClean="0">
                <a:ln w="9525">
                  <a:solidFill>
                    <a:schemeClr val="bg1"/>
                  </a:solidFill>
                  <a:prstDash val="solid"/>
                </a:ln>
                <a:effectLst>
                  <a:outerShdw blurRad="12700" dist="38100" dir="2700000" algn="tl" rotWithShape="0">
                    <a:schemeClr val="bg1">
                      <a:lumMod val="50000"/>
                    </a:schemeClr>
                  </a:outerShdw>
                </a:effectLst>
              </a:rPr>
              <a:t> </a:t>
            </a:r>
            <a:r>
              <a:rPr lang="en-US" sz="3200" b="1" dirty="0" err="1" smtClean="0">
                <a:ln w="9525">
                  <a:solidFill>
                    <a:schemeClr val="bg1"/>
                  </a:solidFill>
                  <a:prstDash val="solid"/>
                </a:ln>
                <a:effectLst>
                  <a:outerShdw blurRad="12700" dist="38100" dir="2700000" algn="tl" rotWithShape="0">
                    <a:schemeClr val="bg1">
                      <a:lumMod val="50000"/>
                    </a:schemeClr>
                  </a:outerShdw>
                </a:effectLst>
              </a:rPr>
              <a:t>শব্দের</a:t>
            </a:r>
            <a:r>
              <a:rPr lang="en-US" sz="3200" b="1" dirty="0" smtClean="0">
                <a:ln w="9525">
                  <a:solidFill>
                    <a:schemeClr val="bg1"/>
                  </a:solidFill>
                  <a:prstDash val="solid"/>
                </a:ln>
                <a:effectLst>
                  <a:outerShdw blurRad="12700" dist="38100" dir="2700000" algn="tl" rotWithShape="0">
                    <a:schemeClr val="bg1">
                      <a:lumMod val="50000"/>
                    </a:schemeClr>
                  </a:outerShdw>
                </a:effectLst>
              </a:rPr>
              <a:t> </a:t>
            </a:r>
            <a:r>
              <a:rPr lang="en-US" sz="3200" b="1" dirty="0" err="1" smtClean="0">
                <a:ln w="9525">
                  <a:solidFill>
                    <a:schemeClr val="bg1"/>
                  </a:solidFill>
                  <a:prstDash val="solid"/>
                </a:ln>
                <a:effectLst>
                  <a:outerShdw blurRad="12700" dist="38100" dir="2700000" algn="tl" rotWithShape="0">
                    <a:schemeClr val="bg1">
                      <a:lumMod val="50000"/>
                    </a:schemeClr>
                  </a:outerShdw>
                </a:effectLst>
              </a:rPr>
              <a:t>অর্থ</a:t>
            </a:r>
            <a:endParaRPr lang="en-US" sz="3200" b="1" dirty="0">
              <a:ln w="9525">
                <a:solidFill>
                  <a:schemeClr val="bg1"/>
                </a:solidFill>
                <a:prstDash val="solid"/>
              </a:ln>
              <a:effectLst>
                <a:outerShdw blurRad="12700" dist="38100" dir="2700000" algn="tl" rotWithShape="0">
                  <a:schemeClr val="bg1">
                    <a:lumMod val="50000"/>
                  </a:schemeClr>
                </a:outerShdw>
              </a:effectLst>
            </a:endParaRPr>
          </a:p>
        </p:txBody>
      </p:sp>
      <p:sp>
        <p:nvSpPr>
          <p:cNvPr id="4" name="TextBox 3"/>
          <p:cNvSpPr txBox="1"/>
          <p:nvPr/>
        </p:nvSpPr>
        <p:spPr>
          <a:xfrm>
            <a:off x="1169892" y="1680882"/>
            <a:ext cx="2554941" cy="523220"/>
          </a:xfrm>
          <a:prstGeom prst="rect">
            <a:avLst/>
          </a:prstGeom>
          <a:noFill/>
        </p:spPr>
        <p:txBody>
          <a:bodyPr wrap="square" rtlCol="0">
            <a:spAutoFit/>
          </a:bodyPr>
          <a:lstStyle/>
          <a:p>
            <a:r>
              <a:rPr lang="bn-IN" sz="2800" dirty="0" smtClean="0"/>
              <a:t>কাবুল</a:t>
            </a:r>
            <a:endParaRPr lang="en-US" sz="2800" dirty="0"/>
          </a:p>
        </p:txBody>
      </p:sp>
      <p:sp>
        <p:nvSpPr>
          <p:cNvPr id="5" name="TextBox 4"/>
          <p:cNvSpPr txBox="1"/>
          <p:nvPr/>
        </p:nvSpPr>
        <p:spPr>
          <a:xfrm>
            <a:off x="7718611" y="1586753"/>
            <a:ext cx="4034117" cy="523220"/>
          </a:xfrm>
          <a:prstGeom prst="rect">
            <a:avLst/>
          </a:prstGeom>
          <a:noFill/>
        </p:spPr>
        <p:txBody>
          <a:bodyPr wrap="square" rtlCol="0">
            <a:spAutoFit/>
          </a:bodyPr>
          <a:lstStyle/>
          <a:p>
            <a:r>
              <a:rPr lang="bn-IN" sz="2800" dirty="0" smtClean="0"/>
              <a:t>আফগানিস্তানের রাজধানী</a:t>
            </a:r>
            <a:endParaRPr lang="en-US" sz="28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01555" y="1398495"/>
            <a:ext cx="3227092" cy="1035424"/>
          </a:xfrm>
          <a:prstGeom prst="ellipse">
            <a:avLst/>
          </a:prstGeom>
          <a:ln>
            <a:noFill/>
          </a:ln>
          <a:effectLst>
            <a:softEdge rad="112500"/>
          </a:effectLst>
        </p:spPr>
      </p:pic>
      <p:sp>
        <p:nvSpPr>
          <p:cNvPr id="7" name="TextBox 6"/>
          <p:cNvSpPr txBox="1"/>
          <p:nvPr/>
        </p:nvSpPr>
        <p:spPr>
          <a:xfrm>
            <a:off x="1156447" y="3106271"/>
            <a:ext cx="2433917" cy="523220"/>
          </a:xfrm>
          <a:prstGeom prst="rect">
            <a:avLst/>
          </a:prstGeom>
          <a:noFill/>
        </p:spPr>
        <p:txBody>
          <a:bodyPr wrap="square" rtlCol="0">
            <a:spAutoFit/>
          </a:bodyPr>
          <a:lstStyle/>
          <a:p>
            <a:r>
              <a:rPr lang="bn-IN" sz="2800" dirty="0" smtClean="0"/>
              <a:t>দন্ড</a:t>
            </a:r>
            <a:endParaRPr lang="en-US" sz="2800" dirty="0"/>
          </a:p>
        </p:txBody>
      </p:sp>
      <p:sp>
        <p:nvSpPr>
          <p:cNvPr id="8" name="TextBox 7"/>
          <p:cNvSpPr txBox="1"/>
          <p:nvPr/>
        </p:nvSpPr>
        <p:spPr>
          <a:xfrm>
            <a:off x="8054787" y="2891118"/>
            <a:ext cx="2971800" cy="523220"/>
          </a:xfrm>
          <a:prstGeom prst="rect">
            <a:avLst/>
          </a:prstGeom>
          <a:noFill/>
        </p:spPr>
        <p:txBody>
          <a:bodyPr wrap="square" rtlCol="0">
            <a:spAutoFit/>
          </a:bodyPr>
          <a:lstStyle/>
          <a:p>
            <a:r>
              <a:rPr lang="bn-IN" sz="2800" dirty="0" smtClean="0"/>
              <a:t>মূহুর্ত</a:t>
            </a:r>
            <a:endParaRPr lang="en-US" sz="2800" dirty="0"/>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39236" y="2622177"/>
            <a:ext cx="2756646" cy="1344706"/>
          </a:xfrm>
          <a:prstGeom prst="ellipse">
            <a:avLst/>
          </a:prstGeom>
          <a:ln>
            <a:noFill/>
          </a:ln>
          <a:effectLst>
            <a:softEdge rad="112500"/>
          </a:effectLst>
        </p:spPr>
      </p:pic>
      <p:sp>
        <p:nvSpPr>
          <p:cNvPr id="10" name="TextBox 9"/>
          <p:cNvSpPr txBox="1"/>
          <p:nvPr/>
        </p:nvSpPr>
        <p:spPr>
          <a:xfrm>
            <a:off x="1142999" y="4491317"/>
            <a:ext cx="2017059" cy="523220"/>
          </a:xfrm>
          <a:prstGeom prst="rect">
            <a:avLst/>
          </a:prstGeom>
          <a:noFill/>
        </p:spPr>
        <p:txBody>
          <a:bodyPr wrap="square" rtlCol="0">
            <a:spAutoFit/>
          </a:bodyPr>
          <a:lstStyle/>
          <a:p>
            <a:r>
              <a:rPr lang="bn-IN" sz="2800" dirty="0" smtClean="0"/>
              <a:t>খোবানি</a:t>
            </a:r>
            <a:endParaRPr lang="en-US" sz="2800" dirty="0"/>
          </a:p>
        </p:txBody>
      </p:sp>
      <p:sp>
        <p:nvSpPr>
          <p:cNvPr id="11" name="TextBox 10"/>
          <p:cNvSpPr txBox="1"/>
          <p:nvPr/>
        </p:nvSpPr>
        <p:spPr>
          <a:xfrm>
            <a:off x="8148916" y="4370294"/>
            <a:ext cx="3375212" cy="523220"/>
          </a:xfrm>
          <a:prstGeom prst="rect">
            <a:avLst/>
          </a:prstGeom>
          <a:noFill/>
        </p:spPr>
        <p:txBody>
          <a:bodyPr wrap="square" rtlCol="0">
            <a:spAutoFit/>
          </a:bodyPr>
          <a:lstStyle/>
          <a:p>
            <a:r>
              <a:rPr lang="bn-IN" sz="2800" dirty="0" smtClean="0"/>
              <a:t>বাদাম জাতীয় ফল</a:t>
            </a:r>
            <a:endParaRPr lang="en-US" sz="2800" dirty="0"/>
          </a:p>
        </p:txBody>
      </p:sp>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41475" y="4083095"/>
            <a:ext cx="2956111" cy="1339664"/>
          </a:xfrm>
          <a:prstGeom prst="ellipse">
            <a:avLst/>
          </a:prstGeom>
          <a:ln>
            <a:noFill/>
          </a:ln>
          <a:effectLst>
            <a:softEdge rad="112500"/>
          </a:effectLst>
        </p:spPr>
      </p:pic>
    </p:spTree>
    <p:extLst>
      <p:ext uri="{BB962C8B-B14F-4D97-AF65-F5344CB8AC3E}">
        <p14:creationId xmlns:p14="http://schemas.microsoft.com/office/powerpoint/2010/main" val="157487586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2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circle(in)">
                                      <p:cBhvr>
                                        <p:cTn id="40" dur="20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1000"/>
                                        <p:tgtEl>
                                          <p:spTgt spid="8"/>
                                        </p:tgtEl>
                                      </p:cBhvr>
                                    </p:animEffect>
                                    <p:anim calcmode="lin" valueType="num">
                                      <p:cBhvr>
                                        <p:cTn id="46" dur="1000" fill="hold"/>
                                        <p:tgtEl>
                                          <p:spTgt spid="8"/>
                                        </p:tgtEl>
                                        <p:attrNameLst>
                                          <p:attrName>ppt_x</p:attrName>
                                        </p:attrNameLst>
                                      </p:cBhvr>
                                      <p:tavLst>
                                        <p:tav tm="0">
                                          <p:val>
                                            <p:strVal val="#ppt_x"/>
                                          </p:val>
                                        </p:tav>
                                        <p:tav tm="100000">
                                          <p:val>
                                            <p:strVal val="#ppt_x"/>
                                          </p:val>
                                        </p:tav>
                                      </p:tavLst>
                                    </p:anim>
                                    <p:anim calcmode="lin" valueType="num">
                                      <p:cBhvr>
                                        <p:cTn id="4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1000"/>
                                        <p:tgtEl>
                                          <p:spTgt spid="10"/>
                                        </p:tgtEl>
                                      </p:cBhvr>
                                    </p:animEffect>
                                    <p:anim calcmode="lin" valueType="num">
                                      <p:cBhvr>
                                        <p:cTn id="53" dur="1000" fill="hold"/>
                                        <p:tgtEl>
                                          <p:spTgt spid="10"/>
                                        </p:tgtEl>
                                        <p:attrNameLst>
                                          <p:attrName>ppt_x</p:attrName>
                                        </p:attrNameLst>
                                      </p:cBhvr>
                                      <p:tavLst>
                                        <p:tav tm="0">
                                          <p:val>
                                            <p:strVal val="#ppt_x"/>
                                          </p:val>
                                        </p:tav>
                                        <p:tav tm="100000">
                                          <p:val>
                                            <p:strVal val="#ppt_x"/>
                                          </p:val>
                                        </p:tav>
                                      </p:tavLst>
                                    </p:anim>
                                    <p:anim calcmode="lin" valueType="num">
                                      <p:cBhvr>
                                        <p:cTn id="5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circle(in)">
                                      <p:cBhvr>
                                        <p:cTn id="59" dur="2000"/>
                                        <p:tgtEl>
                                          <p:spTgt spid="13"/>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fade">
                                      <p:cBhvr>
                                        <p:cTn id="64" dur="1000"/>
                                        <p:tgtEl>
                                          <p:spTgt spid="11"/>
                                        </p:tgtEl>
                                      </p:cBhvr>
                                    </p:animEffect>
                                    <p:anim calcmode="lin" valueType="num">
                                      <p:cBhvr>
                                        <p:cTn id="65" dur="1000" fill="hold"/>
                                        <p:tgtEl>
                                          <p:spTgt spid="11"/>
                                        </p:tgtEl>
                                        <p:attrNameLst>
                                          <p:attrName>ppt_x</p:attrName>
                                        </p:attrNameLst>
                                      </p:cBhvr>
                                      <p:tavLst>
                                        <p:tav tm="0">
                                          <p:val>
                                            <p:strVal val="#ppt_x"/>
                                          </p:val>
                                        </p:tav>
                                        <p:tav tm="100000">
                                          <p:val>
                                            <p:strVal val="#ppt_x"/>
                                          </p:val>
                                        </p:tav>
                                      </p:tavLst>
                                    </p:anim>
                                    <p:anim calcmode="lin" valueType="num">
                                      <p:cBhvr>
                                        <p:cTn id="6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P spid="10"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TotalTime>
  <Words>490</Words>
  <Application>Microsoft Office PowerPoint</Application>
  <PresentationFormat>Widescreen</PresentationFormat>
  <Paragraphs>75</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NikoshBAN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MY</cp:lastModifiedBy>
  <cp:revision>43</cp:revision>
  <dcterms:created xsi:type="dcterms:W3CDTF">2020-07-30T17:05:05Z</dcterms:created>
  <dcterms:modified xsi:type="dcterms:W3CDTF">2021-09-16T20:13:09Z</dcterms:modified>
</cp:coreProperties>
</file>