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9" r:id="rId2"/>
    <p:sldId id="272" r:id="rId3"/>
    <p:sldId id="273" r:id="rId4"/>
    <p:sldId id="275" r:id="rId5"/>
    <p:sldId id="274" r:id="rId6"/>
    <p:sldId id="265" r:id="rId7"/>
    <p:sldId id="276" r:id="rId8"/>
    <p:sldId id="277" r:id="rId9"/>
    <p:sldId id="278" r:id="rId10"/>
    <p:sldId id="290" r:id="rId11"/>
    <p:sldId id="288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12" autoAdjust="0"/>
  </p:normalViewPr>
  <p:slideViewPr>
    <p:cSldViewPr>
      <p:cViewPr varScale="1">
        <p:scale>
          <a:sx n="61" d="100"/>
          <a:sy n="61" d="100"/>
        </p:scale>
        <p:origin x="1074" y="6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1EBAB-4A87-4291-AB96-45345373466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711F6-8D5A-41EB-93AF-04DDA56F3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C336-53DA-4F3D-97EF-441B3FF9EE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C336-53DA-4F3D-97EF-441B3FF9EE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9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711F6-8D5A-41EB-93AF-04DDA56F31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15C8F-2040-483C-96A6-1446CD2D66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14A507-769C-44A8-933B-6F0C6384E2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20210409_175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462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3048000" y="2514600"/>
            <a:ext cx="5105400" cy="236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1100" dirty="0"/>
              <a:t> </a:t>
            </a:r>
            <a:r>
              <a:rPr lang="bn-BD" sz="19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7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57783" y="1641488"/>
            <a:ext cx="8381999" cy="4535274"/>
            <a:chOff x="241886" y="154834"/>
            <a:chExt cx="11987837" cy="6626943"/>
          </a:xfrm>
        </p:grpSpPr>
        <p:grpSp>
          <p:nvGrpSpPr>
            <p:cNvPr id="13" name="Group 12"/>
            <p:cNvGrpSpPr/>
            <p:nvPr/>
          </p:nvGrpSpPr>
          <p:grpSpPr>
            <a:xfrm>
              <a:off x="241886" y="154834"/>
              <a:ext cx="11987837" cy="6626943"/>
              <a:chOff x="241886" y="154834"/>
              <a:chExt cx="11987837" cy="662694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41886" y="154834"/>
                <a:ext cx="11987837" cy="6626943"/>
                <a:chOff x="241886" y="154834"/>
                <a:chExt cx="11987837" cy="6626943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41886" y="154834"/>
                  <a:ext cx="11987837" cy="6626943"/>
                  <a:chOff x="241886" y="154834"/>
                  <a:chExt cx="11987837" cy="6626943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241886" y="154834"/>
                    <a:ext cx="11987837" cy="6626943"/>
                    <a:chOff x="900206" y="1321474"/>
                    <a:chExt cx="11882280" cy="6476327"/>
                  </a:xfrm>
                </p:grpSpPr>
                <p:pic>
                  <p:nvPicPr>
                    <p:cNvPr id="3" name="Picture 2" descr="C:\Users\SHAHIN\Desktop\scatter1[1]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900206" y="1321474"/>
                      <a:ext cx="11882280" cy="6476327"/>
                    </a:xfrm>
                    <a:prstGeom prst="rect">
                      <a:avLst/>
                    </a:prstGeom>
                    <a:ln w="127000" cap="sq">
                      <a:solidFill>
                        <a:schemeClr val="bg2">
                          <a:lumMod val="50000"/>
                        </a:schemeClr>
                      </a:solidFill>
                      <a:miter lim="800000"/>
                    </a:ln>
                    <a:effectLst>
                      <a:outerShdw blurRad="57150" dist="508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</p:pic>
                <p:sp>
                  <p:nvSpPr>
                    <p:cNvPr id="4" name="Rectangle 3"/>
                    <p:cNvSpPr/>
                    <p:nvPr/>
                  </p:nvSpPr>
                  <p:spPr>
                    <a:xfrm rot="737834">
                      <a:off x="9050059" y="1591315"/>
                      <a:ext cx="2669527" cy="73941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8" name="Rectangle 7"/>
                  <p:cNvSpPr/>
                  <p:nvPr/>
                </p:nvSpPr>
                <p:spPr>
                  <a:xfrm rot="20664794">
                    <a:off x="933895" y="487641"/>
                    <a:ext cx="1981200" cy="8821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5535143" y="4936680"/>
                  <a:ext cx="2966884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2443399" y="6096000"/>
                <a:ext cx="2966884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870307" y="2667000"/>
              <a:ext cx="1539977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 rot="492278">
            <a:off x="6822413" y="1538738"/>
            <a:ext cx="4656065" cy="90310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সোনার  পাত ভেদ করে </a:t>
            </a:r>
          </a:p>
          <a:p>
            <a:pPr algn="ctr"/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চলে আ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রশ্মিসমূহ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Oval 17"/>
          <p:cNvSpPr/>
          <p:nvPr/>
        </p:nvSpPr>
        <p:spPr>
          <a:xfrm>
            <a:off x="4977295" y="4869504"/>
            <a:ext cx="4114800" cy="1663958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সোনার পাত ভেদ না করে ফিরে  আ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 রশ্মি 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88039" y="5665766"/>
            <a:ext cx="1914122" cy="867696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 rot="10800000" flipV="1">
            <a:off x="3419935" y="3205587"/>
            <a:ext cx="1828800" cy="7620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 rot="20601414">
            <a:off x="1019123" y="1646849"/>
            <a:ext cx="3181430" cy="948838"/>
          </a:xfrm>
          <a:prstGeom prst="ellipse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ZnS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পর্দা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055" y="227947"/>
            <a:ext cx="530134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362200" y="304800"/>
            <a:ext cx="7086600" cy="2438400"/>
          </a:xfrm>
          <a:prstGeom prst="wedgeEllipseCallout">
            <a:avLst/>
          </a:prstGeom>
          <a:solidFill>
            <a:schemeClr val="accent6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67987092"/>
              </p:ext>
            </p:extLst>
          </p:nvPr>
        </p:nvGraphicFramePr>
        <p:xfrm>
          <a:off x="-8372475" y="3751263"/>
          <a:ext cx="28860750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565360" imgH="440280" progId="Package">
                  <p:embed/>
                </p:oleObj>
              </mc:Choice>
              <mc:Fallback>
                <p:oleObj name="Packager Shell Object" showAsIcon="1" r:id="rId2" imgW="2565360" imgH="440280" progId="Package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372475" y="3751263"/>
                        <a:ext cx="28860750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9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itle 4"/>
              <p:cNvSpPr txBox="1">
                <a:spLocks/>
              </p:cNvSpPr>
              <p:nvPr/>
            </p:nvSpPr>
            <p:spPr>
              <a:xfrm>
                <a:off x="571500" y="2547258"/>
                <a:ext cx="11049000" cy="38390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rgbClr val="002060"/>
                </a:solidFill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99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%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𝜶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bn-IN" sz="32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কণা</m:t>
                    </m:r>
                  </m:oMath>
                </a14:m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এ 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সোনার পাত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ভেদ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সোজাসুজি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চলে যায় এবং ZnS পর্দাকে দীপ্তিমান বা আলোকিত করে।  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কিছু সংখ্যক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𝜶</m:t>
                    </m:r>
                    <m:r>
                      <a:rPr lang="bn-IN" sz="3200" b="1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কণা 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 পথ থেকে বেঁকে  পেছন দিকে চলে যায়।</a:t>
                </a:r>
              </a:p>
              <a:p>
                <a:pPr marL="0" indent="0" algn="just">
                  <a:buNone/>
                </a:pP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খুব কম সংখ্যক</a:t>
                </a:r>
                <a14:m>
                  <m:oMath xmlns:m="http://schemas.openxmlformats.org/officeDocument/2006/math">
                    <m:r>
                      <a:rPr lang="bn-IN" sz="3200" b="1" i="0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𝜶</m:t>
                    </m:r>
                    <m:r>
                      <a:rPr lang="bn-BD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nor/>
                      </m:rPr>
                      <a:rPr lang="bn-IN" sz="32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কণা</m:t>
                    </m:r>
                  </m:oMath>
                </a14:m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(প্রায় ২০,০০০ এর মধ্যে </a:t>
                </a:r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টি) সরাসরি বিপরীত দিকে ফিরে আসে।</a:t>
                </a:r>
              </a:p>
            </p:txBody>
          </p:sp>
        </mc:Choice>
        <mc:Fallback>
          <p:sp>
            <p:nvSpPr>
              <p:cNvPr id="5" name="Subtit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547258"/>
                <a:ext cx="11049000" cy="3839028"/>
              </a:xfrm>
              <a:prstGeom prst="rect">
                <a:avLst/>
              </a:prstGeom>
              <a:blipFill>
                <a:blip r:embed="rId2"/>
                <a:stretch>
                  <a:fillRect l="-1208" t="-2973" r="-1922"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Callout 1"/>
          <p:cNvSpPr/>
          <p:nvPr/>
        </p:nvSpPr>
        <p:spPr>
          <a:xfrm>
            <a:off x="2057400" y="-4916"/>
            <a:ext cx="7162800" cy="2057400"/>
          </a:xfrm>
          <a:prstGeom prst="cloudCallout">
            <a:avLst/>
          </a:prstGeom>
          <a:solidFill>
            <a:schemeClr val="tx2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4"/>
              <p:cNvSpPr txBox="1">
                <a:spLocks/>
              </p:cNvSpPr>
              <p:nvPr/>
            </p:nvSpPr>
            <p:spPr>
              <a:xfrm>
                <a:off x="537087" y="2514600"/>
                <a:ext cx="11117826" cy="3733800"/>
              </a:xfrm>
              <a:prstGeom prst="rect">
                <a:avLst/>
              </a:prstGeom>
              <a:solidFill>
                <a:schemeClr val="accent6"/>
              </a:solidFill>
              <a:ln w="57150"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1.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খুব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</m:oMath>
                </a14:m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-কণা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ফিরে আসে।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</m:oMath>
                </a14:m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-কণা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চার্জযুক্ত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রমা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ণুর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কর্ষিত হয়, সেহেতু পরমাণুর কেন্দ্রও ধনাত্মক চার্যযুক্ত হবে। তিনি ভারী এবং ধনাত্মক চার্যযুক্ত পরমাণুর এ কেন্দ্রের নাম দেন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নিউক্লিয়াস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 অধিকাংশ 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  <m:r>
                      <a:rPr lang="bn-BD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-কণিকা স্বর্ণপাত ভেদ করে চলে যায়,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সেহেতু পরমাণুর নিউক্লিয়াস ব্যতীত অধিকাংশ স্থানই ফাঁকা বলে প্রতীয়মান হয়।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 প্রতি ২০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০০০ 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𝛼</m:t>
                    </m:r>
                  </m:oMath>
                </a14:m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-কণার মধ্যে একটি আলফা কণা ফিরে আসে।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থেকে প্রমাণিত হয় যে,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পরমাণুর ধনাত্মক চার্জ ও ভর পরমাণুর 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আয়তনের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তুলনায় অতি ক্ষুদ্র নিউক্লিয়াসে কে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ন্দ্রী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ভূত থাকে।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নিউক্লিয়াসের আকার পরমাণুর তুলনায় অতি ক্ষুদ্র।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পরমাণুর ব্যাস (হাইড্রোজেন পরমাণু 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cm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নিউক্লিয়াসের ব্যাস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cm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থেকে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cm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পরমাণুর তুলনায় নিউক্লিয়াস </a:t>
                </a:r>
                <a:r>
                  <a:rPr lang="en-US" sz="2400" dirty="0">
                    <a:solidFill>
                      <a:schemeClr val="bg1"/>
                    </a:solidFill>
                    <a:cs typeface="NikoshBAN" panose="02000000000000000000" pitchFamily="2" charset="0"/>
                  </a:rPr>
                  <a:t>10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হাজার থেকে </a:t>
                </a:r>
                <a:r>
                  <a:rPr lang="en-US" sz="2400" dirty="0">
                    <a:solidFill>
                      <a:schemeClr val="bg1"/>
                    </a:solidFill>
                    <a:cs typeface="NikoshBAN" panose="02000000000000000000" pitchFamily="2" charset="0"/>
                  </a:rPr>
                  <a:t>1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লক্ষ গুণ </a:t>
                </a:r>
                <a:r>
                  <a:rPr lang="bn-IN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</a:t>
                </a:r>
                <a:r>
                  <a:rPr lang="bn-BD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ট।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87" y="2514600"/>
                <a:ext cx="11117826" cy="3733800"/>
              </a:xfrm>
              <a:prstGeom prst="rect">
                <a:avLst/>
              </a:prstGeom>
              <a:blipFill>
                <a:blip r:embed="rId2"/>
                <a:stretch>
                  <a:fillRect l="-600" t="-1771" r="-3055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exagon 3"/>
          <p:cNvSpPr/>
          <p:nvPr/>
        </p:nvSpPr>
        <p:spPr>
          <a:xfrm>
            <a:off x="2209800" y="457200"/>
            <a:ext cx="7391400" cy="1538982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 নিম্নোক্ত সিদ্ধান্ত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উপনীত হ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8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88609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ভিতর একটি ভারী বস্তু আছে একে নিউক্লিয়াস</a:t>
            </a:r>
            <a:r>
              <a:rPr lang="bn-I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br>
              <a:rPr lang="bn-BD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3505200" y="427233"/>
            <a:ext cx="5181600" cy="2895600"/>
          </a:xfrm>
          <a:prstGeom prst="donut">
            <a:avLst/>
          </a:prstGeom>
          <a:solidFill>
            <a:schemeClr val="accent6"/>
          </a:solidFill>
          <a:ln w="76200">
            <a:solidFill>
              <a:srgbClr val="002060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bn-IN" sz="36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304800" y="2207342"/>
            <a:ext cx="11506200" cy="18312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n-IN" sz="4400" b="1" dirty="0">
                <a:solidFill>
                  <a:srgbClr val="7030A0"/>
                </a:solidFill>
                <a:effectLst>
                  <a:outerShdw dist="38996" dir="5459597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ইলেকট্রন</a:t>
            </a:r>
            <a:r>
              <a:rPr lang="bn-BD" sz="4400" b="1" dirty="0">
                <a:solidFill>
                  <a:srgbClr val="7030A0"/>
                </a:solidFill>
                <a:effectLst>
                  <a:outerShdw dist="38996" dir="5459597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দলঃ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 আলফা কণা স্বর্ণপাত থেকে পথ পরিবর্তন করে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যায় বা ফিরে আসে কেন?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19400" y="257334"/>
            <a:ext cx="6248400" cy="1676400"/>
          </a:xfrm>
          <a:prstGeom prst="ellipse">
            <a:avLst/>
          </a:prstGeom>
          <a:solidFill>
            <a:schemeClr val="bg2">
              <a:lumMod val="1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04800" y="4648200"/>
            <a:ext cx="11506200" cy="18312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effectLst>
                  <a:outerShdw dist="38996" dir="5459597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প্রোটন</a:t>
            </a:r>
            <a:r>
              <a:rPr lang="bn-BD" sz="4400" b="1" dirty="0">
                <a:solidFill>
                  <a:schemeClr val="accent6">
                    <a:lumMod val="50000"/>
                  </a:schemeClr>
                </a:solidFill>
                <a:effectLst>
                  <a:outerShdw dist="38996" dir="5459597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দলঃ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 কণা বিচ্ছুর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পরীক্ষার ZnS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পর্দা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ব্যবহৃত হয় কেন?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36483" y="3276600"/>
            <a:ext cx="11719034" cy="3276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আলফা কণা কী?</a:t>
            </a:r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পমানুর অভ্যন্তরে বেশির ভাগ অংশ ফাঁকা কেন?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রাদারফোর্ডের পরীক্ষাটি সংক্ষেপে বর্ণনা কর ।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3733800" y="152400"/>
            <a:ext cx="4267200" cy="1524000"/>
          </a:xfrm>
          <a:prstGeom prst="pentagon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524497" y="1208690"/>
            <a:ext cx="4800600" cy="16764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762000" y="3657600"/>
            <a:ext cx="10668000" cy="27432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dirty="0">
              <a:latin typeface="NikoshBAN" panose="02000000000000000000" pitchFamily="2" charset="0"/>
              <a:ea typeface="MS Gothic" panose="020B0609070205080204" pitchFamily="49" charset="-128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  প্রত্যেক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পরমানুর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কেন্দ্র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ধনাত্নক চার্জযুক্ত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নিউক্লিয়াস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দ্বারা গঠিত কেন?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 ব্যাখ্যা কর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। </a:t>
            </a: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ea typeface="MS Gothic" panose="020B0609070205080204" pitchFamily="49" charset="-128"/>
              <a:cs typeface="NikoshBAN" panose="02000000000000000000" pitchFamily="2" charset="0"/>
            </a:endParaRPr>
          </a:p>
        </p:txBody>
      </p:sp>
      <p:pic>
        <p:nvPicPr>
          <p:cNvPr id="5" name="Picture 4" descr="C:\Documents and Settings\User\My Documents\Downloads\house.png"/>
          <p:cNvPicPr>
            <a:picLocks noChangeAspect="1"/>
          </p:cNvPicPr>
          <p:nvPr/>
        </p:nvPicPr>
        <p:blipFill>
          <a:blip r:embed="rId2"/>
          <a:srcRect l="12500" t="23256" r="20000" b="20930"/>
          <a:stretch>
            <a:fillRect/>
          </a:stretch>
        </p:blipFill>
        <p:spPr>
          <a:xfrm>
            <a:off x="914400" y="457200"/>
            <a:ext cx="3657605" cy="2743200"/>
          </a:xfrm>
          <a:prstGeom prst="rect">
            <a:avLst/>
          </a:prstGeom>
          <a:noFill/>
          <a:ln>
            <a:noFill/>
          </a:ln>
          <a:effectLst>
            <a:outerShdw dist="38098" dir="7799737" algn="tl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2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ownloads\images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9497"/>
            <a:ext cx="12162504" cy="677381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1752600"/>
            <a:ext cx="7620000" cy="2646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15000" b="1" i="0" u="none" strike="noStrike" kern="1200" cap="none" spc="0" baseline="0" dirty="0">
                <a:solidFill>
                  <a:srgbClr val="7030A0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ধন্যবাদ</a:t>
            </a:r>
            <a:r>
              <a:rPr lang="bn-BD" sz="16600" b="1" i="0" u="none" strike="noStrike" kern="1200" cap="none" spc="0" baseline="0" dirty="0">
                <a:solidFill>
                  <a:srgbClr val="00CC00"/>
                </a:solidFill>
                <a:effectLst>
                  <a:outerShdw dist="38996" dir="5459597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 </a:t>
            </a:r>
            <a:endParaRPr lang="en-US" sz="16600" b="1" i="0" u="none" strike="noStrike" kern="1200" cap="none" spc="0" baseline="0" dirty="0">
              <a:solidFill>
                <a:srgbClr val="00CC00"/>
              </a:solidFill>
              <a:effectLst>
                <a:outerShdw dist="38996" dir="5459597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197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"/>
            <a:ext cx="12192000" cy="1725613"/>
          </a:xfrm>
          <a:solidFill>
            <a:srgbClr val="92D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30526" y="1960292"/>
            <a:ext cx="4876800" cy="914400"/>
          </a:xfr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 algn="ctr">
              <a:buNone/>
            </a:pPr>
            <a:r>
              <a:rPr lang="bn-BD" sz="4400" b="1" dirty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326" y="3165863"/>
            <a:ext cx="4953000" cy="3575320"/>
          </a:xfr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0000" lnSpcReduction="20000"/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11000" b="1" dirty="0" err="1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মাহমুদুল</a:t>
            </a:r>
            <a:r>
              <a:rPr lang="en-US" sz="110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1000" b="1" dirty="0" err="1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হাসান</a:t>
            </a:r>
            <a:r>
              <a:rPr lang="bn-BD" sz="11000" b="1" dirty="0">
                <a:solidFill>
                  <a:srgbClr val="7030A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       </a:t>
            </a:r>
            <a:endParaRPr lang="en-US" sz="11000" b="1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9000" b="1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প্রভাষক</a:t>
            </a:r>
            <a:r>
              <a:rPr lang="en-US" sz="9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bn-BD" sz="9000" b="1" dirty="0">
                <a:solidFill>
                  <a:srgbClr val="002060"/>
                </a:solidFill>
                <a:latin typeface="Arial Black" panose="020B0A04020102020204" pitchFamily="34" charset="0"/>
                <a:cs typeface="NikoshBAN" pitchFamily="2" charset="0"/>
              </a:rPr>
              <a:t>রসায়ন</a:t>
            </a:r>
            <a:endParaRPr lang="en-US" sz="90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7300" b="1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ছোটতুলাগাঁও</a:t>
            </a:r>
            <a:r>
              <a:rPr lang="en-US" sz="73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300" b="1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মহিলা</a:t>
            </a:r>
            <a:r>
              <a:rPr lang="en-US" sz="73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300" b="1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কলেজ</a:t>
            </a:r>
            <a:endParaRPr lang="en-US" sz="73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7300" b="1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বরুড়া,কুমিল্লা</a:t>
            </a:r>
            <a:r>
              <a:rPr lang="en-US" sz="73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।</a:t>
            </a:r>
            <a:br>
              <a:rPr lang="bn-BD" sz="4300" b="1" dirty="0">
                <a:solidFill>
                  <a:srgbClr val="C00000"/>
                </a:solidFill>
                <a:latin typeface="Arial Black" panose="020B0A04020102020204" pitchFamily="34" charset="0"/>
                <a:cs typeface="NikoshBAN" pitchFamily="2" charset="0"/>
              </a:rPr>
            </a:br>
            <a:r>
              <a:rPr lang="bn-BD" sz="3600" b="1" dirty="0">
                <a:solidFill>
                  <a:srgbClr val="C0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      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932426" y="3088346"/>
            <a:ext cx="5181600" cy="3652837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  <a:sp3d extrusionH="57150">
              <a:bevelT h="25400" prst="softRound"/>
            </a:sp3d>
          </a:bodyPr>
          <a:lstStyle/>
          <a:p>
            <a:pPr marL="0" indent="0" algn="ctr">
              <a:buNone/>
            </a:pPr>
            <a:r>
              <a:rPr lang="bn-BD" sz="3200" dirty="0"/>
              <a:t> </a:t>
            </a:r>
            <a:endParaRPr lang="en-US" dirty="0"/>
          </a:p>
          <a:p>
            <a:pPr marL="0" indent="0">
              <a:buNone/>
            </a:pPr>
            <a:r>
              <a:rPr lang="bn-BD" sz="4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 ১ম পত্র </a:t>
            </a:r>
          </a:p>
          <a:p>
            <a:pPr marL="0" indent="0">
              <a:buNone/>
            </a:pPr>
            <a:r>
              <a:rPr lang="bn-BD" sz="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গুণগত রসায়ন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bn-BD" sz="4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60 </a:t>
            </a:r>
            <a:r>
              <a:rPr lang="en-US" sz="4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24" y="1960292"/>
            <a:ext cx="1650910" cy="4592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A15AF77-3D72-45AF-AA86-560C7D02FA16}"/>
              </a:ext>
            </a:extLst>
          </p:cNvPr>
          <p:cNvSpPr txBox="1">
            <a:spLocks/>
          </p:cNvSpPr>
          <p:nvPr/>
        </p:nvSpPr>
        <p:spPr>
          <a:xfrm>
            <a:off x="6952133" y="1934016"/>
            <a:ext cx="5161893" cy="9144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vert="horz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Wingdings 2"/>
              <a:buNone/>
            </a:pPr>
            <a:endParaRPr lang="bn-BD" sz="4400" b="1" dirty="0">
              <a:solidFill>
                <a:schemeClr val="bg1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F:\CPD_ICT_Training_2016\500px-Rutherford_ato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83" y="789588"/>
            <a:ext cx="2690025" cy="23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24170" y="3178973"/>
            <a:ext cx="3858535" cy="954107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পরমানুতে ইলেক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ট্রনের  ঘূর্ণন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9206" y="4406419"/>
            <a:ext cx="584159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চিত্রটি কোন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রাদার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ফো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র্ড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 মাঝের বৃত্তাকার অংশটি কি?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নিউক্লিয়াস 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এর ধারণা কে দেন?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রাদার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র্ড।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15" y="143257"/>
            <a:ext cx="4648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19970" y="1256072"/>
            <a:ext cx="4576030" cy="3646706"/>
            <a:chOff x="1519970" y="1256071"/>
            <a:chExt cx="5342060" cy="4458929"/>
          </a:xfrm>
        </p:grpSpPr>
        <p:grpSp>
          <p:nvGrpSpPr>
            <p:cNvPr id="14" name="Group 13"/>
            <p:cNvGrpSpPr/>
            <p:nvPr/>
          </p:nvGrpSpPr>
          <p:grpSpPr>
            <a:xfrm>
              <a:off x="1519970" y="1256071"/>
              <a:ext cx="5342060" cy="4458929"/>
              <a:chOff x="1519970" y="1256071"/>
              <a:chExt cx="5342060" cy="445892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524000" y="1256071"/>
                <a:ext cx="5338030" cy="4458929"/>
                <a:chOff x="1524000" y="1256071"/>
                <a:chExt cx="5338030" cy="4458929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524000" y="1256071"/>
                  <a:ext cx="5338030" cy="4458929"/>
                  <a:chOff x="1524000" y="1256071"/>
                  <a:chExt cx="5338030" cy="4458929"/>
                </a:xfrm>
              </p:grpSpPr>
              <p:pic>
                <p:nvPicPr>
                  <p:cNvPr id="7" name="Picture 2" descr="C:\Users\SHAHIN\Desktop\babul2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/>
                  <a:srcRect b="2473"/>
                  <a:stretch/>
                </p:blipFill>
                <p:spPr bwMode="auto">
                  <a:xfrm>
                    <a:off x="1524000" y="1256071"/>
                    <a:ext cx="5338030" cy="4458929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" name="Rectangle 2"/>
                  <p:cNvSpPr/>
                  <p:nvPr/>
                </p:nvSpPr>
                <p:spPr>
                  <a:xfrm>
                    <a:off x="5715000" y="1376515"/>
                    <a:ext cx="1147030" cy="45228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Rectangle 11"/>
                <p:cNvSpPr/>
                <p:nvPr/>
              </p:nvSpPr>
              <p:spPr>
                <a:xfrm>
                  <a:off x="1600200" y="1270819"/>
                  <a:ext cx="1295400" cy="4522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1519970" y="4992328"/>
                <a:ext cx="1299430" cy="4522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619500" y="5262715"/>
              <a:ext cx="1333500" cy="452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5219668" y="1155730"/>
            <a:ext cx="2137397" cy="861304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4340" y="463591"/>
            <a:ext cx="2948345" cy="1113505"/>
          </a:xfrm>
          <a:prstGeom prst="ellipse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6305" y="4224780"/>
            <a:ext cx="2389840" cy="91372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</a:p>
        </p:txBody>
      </p:sp>
      <p:sp>
        <p:nvSpPr>
          <p:cNvPr id="8" name="Oval 7"/>
          <p:cNvSpPr/>
          <p:nvPr/>
        </p:nvSpPr>
        <p:spPr>
          <a:xfrm>
            <a:off x="2546145" y="4525893"/>
            <a:ext cx="3219395" cy="111350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</a:p>
        </p:txBody>
      </p:sp>
    </p:spTree>
    <p:extLst>
      <p:ext uri="{BB962C8B-B14F-4D97-AF65-F5344CB8AC3E}">
        <p14:creationId xmlns:p14="http://schemas.microsoft.com/office/powerpoint/2010/main" val="21744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1" grpId="0" animBg="1"/>
      <p:bldP spid="9" grpId="0" animBg="1"/>
      <p:bldP spid="5" grpId="0" animBg="1"/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2271252"/>
            <a:ext cx="3276600" cy="198120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48200" y="1828800"/>
            <a:ext cx="2438400" cy="2438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317590" y="152400"/>
            <a:ext cx="4724400" cy="1066800"/>
          </a:xfrm>
          <a:prstGeom prst="wedgeRoundRectCallout">
            <a:avLst>
              <a:gd name="adj1" fmla="val -20833"/>
              <a:gd name="adj2" fmla="val 94297"/>
              <a:gd name="adj3" fmla="val 16667"/>
            </a:avLst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5055009" y="5410200"/>
            <a:ext cx="2869791" cy="102255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29600" y="2133600"/>
            <a:ext cx="2540410" cy="12019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</a:p>
        </p:txBody>
      </p:sp>
    </p:spTree>
    <p:extLst>
      <p:ext uri="{BB962C8B-B14F-4D97-AF65-F5344CB8AC3E}">
        <p14:creationId xmlns:p14="http://schemas.microsoft.com/office/powerpoint/2010/main" val="20251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0625 -0.3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2709 0.00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4" grpId="0" animBg="1"/>
      <p:bldP spid="4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1028700" y="304800"/>
            <a:ext cx="10134600" cy="1198306"/>
          </a:xfrm>
          <a:prstGeom prst="ellipseRibbon">
            <a:avLst/>
          </a:prstGeom>
          <a:solidFill>
            <a:srgbClr val="92D050"/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552" y="4114800"/>
            <a:ext cx="11992896" cy="2438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রাদারফোর্ডের আলফা কণা বিচ্ছুরণ পরীক্ষা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 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lenovo\Downloads\image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/>
        </p:blipFill>
        <p:spPr bwMode="auto">
          <a:xfrm>
            <a:off x="5143500" y="1752600"/>
            <a:ext cx="1905000" cy="2069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 txBox="1">
            <a:spLocks/>
          </p:cNvSpPr>
          <p:nvPr/>
        </p:nvSpPr>
        <p:spPr>
          <a:xfrm>
            <a:off x="257628" y="2506579"/>
            <a:ext cx="11638548" cy="41990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5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শিক্ষার্থীরা-</a:t>
            </a:r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আলফা 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 কী তা বলতে পারবে। 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9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রাদারফোর্ডের পরীক্ষা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 বর্ণনা করতে পারবে ।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bn-BD" sz="3900" b="1" dirty="0">
                <a:latin typeface="NikoshBAN" pitchFamily="2" charset="0"/>
                <a:cs typeface="NikoshBAN" pitchFamily="2" charset="0"/>
              </a:rPr>
              <a:t> রাদারফোর্ডের পরীক্ষা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সিদ্ধান্ত ব্যাখ্যা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 করতে পারবে।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9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900" b="1" dirty="0">
                <a:latin typeface="NikoshBAN" pitchFamily="2" charset="0"/>
                <a:cs typeface="NikoshBAN" pitchFamily="2" charset="0"/>
              </a:rPr>
              <a:t> রাদারফোর্ডের পরমাণু মডেল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900" b="1" dirty="0"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  <a:r>
              <a:rPr lang="bn-IN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410953" y="117868"/>
            <a:ext cx="4495800" cy="1710932"/>
          </a:xfrm>
          <a:prstGeom prst="wedgeEllipseCallout">
            <a:avLst>
              <a:gd name="adj1" fmla="val -23545"/>
              <a:gd name="adj2" fmla="val 72091"/>
            </a:avLst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3886200" y="381000"/>
            <a:ext cx="3814916" cy="2133600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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-কণা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endParaRPr lang="en-US" sz="4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152400" y="2971800"/>
                <a:ext cx="11887200" cy="3145221"/>
              </a:xfrm>
              <a:prstGeom prst="roundRect">
                <a:avLst/>
              </a:prstGeom>
              <a:solidFill>
                <a:srgbClr val="002060"/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হিলিয়াম পরমা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নু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থেকে দুটি ইলেকট্রন বের করে নিলে যে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হিলিয়াম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নিউক্লিয়াস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অবশি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ষ্ট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থাকে তাকে</a:t>
                </a:r>
                <a:r>
                  <a:rPr lang="en-US" sz="4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α</m:t>
                    </m:r>
                    <m:r>
                      <a:rPr lang="bn-BD" sz="4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4400" b="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কণা</m:t>
                    </m:r>
                  </m:oMath>
                </a14:m>
                <a:r>
                  <a:rPr lang="bn-BD" sz="4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লে।</a:t>
                </a:r>
                <a:endParaRPr lang="en-US" sz="4400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71800"/>
                <a:ext cx="11887200" cy="3145221"/>
              </a:xfrm>
              <a:prstGeom prst="roundRect">
                <a:avLst/>
              </a:prstGeom>
              <a:blipFill>
                <a:blip r:embed="rId2"/>
                <a:stretch>
                  <a:fillRect l="-562" r="-1582"/>
                </a:stretch>
              </a:blip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2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equential Access Storage 4"/>
          <p:cNvSpPr/>
          <p:nvPr/>
        </p:nvSpPr>
        <p:spPr>
          <a:xfrm>
            <a:off x="1676400" y="228600"/>
            <a:ext cx="8458200" cy="1898856"/>
          </a:xfrm>
          <a:prstGeom prst="flowChartMagneticTape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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-কণার বৈশিষ্ট্যঃ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57200" y="2647335"/>
            <a:ext cx="11353800" cy="3220066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আলফা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তেজস্ক্রিয় রশ্মি 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ইহার ভর চার একক এবং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আলফা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প্রচণ্ড গতি সম্পন্ন 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4"/>
              <p:cNvSpPr txBox="1">
                <a:spLocks/>
              </p:cNvSpPr>
              <p:nvPr/>
            </p:nvSpPr>
            <p:spPr>
              <a:xfrm>
                <a:off x="533400" y="3048000"/>
                <a:ext cx="11125200" cy="2514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57150">
                <a:solidFill>
                  <a:srgbClr val="FFFF00"/>
                </a:solidFill>
              </a:ln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আলফা কণার উৎস</a:t>
                </a:r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হিসেবে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ব্যবহৃত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তেজস্ক্রিয় মৌল 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Ra</a:t>
                </a:r>
                <a:endParaRPr lang="en-US" sz="3600" u="sng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2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পাতলা সোনার পাত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bg1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/>
                        <a:cs typeface="NikoshBAN" panose="02000000000000000000" pitchFamily="2" charset="0"/>
                      </a:rPr>
                      <m:t>0004</m:t>
                    </m:r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cm</m:t>
                    </m:r>
                    <m:r>
                      <a:rPr lang="en-US" sz="36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পুরু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ZnS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আবর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bn-BD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 পর্দা। </a:t>
                </a:r>
                <a:r>
                  <a: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3" name="Subtit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48000"/>
                <a:ext cx="11125200" cy="2514600"/>
              </a:xfrm>
              <a:prstGeom prst="rect">
                <a:avLst/>
              </a:prstGeom>
              <a:blipFill>
                <a:blip r:embed="rId2"/>
                <a:stretch>
                  <a:fillRect l="-1200" t="-5213" r="-1091"/>
                </a:stretch>
              </a:blipFill>
              <a:ln w="5715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que 3"/>
          <p:cNvSpPr/>
          <p:nvPr/>
        </p:nvSpPr>
        <p:spPr>
          <a:xfrm>
            <a:off x="838200" y="838200"/>
            <a:ext cx="10287000" cy="1423219"/>
          </a:xfrm>
          <a:prstGeom prst="plaqu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ণসমূহঃ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934</TotalTime>
  <Words>587</Words>
  <Application>Microsoft Office PowerPoint</Application>
  <PresentationFormat>Widescreen</PresentationFormat>
  <Paragraphs>84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Franklin Gothic Book</vt:lpstr>
      <vt:lpstr>Franklin Gothic Medium</vt:lpstr>
      <vt:lpstr>NikoshBAN</vt:lpstr>
      <vt:lpstr>Wingdings</vt:lpstr>
      <vt:lpstr>Wingdings 2</vt:lpstr>
      <vt:lpstr>Trek</vt:lpstr>
      <vt:lpstr>Package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HP</dc:creator>
  <cp:lastModifiedBy>Windows User</cp:lastModifiedBy>
  <cp:revision>289</cp:revision>
  <dcterms:modified xsi:type="dcterms:W3CDTF">2021-09-17T17:55:37Z</dcterms:modified>
</cp:coreProperties>
</file>