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5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6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5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4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3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07DA8-7266-44AB-9C6C-6CE4F843A23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5F6A-F0FE-4F58-AC4D-6BF8EB389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3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" y="-13855"/>
            <a:ext cx="9296400" cy="70866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635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609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u="sng" dirty="0" smtClean="0">
                <a:solidFill>
                  <a:srgbClr val="FF0000"/>
                </a:solidFill>
              </a:rPr>
              <a:t>اقسام الفاعل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091" y="2133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الفاعل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24600" y="4038600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اسم ظاهر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05200" y="4270664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ضمير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4191000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فاعل مؤول</a:t>
            </a:r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85900" y="2964597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00900" y="2964597"/>
            <a:ext cx="0" cy="921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81500" y="30480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85900" y="30480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" idx="2"/>
          </p:cNvCxnSpPr>
          <p:nvPr/>
        </p:nvCxnSpPr>
        <p:spPr>
          <a:xfrm>
            <a:off x="4544291" y="2667000"/>
            <a:ext cx="0" cy="297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8600" y="1809929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ينقسم الفاعل الى ثلاثة اقسام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2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1295400"/>
            <a:ext cx="678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ينقسم الفاعل الى ثلاثة اقسام – </a:t>
            </a:r>
          </a:p>
          <a:p>
            <a:pPr algn="ctr"/>
            <a:r>
              <a:rPr lang="ar-SA" sz="3200" dirty="0" smtClean="0"/>
              <a:t>1 – </a:t>
            </a:r>
            <a:r>
              <a:rPr lang="ar-SA" sz="3200" u="sng" dirty="0" smtClean="0">
                <a:solidFill>
                  <a:srgbClr val="00B0F0"/>
                </a:solidFill>
              </a:rPr>
              <a:t>اسم ظاهر </a:t>
            </a:r>
            <a:r>
              <a:rPr lang="ar-SA" sz="3200" dirty="0" smtClean="0"/>
              <a:t>:- احيانا يكون الفاعل اسما ظاهرا – مثل – فاز الحق – هنا الفاعل الحق اسما ظاهرا –</a:t>
            </a:r>
          </a:p>
          <a:p>
            <a:pPr algn="ctr"/>
            <a:r>
              <a:rPr lang="ar-SA" sz="3200" dirty="0"/>
              <a:t> </a:t>
            </a:r>
            <a:r>
              <a:rPr lang="ar-SA" sz="3200" dirty="0" smtClean="0"/>
              <a:t>2 –</a:t>
            </a:r>
            <a:r>
              <a:rPr lang="ar-SA" sz="3200" u="sng" dirty="0" smtClean="0">
                <a:solidFill>
                  <a:srgbClr val="00B0F0"/>
                </a:solidFill>
              </a:rPr>
              <a:t>ضمير</a:t>
            </a:r>
            <a:r>
              <a:rPr lang="ar-SA" sz="3200" dirty="0" smtClean="0"/>
              <a:t> :- ضمير بارز مثل –قرأت القران     </a:t>
            </a:r>
          </a:p>
          <a:p>
            <a:pPr algn="ctr"/>
            <a:r>
              <a:rPr lang="ar-SA" sz="3200" dirty="0" smtClean="0"/>
              <a:t>ضمير مستتر مثل – زيد جاء             </a:t>
            </a:r>
          </a:p>
          <a:p>
            <a:pPr algn="ctr"/>
            <a:r>
              <a:rPr lang="ar-SA" sz="3200" dirty="0"/>
              <a:t> </a:t>
            </a:r>
            <a:r>
              <a:rPr lang="ar-SA" sz="3200" dirty="0" smtClean="0"/>
              <a:t>3 – </a:t>
            </a:r>
            <a:r>
              <a:rPr lang="ar-SA" sz="3200" u="sng" dirty="0" smtClean="0">
                <a:solidFill>
                  <a:srgbClr val="00B0F0"/>
                </a:solidFill>
              </a:rPr>
              <a:t>الفاعل المؤول </a:t>
            </a:r>
            <a:r>
              <a:rPr lang="ar-SA" sz="3200" dirty="0" smtClean="0"/>
              <a:t>:- وهو جملة تكون فاعلا بعد تأويلها بالمفرد – مثل – بلغنى انك نجحت فى الامتحان – هنا « انك نجحت فى الامتحان «  </a:t>
            </a:r>
          </a:p>
          <a:p>
            <a:pPr algn="ctr"/>
            <a:r>
              <a:rPr lang="ar-SA" sz="3200" dirty="0" smtClean="0"/>
              <a:t>فاعل بلغ بعد تأويله 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827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10668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FF0000"/>
                </a:solidFill>
              </a:rPr>
              <a:t>حكم الفاعل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28600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للفاعل ثلاثة احكام  وهى – </a:t>
            </a:r>
          </a:p>
          <a:p>
            <a:pPr algn="ctr"/>
            <a:r>
              <a:rPr lang="ar-SA" sz="3200" dirty="0"/>
              <a:t> </a:t>
            </a:r>
            <a:r>
              <a:rPr lang="ar-SA" sz="3200" dirty="0" smtClean="0"/>
              <a:t>1 – الفاعل لايتقدم على الفعل – نحو : قام زيد – </a:t>
            </a:r>
          </a:p>
          <a:p>
            <a:pPr algn="ctr"/>
            <a:r>
              <a:rPr lang="ar-SA" sz="3200" dirty="0"/>
              <a:t> </a:t>
            </a:r>
            <a:r>
              <a:rPr lang="ar-SA" sz="3200" dirty="0" smtClean="0"/>
              <a:t>2 – اذا كان الفاعل اسما ظاهرا وحد الفعل ابدا سواء كان الفاعل مفردا او مثنى او جمعا- نحو : جاء الطالب –جاء الطالبان –جاء الطالبون –</a:t>
            </a:r>
          </a:p>
          <a:p>
            <a:pPr algn="ctr"/>
            <a:r>
              <a:rPr lang="ar-SA" sz="3200" dirty="0"/>
              <a:t> </a:t>
            </a:r>
            <a:r>
              <a:rPr lang="ar-SA" sz="3200" dirty="0" smtClean="0"/>
              <a:t>3 – اذا كان الفاعل مؤنثا لحقت عامله علامة التانيث الساكنة –نحو:  قامت هند 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061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9906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b="1" u="sng" dirty="0" smtClean="0">
                <a:solidFill>
                  <a:srgbClr val="0070C0"/>
                </a:solidFill>
              </a:rPr>
              <a:t>العمل الانفرادى</a:t>
            </a:r>
            <a:endParaRPr lang="en-US" sz="66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استخرج الفاعل من الجمل التالية </a:t>
            </a:r>
          </a:p>
          <a:p>
            <a:pPr algn="ctr"/>
            <a:r>
              <a:rPr lang="ar-SA" sz="3600" dirty="0"/>
              <a:t> </a:t>
            </a:r>
            <a:r>
              <a:rPr lang="ar-SA" sz="3600" dirty="0" smtClean="0"/>
              <a:t>1 – نصر زيد خالدا –</a:t>
            </a:r>
          </a:p>
          <a:p>
            <a:pPr algn="ctr"/>
            <a:r>
              <a:rPr lang="ar-SA" sz="3600" dirty="0"/>
              <a:t> </a:t>
            </a:r>
            <a:r>
              <a:rPr lang="ar-SA" sz="3600" dirty="0" smtClean="0"/>
              <a:t>2 – ادت زينب الصلاة </a:t>
            </a:r>
          </a:p>
          <a:p>
            <a:pPr algn="ctr"/>
            <a:r>
              <a:rPr lang="ar-SA" sz="3600" dirty="0"/>
              <a:t> </a:t>
            </a:r>
            <a:r>
              <a:rPr lang="ar-SA" sz="3600" dirty="0" smtClean="0"/>
              <a:t>3 – قرأ نعمان القران </a:t>
            </a:r>
          </a:p>
          <a:p>
            <a:pPr algn="ctr"/>
            <a:r>
              <a:rPr lang="ar-SA" sz="3600" dirty="0" smtClean="0"/>
              <a:t>4 – اذا جاء نصر الله والفتح</a:t>
            </a:r>
          </a:p>
          <a:p>
            <a:pPr algn="ctr"/>
            <a:r>
              <a:rPr lang="ar-SA" sz="3600" dirty="0"/>
              <a:t> </a:t>
            </a:r>
            <a:r>
              <a:rPr lang="ar-SA" sz="3600" dirty="0" smtClean="0"/>
              <a:t>5- يذهب بكر الى المدرسة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355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1219200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00B050"/>
                </a:solidFill>
              </a:rPr>
              <a:t>العمل الاجتماعى</a:t>
            </a:r>
            <a:endParaRPr lang="en-US" sz="6600" b="1" u="sng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438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اكتب احكام الفاعل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76600"/>
            <a:ext cx="746760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0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114300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b="1" u="sng" dirty="0" smtClean="0">
                <a:solidFill>
                  <a:srgbClr val="00B050"/>
                </a:solidFill>
              </a:rPr>
              <a:t>اختبار الدرس</a:t>
            </a:r>
            <a:endParaRPr lang="en-US" sz="6600" b="1" u="sng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8194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solidFill>
                  <a:srgbClr val="0070C0"/>
                </a:solidFill>
              </a:rPr>
              <a:t> 1 – ما هو الفاعل ؟</a:t>
            </a:r>
          </a:p>
          <a:p>
            <a:pPr algn="r"/>
            <a:r>
              <a:rPr lang="ar-SA" sz="3600" dirty="0">
                <a:solidFill>
                  <a:srgbClr val="0070C0"/>
                </a:solidFill>
              </a:rPr>
              <a:t> </a:t>
            </a:r>
            <a:r>
              <a:rPr lang="ar-SA" sz="3600" dirty="0" smtClean="0">
                <a:solidFill>
                  <a:srgbClr val="0070C0"/>
                </a:solidFill>
              </a:rPr>
              <a:t>2 –كم قسما للفاعل ؟</a:t>
            </a:r>
          </a:p>
          <a:p>
            <a:pPr algn="r"/>
            <a:r>
              <a:rPr lang="ar-SA" sz="3600" dirty="0">
                <a:solidFill>
                  <a:srgbClr val="0070C0"/>
                </a:solidFill>
              </a:rPr>
              <a:t> </a:t>
            </a:r>
            <a:r>
              <a:rPr lang="ar-SA" sz="3600" dirty="0" smtClean="0">
                <a:solidFill>
                  <a:srgbClr val="0070C0"/>
                </a:solidFill>
              </a:rPr>
              <a:t>3 – ما هو حكم الفاعل ؟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1527"/>
            <a:ext cx="3710341" cy="24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9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44000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10668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00B050"/>
                </a:solidFill>
              </a:rPr>
              <a:t>عمل المنزل</a:t>
            </a:r>
            <a:endParaRPr lang="en-US" sz="6600" b="1" u="sng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362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احفظ الدرس فى البيت واكتب فى كرستك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00400"/>
            <a:ext cx="7162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990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</a:rPr>
              <a:t>شكرا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314039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B0F0"/>
                </a:solidFill>
              </a:rPr>
              <a:t>الله حافظ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048000"/>
            <a:ext cx="6705600" cy="34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1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27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04900" y="1159317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 </a:t>
            </a:r>
            <a:r>
              <a:rPr lang="ar-SA" sz="5400" b="1" dirty="0" smtClean="0">
                <a:solidFill>
                  <a:srgbClr val="002060"/>
                </a:solidFill>
              </a:rPr>
              <a:t>السلام عليكم ورحمة الله وبركاته</a:t>
            </a:r>
            <a:r>
              <a:rPr lang="ar-SA" sz="5400" dirty="0" smtClean="0"/>
              <a:t>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52500" y="2558166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</a:rPr>
              <a:t>اهلا سهلا ومرحبا بكم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990385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rgbClr val="0070C0"/>
                </a:solidFill>
              </a:rPr>
              <a:t>يا ايها الطلاب !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913715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00B050"/>
                </a:solidFill>
              </a:rPr>
              <a:t>كيف انتم ؟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0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36" y="6926"/>
            <a:ext cx="9179936" cy="685107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10668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FF0000"/>
                </a:solidFill>
              </a:rPr>
              <a:t>تعريف الاستاذ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362200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002060"/>
                </a:solidFill>
              </a:rPr>
              <a:t>محمد عبد القدوس </a:t>
            </a:r>
          </a:p>
          <a:p>
            <a:pPr algn="ctr"/>
            <a:r>
              <a:rPr lang="ar-SA" sz="4000" dirty="0" smtClean="0"/>
              <a:t>المدير المساعد</a:t>
            </a:r>
          </a:p>
          <a:p>
            <a:pPr algn="ctr"/>
            <a:r>
              <a:rPr lang="ar-SA" sz="3600" dirty="0" smtClean="0"/>
              <a:t>كيارجالا بورببارا باليكا داخل مدرسة </a:t>
            </a:r>
          </a:p>
          <a:p>
            <a:pPr algn="ctr"/>
            <a:r>
              <a:rPr lang="ar-SA" sz="3600" dirty="0" smtClean="0"/>
              <a:t>فولبارية – مومن شاهى</a:t>
            </a:r>
          </a:p>
        </p:txBody>
      </p:sp>
    </p:spTree>
    <p:extLst>
      <p:ext uri="{BB962C8B-B14F-4D97-AF65-F5344CB8AC3E}">
        <p14:creationId xmlns:p14="http://schemas.microsoft.com/office/powerpoint/2010/main" val="273105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1447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FF0000"/>
                </a:solidFill>
              </a:rPr>
              <a:t>تعريف الدرس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9718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الصف التاسع </a:t>
            </a:r>
          </a:p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قواعد اللغة العربية </a:t>
            </a:r>
          </a:p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الباب الثانى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0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13716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FF0000"/>
                </a:solidFill>
              </a:rPr>
              <a:t>اختبار الذهن 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18278"/>
            <a:ext cx="4495800" cy="2530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6006"/>
            <a:ext cx="3200400" cy="2714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2819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تدرس </a:t>
            </a:r>
            <a:r>
              <a:rPr lang="ar-SA" sz="3200" u="sng" dirty="0" smtClean="0">
                <a:solidFill>
                  <a:srgbClr val="0070C0"/>
                </a:solidFill>
              </a:rPr>
              <a:t>معلمة </a:t>
            </a:r>
            <a:r>
              <a:rPr lang="ar-SA" sz="3200" dirty="0" smtClean="0"/>
              <a:t>الدرس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743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يذهب </a:t>
            </a:r>
            <a:r>
              <a:rPr lang="ar-SA" sz="3200" u="sng" dirty="0" smtClean="0">
                <a:solidFill>
                  <a:srgbClr val="0070C0"/>
                </a:solidFill>
              </a:rPr>
              <a:t>الرجل</a:t>
            </a:r>
            <a:r>
              <a:rPr lang="ar-SA" sz="3200" dirty="0" smtClean="0"/>
              <a:t> الى المسجد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2173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انظر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43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12192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FF0000"/>
                </a:solidFill>
              </a:rPr>
              <a:t>اعلان الدرس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514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0070C0"/>
                </a:solidFill>
              </a:rPr>
              <a:t>الدرس اليوم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188640"/>
            <a:ext cx="624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00" b="1" dirty="0" smtClean="0">
                <a:solidFill>
                  <a:srgbClr val="FF0000"/>
                </a:solidFill>
              </a:rPr>
              <a:t>الفاعل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2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05770"/>
            <a:ext cx="9143999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12192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u="sng" dirty="0" smtClean="0">
                <a:solidFill>
                  <a:srgbClr val="FF0000"/>
                </a:solidFill>
              </a:rPr>
              <a:t>نتائج الدرس</a:t>
            </a:r>
            <a:endParaRPr lang="en-US" sz="66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895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rgbClr val="92D050"/>
                </a:solidFill>
              </a:rPr>
              <a:t>يستطيع الطلاب بعد نهاية هذا الدرس :-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8862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solidFill>
                  <a:srgbClr val="0070C0"/>
                </a:solidFill>
              </a:rPr>
              <a:t>ان يقول المعنى لغة الفاعل </a:t>
            </a:r>
            <a:endParaRPr lang="ar-SA" sz="3200" dirty="0">
              <a:solidFill>
                <a:srgbClr val="0070C0"/>
              </a:solidFill>
            </a:endParaRPr>
          </a:p>
          <a:p>
            <a:pPr algn="r"/>
            <a:r>
              <a:rPr lang="ar-SA" sz="3200" dirty="0">
                <a:solidFill>
                  <a:srgbClr val="0070C0"/>
                </a:solidFill>
              </a:rPr>
              <a:t>ان يقول تعريف ا</a:t>
            </a:r>
            <a:r>
              <a:rPr lang="ar-SA" sz="3200" dirty="0" smtClean="0">
                <a:solidFill>
                  <a:srgbClr val="0070C0"/>
                </a:solidFill>
              </a:rPr>
              <a:t>لصطلاحا</a:t>
            </a:r>
          </a:p>
          <a:p>
            <a:pPr algn="r"/>
            <a:r>
              <a:rPr lang="ar-SA" sz="3200" dirty="0" smtClean="0">
                <a:solidFill>
                  <a:srgbClr val="0070C0"/>
                </a:solidFill>
              </a:rPr>
              <a:t>ان </a:t>
            </a:r>
            <a:r>
              <a:rPr lang="ar-SA" sz="3200" dirty="0" smtClean="0">
                <a:solidFill>
                  <a:srgbClr val="0070C0"/>
                </a:solidFill>
              </a:rPr>
              <a:t>يبين اقسام الفاعل</a:t>
            </a:r>
            <a:r>
              <a:rPr lang="ar-SA" sz="3200" dirty="0" smtClean="0"/>
              <a:t> -</a:t>
            </a:r>
            <a:endParaRPr lang="en-US" sz="3200" dirty="0"/>
          </a:p>
        </p:txBody>
      </p:sp>
      <p:sp>
        <p:nvSpPr>
          <p:cNvPr id="6" name="5-Point Star 5"/>
          <p:cNvSpPr/>
          <p:nvPr/>
        </p:nvSpPr>
        <p:spPr>
          <a:xfrm>
            <a:off x="7467600" y="3962400"/>
            <a:ext cx="457200" cy="3581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467600" y="4543267"/>
            <a:ext cx="457200" cy="3581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467600" y="5095642"/>
            <a:ext cx="457200" cy="3581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28600"/>
            <a:ext cx="9296399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9144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C00000"/>
                </a:solidFill>
              </a:rPr>
              <a:t>تعريف الفاعل 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286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u="sng" dirty="0" smtClean="0">
                <a:solidFill>
                  <a:srgbClr val="00B0F0"/>
                </a:solidFill>
              </a:rPr>
              <a:t>معنى الفاعل  لغة</a:t>
            </a:r>
            <a:endParaRPr lang="en-US" sz="4800" u="sng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5814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/>
              <a:t>الفاعل صيغة المفرد المذكر لاسم الفاعل من مصدر الفعل ، معناه : العامل                             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31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69273"/>
            <a:ext cx="9143999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14500" y="1440873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u="sng" dirty="0" smtClean="0">
                <a:solidFill>
                  <a:srgbClr val="FFC000"/>
                </a:solidFill>
              </a:rPr>
              <a:t>تعريف اصطلاحا</a:t>
            </a:r>
            <a:endParaRPr lang="en-US" sz="8000" b="1" u="sng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3041073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الفاعل كل اسم قبله فعل او صفة  اسند اليه على معنى انه قام به لا وقع عليه -                   </a:t>
            </a:r>
          </a:p>
          <a:p>
            <a:r>
              <a:rPr lang="ar-SA" sz="4000" dirty="0" smtClean="0"/>
              <a:t>مثل :-  نصر خالد بكرا – فخالد هنا فاعل ومرفوع  ب « نصر « - 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382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373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59</cp:revision>
  <dcterms:created xsi:type="dcterms:W3CDTF">2021-08-27T10:50:53Z</dcterms:created>
  <dcterms:modified xsi:type="dcterms:W3CDTF">2021-09-02T01:58:37Z</dcterms:modified>
</cp:coreProperties>
</file>