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8" r:id="rId2"/>
    <p:sldId id="279" r:id="rId3"/>
    <p:sldId id="280" r:id="rId4"/>
    <p:sldId id="281" r:id="rId5"/>
    <p:sldId id="282" r:id="rId6"/>
    <p:sldId id="283" r:id="rId7"/>
    <p:sldId id="284" r:id="rId8"/>
    <p:sldId id="285" r:id="rId9"/>
    <p:sldId id="287" r:id="rId10"/>
    <p:sldId id="298" r:id="rId11"/>
    <p:sldId id="260" r:id="rId12"/>
    <p:sldId id="288" r:id="rId13"/>
    <p:sldId id="292" r:id="rId14"/>
    <p:sldId id="295" r:id="rId15"/>
    <p:sldId id="296" r:id="rId16"/>
    <p:sldId id="289" r:id="rId17"/>
    <p:sldId id="294" r:id="rId18"/>
    <p:sldId id="297" r:id="rId19"/>
    <p:sldId id="299" r:id="rId20"/>
    <p:sldId id="300" r:id="rId21"/>
    <p:sldId id="301" r:id="rId22"/>
    <p:sldId id="302" r:id="rId23"/>
    <p:sldId id="303" r:id="rId24"/>
    <p:sldId id="286" r:id="rId25"/>
    <p:sldId id="30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93" autoAdjust="0"/>
    <p:restoredTop sz="94660"/>
  </p:normalViewPr>
  <p:slideViewPr>
    <p:cSldViewPr>
      <p:cViewPr varScale="1">
        <p:scale>
          <a:sx n="68" d="100"/>
          <a:sy n="68" d="100"/>
        </p:scale>
        <p:origin x="-1536"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20-Sep-21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20-Sep-21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20-Sep-21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20-Sep-21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20-Sep-21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20-Sep-21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video" Target="https://www.youtube.com/embed/-hXKoNapD9E" TargetMode="External"/><Relationship Id="rId7" Type="http://schemas.openxmlformats.org/officeDocument/2006/relationships/image" Target="../media/image21.jpeg"/><Relationship Id="rId2" Type="http://schemas.openxmlformats.org/officeDocument/2006/relationships/video" Target="https://www.youtube.com/embed/JtlDrIVbg1U" TargetMode="External"/><Relationship Id="rId1" Type="http://schemas.openxmlformats.org/officeDocument/2006/relationships/video" Target="https://www.youtube.com/embed/p0ysH2Glw5w"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bn.wikipedia.org/wiki/%E0%A6%A6%E0%A7%8D%E0%A6%AC%E0%A6%BF%E0%A6%A4%E0%A7%80%E0%A6%AF%E0%A6%BC_%E0%A6%AC%E0%A6%BF%E0%A6%B6%E0%A7%8D%E0%A6%AC%E0%A6%AF%E0%A7%81%E0%A6%A6%E0%A7%8D%E0%A6%A7"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5425" y="1371600"/>
            <a:ext cx="4346575"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24400" y="1371600"/>
            <a:ext cx="42672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143000" y="228600"/>
            <a:ext cx="7086600" cy="914400"/>
          </a:xfrm>
          <a:prstGeom prst="rect">
            <a:avLst/>
          </a:prstGeom>
          <a:solidFill>
            <a:srgbClr val="00B050"/>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স্বাগতম</a:t>
            </a:r>
            <a:endParaRPr lang="en-US" sz="1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1905000" y="228600"/>
            <a:ext cx="4876800" cy="609600"/>
          </a:xfrm>
          <a:prstGeom prst="rect">
            <a:avLst/>
          </a:prstGeom>
          <a:solidFill>
            <a:schemeClr val="accent5">
              <a:lumMod val="75000"/>
            </a:schemeClr>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itchFamily="2" charset="0"/>
                <a:cs typeface="NikoshBAN" pitchFamily="2" charset="0"/>
              </a:rPr>
              <a:t>মিত্রশক্তি ও অক্ষশক্তি</a:t>
            </a:r>
            <a:endParaRPr lang="en-US" sz="3200" dirty="0">
              <a:latin typeface="NikoshBAN" pitchFamily="2" charset="0"/>
              <a:cs typeface="NikoshBAN" pitchFamily="2" charset="0"/>
            </a:endParaRPr>
          </a:p>
        </p:txBody>
      </p:sp>
      <p:sp>
        <p:nvSpPr>
          <p:cNvPr id="4" name="Down Arrow 3"/>
          <p:cNvSpPr/>
          <p:nvPr/>
        </p:nvSpPr>
        <p:spPr>
          <a:xfrm>
            <a:off x="2209800" y="838200"/>
            <a:ext cx="685800" cy="1066800"/>
          </a:xfrm>
          <a:prstGeom prst="downArrow">
            <a:avLst/>
          </a:prstGeom>
          <a:solidFill>
            <a:srgbClr val="00B0F0"/>
          </a:solidFill>
          <a:ln>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16" name="Hexagon 4"/>
          <p:cNvSpPr/>
          <p:nvPr/>
        </p:nvSpPr>
        <p:spPr>
          <a:xfrm>
            <a:off x="5237198" y="3217668"/>
            <a:ext cx="1146508" cy="991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800" kern="1200" dirty="0">
              <a:latin typeface="NikoshBAN" pitchFamily="2" charset="0"/>
              <a:cs typeface="NikoshBAN" pitchFamily="2" charset="0"/>
            </a:endParaRPr>
          </a:p>
        </p:txBody>
      </p:sp>
      <p:sp>
        <p:nvSpPr>
          <p:cNvPr id="28" name="Hexagon 4"/>
          <p:cNvSpPr/>
          <p:nvPr/>
        </p:nvSpPr>
        <p:spPr>
          <a:xfrm>
            <a:off x="2209800" y="2743200"/>
            <a:ext cx="2292574" cy="22671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2800" kern="1200" dirty="0">
              <a:latin typeface="NikoshBAN" pitchFamily="2" charset="0"/>
              <a:cs typeface="NikoshBAN" pitchFamily="2" charset="0"/>
            </a:endParaRPr>
          </a:p>
        </p:txBody>
      </p:sp>
      <p:pic>
        <p:nvPicPr>
          <p:cNvPr id="29" name="Picture 28" descr="How the Axis and the &lt;strong&gt;Allies&lt;/strong&gt; in WWII Got Their Names"/>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29200" y="990600"/>
            <a:ext cx="3810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descr="History of the Jews in Greece - Wikipedia"/>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05400" y="4267200"/>
            <a:ext cx="38100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 name="TextBox 30"/>
          <p:cNvSpPr txBox="1"/>
          <p:nvPr/>
        </p:nvSpPr>
        <p:spPr>
          <a:xfrm>
            <a:off x="304800" y="2286000"/>
            <a:ext cx="4419600" cy="830997"/>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মিত্র শক্তি-ইংল্যান্ড, ফ্রান্স, রাশিয়া এবং আমেরিকা + </a:t>
            </a:r>
            <a:endParaRPr lang="en-US" sz="2400" dirty="0">
              <a:latin typeface="NikoshBAN" pitchFamily="2" charset="0"/>
              <a:cs typeface="NikoshBAN" pitchFamily="2" charset="0"/>
            </a:endParaRPr>
          </a:p>
        </p:txBody>
      </p:sp>
      <p:sp>
        <p:nvSpPr>
          <p:cNvPr id="32" name="TextBox 31"/>
          <p:cNvSpPr txBox="1"/>
          <p:nvPr/>
        </p:nvSpPr>
        <p:spPr>
          <a:xfrm>
            <a:off x="228600" y="4876800"/>
            <a:ext cx="4648200" cy="523220"/>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800" dirty="0" smtClean="0">
                <a:latin typeface="NikoshBAN" pitchFamily="2" charset="0"/>
                <a:cs typeface="NikoshBAN" pitchFamily="2" charset="0"/>
              </a:rPr>
              <a:t>অক্ষশক্তি-জার্মানী, ইতালি এবং জাপান +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circle(in)">
                                      <p:cBhvr>
                                        <p:cTn id="18" dur="20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ircle(in)">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ircle(in)">
                                      <p:cBhvr>
                                        <p:cTn id="3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7109639"/>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12" name="TextBox 11"/>
          <p:cNvSpPr txBox="1"/>
          <p:nvPr/>
        </p:nvSpPr>
        <p:spPr>
          <a:xfrm>
            <a:off x="228600" y="228600"/>
            <a:ext cx="8686800" cy="1323439"/>
          </a:xfrm>
          <a:prstGeom prst="rect">
            <a:avLst/>
          </a:prstGeom>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NikoshBAN" pitchFamily="2" charset="0"/>
                <a:cs typeface="NikoshBAN" pitchFamily="2" charset="0"/>
              </a:rPr>
              <a:t>২য় </a:t>
            </a:r>
            <a:r>
              <a:rPr lang="en-US" sz="2000" dirty="0" err="1" smtClean="0">
                <a:latin typeface="NikoshBAN" pitchFamily="2" charset="0"/>
                <a:cs typeface="NikoshBAN" pitchFamily="2" charset="0"/>
              </a:rPr>
              <a:t>বিশ্বযুদ্ধ</a:t>
            </a:r>
            <a:endParaRPr lang="bn-BD" sz="2000" dirty="0" smtClean="0">
              <a:latin typeface="NikoshBAN" pitchFamily="2" charset="0"/>
              <a:cs typeface="NikoshBAN" pitchFamily="2" charset="0"/>
            </a:endParaRPr>
          </a:p>
          <a:p>
            <a:r>
              <a:rPr lang="en-US" sz="2000" dirty="0" smtClean="0">
                <a:latin typeface="NikoshBAN" pitchFamily="2" charset="0"/>
                <a:cs typeface="NikoshBAN" pitchFamily="2" charset="0"/>
              </a:rPr>
              <a:t>১৯৩৯ </a:t>
            </a:r>
            <a:r>
              <a:rPr lang="en-US" sz="2000" dirty="0" err="1" smtClean="0">
                <a:latin typeface="NikoshBAN" pitchFamily="2" charset="0"/>
                <a:cs typeface="NikoshBAN" pitchFamily="2" charset="0"/>
              </a:rPr>
              <a:t>সালের</a:t>
            </a:r>
            <a:r>
              <a:rPr lang="en-US" sz="2000" dirty="0" smtClean="0">
                <a:latin typeface="NikoshBAN" pitchFamily="2" charset="0"/>
                <a:cs typeface="NikoshBAN" pitchFamily="2" charset="0"/>
              </a:rPr>
              <a:t> ১লা </a:t>
            </a:r>
            <a:r>
              <a:rPr lang="en-US" sz="2000" dirty="0" err="1" smtClean="0">
                <a:latin typeface="NikoshBAN" pitchFamily="2" charset="0"/>
                <a:cs typeface="NikoshBAN" pitchFamily="2" charset="0"/>
              </a:rPr>
              <a:t>সেপ্টেম্বর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জার্মানীর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হিটলারের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দ্বারা</a:t>
            </a: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পোল্যান্ড</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আক্রমনের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মধ্য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যুদ্ধ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শুরু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তাই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ইতিহাসে</a:t>
            </a:r>
            <a:r>
              <a:rPr lang="en-US" sz="2000" dirty="0" smtClean="0">
                <a:latin typeface="NikoshBAN" pitchFamily="2" charset="0"/>
                <a:cs typeface="NikoshBAN" pitchFamily="2" charset="0"/>
              </a:rPr>
              <a:t> ২য় </a:t>
            </a:r>
            <a:r>
              <a:rPr lang="en-US" sz="2000" dirty="0" err="1" smtClean="0">
                <a:latin typeface="NikoshBAN" pitchFamily="2" charset="0"/>
                <a:cs typeface="NikoshBAN" pitchFamily="2" charset="0"/>
              </a:rPr>
              <a:t>বিশ্বযুদ্ধ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পরিচিত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ইংল্যাণ্ড</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তারপরের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ফ্রান্স</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জার্মানির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বিরুদ্ধে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যুদ্ধ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ঘোষণা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ইতালি</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আমেরিকা,জাপান,রাশিয়া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অংশগ্রহণ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মাধ্যমে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বিশ্বব্যাপী</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ছড়িয়ে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 </a:t>
            </a:r>
            <a:endParaRPr lang="bn-BD" sz="2000" dirty="0" smtClean="0">
              <a:latin typeface="NikoshBAN" pitchFamily="2" charset="0"/>
              <a:cs typeface="NikoshBAN" pitchFamily="2" charset="0"/>
            </a:endParaRPr>
          </a:p>
        </p:txBody>
      </p:sp>
      <p:pic>
        <p:nvPicPr>
          <p:cNvPr id="13" name="Picture 12" descr="File:The Home Front in Britain during &lt;strong&gt;the Second&lt;/strong&gt; &lt;strong&gt;World&lt;/strong&gt; &lt;strong&gt;War&lt;/strong&gt; ..."/>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1676400"/>
            <a:ext cx="43434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Cold &lt;strong&gt;war&lt;/strong&gt; map first &lt;strong&gt;world&lt;/strong&gt; &lt;strong&gt;second&lt;/strong&gt; &lt;strong&gt;world&lt;/strong&gt; 3rd &lt;strong&gt;world&lt;/strong&gt; by Saint ..."/>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53000" y="1752600"/>
            <a:ext cx="40386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228600" y="5223164"/>
            <a:ext cx="8686800" cy="1600200"/>
          </a:xfrm>
          <a:prstGeom prst="rect">
            <a:avLst/>
          </a:prstGeom>
          <a:solidFill>
            <a:schemeClr val="accent6">
              <a:lumMod val="75000"/>
            </a:schemeClr>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NikoshBAN" pitchFamily="2" charset="0"/>
                <a:cs typeface="NikoshBAN" pitchFamily="2" charset="0"/>
              </a:rPr>
              <a:t>.১৯৪১ </a:t>
            </a:r>
            <a:r>
              <a:rPr lang="en-US" sz="2000" dirty="0" err="1" smtClean="0">
                <a:latin typeface="NikoshBAN" pitchFamily="2" charset="0"/>
                <a:cs typeface="NikoshBAN" pitchFamily="2" charset="0"/>
              </a:rPr>
              <a:t>সালে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জাপানের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আমেরিকার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পার্লহার্বার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আক্রমনের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প্রত্যক্ষ</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প্রতিশোধ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গ্রহণের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জন্য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আমেরিকা</a:t>
            </a:r>
            <a:r>
              <a:rPr lang="en-US" sz="2000" dirty="0" smtClean="0">
                <a:latin typeface="NikoshBAN" pitchFamily="2" charset="0"/>
                <a:cs typeface="NikoshBAN" pitchFamily="2" charset="0"/>
              </a:rPr>
              <a:t> ২য় </a:t>
            </a:r>
            <a:r>
              <a:rPr lang="en-US" sz="2000" dirty="0" err="1" smtClean="0">
                <a:latin typeface="NikoshBAN" pitchFamily="2" charset="0"/>
                <a:cs typeface="NikoshBAN" pitchFamily="2" charset="0"/>
              </a:rPr>
              <a:t>বিশ্বযুদ্ধে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অংশগ্রহণ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যুদ্ধের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জার্মানির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একনায়ক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হিটলার,ইতালির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বেনিতো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মুসোলিনি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অক্ষশক্তিতে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ইংল্যাণ্ডের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উইন্সটন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চার্চিল,আমেরিকার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রুজভেল্ট</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হ্যারি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এস</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ট্রুম্যান</a:t>
            </a:r>
            <a:r>
              <a:rPr lang="en-US" sz="2000" dirty="0" smtClean="0">
                <a:latin typeface="NikoshBAN" pitchFamily="2" charset="0"/>
                <a:cs typeface="NikoshBAN" pitchFamily="2" charset="0"/>
              </a:rPr>
              <a:t> ,USSR(</a:t>
            </a:r>
            <a:r>
              <a:rPr lang="en-US" sz="2000" dirty="0" err="1" smtClean="0">
                <a:latin typeface="NikoshBAN" pitchFamily="2" charset="0"/>
                <a:cs typeface="NikoshBAN" pitchFamily="2" charset="0"/>
              </a:rPr>
              <a:t>রাশিয়া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যোসেফ</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স্ট্যালিন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মিত্রশক্তিতে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যোগদান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করেন</a:t>
            </a:r>
            <a:r>
              <a:rPr lang="en-US" sz="2000" dirty="0" smtClean="0">
                <a:latin typeface="NikoshBAN" pitchFamily="2" charset="0"/>
                <a:cs typeface="NikoshBAN" pitchFamily="2" charset="0"/>
              </a:rPr>
              <a:t>।</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4)">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209800" y="152400"/>
            <a:ext cx="4343400" cy="5232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দ্বিতীয় বিশ্বযুদ্ধের কারণ </a:t>
            </a:r>
            <a:endParaRPr lang="en-US" sz="2800" dirty="0">
              <a:latin typeface="NikoshBAN" pitchFamily="2" charset="0"/>
              <a:cs typeface="NikoshBAN" pitchFamily="2" charset="0"/>
            </a:endParaRPr>
          </a:p>
        </p:txBody>
      </p:sp>
      <p:sp>
        <p:nvSpPr>
          <p:cNvPr id="4" name="Rectangle 3"/>
          <p:cNvSpPr/>
          <p:nvPr/>
        </p:nvSpPr>
        <p:spPr>
          <a:xfrm>
            <a:off x="228600" y="762000"/>
            <a:ext cx="8686800" cy="1446550"/>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200" dirty="0" smtClean="0">
                <a:latin typeface="NikoshBAN" pitchFamily="2" charset="0"/>
                <a:cs typeface="NikoshBAN" pitchFamily="2" charset="0"/>
              </a:rPr>
              <a:t>বিশেষজ্ঞদের মতে, বেশ ক</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কটি পূর্ববর্তী ঘটনা ছিল </a:t>
            </a:r>
            <a:r>
              <a:rPr lang="bn-IN" sz="2200" dirty="0" smtClean="0">
                <a:latin typeface="NikoshBAN" pitchFamily="2" charset="0"/>
                <a:cs typeface="NikoshBAN" pitchFamily="2" charset="0"/>
              </a:rPr>
              <a:t>যা দ্বিতীয় বিশ্বযুদ্ধের</a:t>
            </a:r>
            <a:r>
              <a:rPr lang="as-IN" sz="2200" dirty="0" smtClean="0">
                <a:latin typeface="NikoshBAN" pitchFamily="2" charset="0"/>
                <a:cs typeface="NikoshBAN" pitchFamily="2" charset="0"/>
              </a:rPr>
              <a:t> দ্বন্দ্বের কারণ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দাঁড়া</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প্রথম বিশ্বযুদ্ধের সমাপ্তি এবং এরপরে ভার্সাই চুক্তি, অর্থনৈতিক সংকট, ফ্যাসিবাদী ও আল্ট্রাসানালালিস্ট আন্দোলনের উপস্থিতি এবং সাম্রাজ্যবাদী আন্দোলন এমন কিছু কারণ ছিল যা যুদ্ধের দিকে পরিচালিত করেছিল</a:t>
            </a:r>
            <a:r>
              <a:rPr lang="bn-IN" sz="2200" dirty="0" smtClean="0">
                <a:latin typeface="NikoshBAN" pitchFamily="2" charset="0"/>
                <a:cs typeface="NikoshBAN" pitchFamily="2" charset="0"/>
              </a:rPr>
              <a:t>। </a:t>
            </a:r>
            <a:endParaRPr lang="en-US" sz="2200" dirty="0">
              <a:latin typeface="NikoshBAN" pitchFamily="2" charset="0"/>
              <a:cs typeface="NikoshBAN" pitchFamily="2" charset="0"/>
            </a:endParaRPr>
          </a:p>
        </p:txBody>
      </p:sp>
      <p:sp>
        <p:nvSpPr>
          <p:cNvPr id="5" name="Rectangle 4"/>
          <p:cNvSpPr/>
          <p:nvPr/>
        </p:nvSpPr>
        <p:spPr>
          <a:xfrm>
            <a:off x="228600" y="2286000"/>
            <a:ext cx="8686800" cy="1785104"/>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200" dirty="0" smtClean="0">
                <a:latin typeface="NikoshBAN" pitchFamily="2" charset="0"/>
                <a:cs typeface="NikoshBAN" pitchFamily="2" charset="0"/>
              </a:rPr>
              <a:t>দ্বিতী</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বিশ্বযুদ্ধের কারণসমূহের মধ্যে বৃহৎ পরিসরে কারণ ছিল ১৯৩৩ সালে আডলফ হিটলার ও তার নাৎসি পার্টির জার্মানির রাজনৈতিক</a:t>
            </a:r>
            <a:r>
              <a:rPr lang="bn-IN" sz="2200" dirty="0" smtClean="0">
                <a:latin typeface="NikoshBAN" pitchFamily="2" charset="0"/>
                <a:cs typeface="NikoshBAN" pitchFamily="2" charset="0"/>
              </a:rPr>
              <a:t> ক্ষমতা</a:t>
            </a:r>
            <a:r>
              <a:rPr lang="as-IN" sz="2200" dirty="0" smtClean="0">
                <a:latin typeface="NikoshBAN" pitchFamily="2" charset="0"/>
                <a:cs typeface="NikoshBAN" pitchFamily="2" charset="0"/>
              </a:rPr>
              <a:t> অধিগ্রহণ এবং এর আগ্রাসী বৈদেশিক নীতি; এবং ক্ষুদ্র পরিসরে কারণ ছিল ১৯২০-এর দশকের ইতালী</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ফ্যাসিবাদ এবং ১৯৩০-এর দশকে জাপান সাম্রাজ্যের চীন প্রজাতন্ত্রের আক্রমণ। জার্মানি ও জাপানের স্বৈরশাসকেরা এই সামরিক আগ্রাসনমূলক পদক্ষেপ নেবার পর অন্য দেশগুলি যুদ্ধ ঘোষণা করে/কিংবা সামরিক প্রতিরোধ শুরু করে।</a:t>
            </a:r>
            <a:r>
              <a:rPr lang="bn-IN" sz="2200" dirty="0" smtClean="0">
                <a:latin typeface="NikoshBAN" pitchFamily="2" charset="0"/>
                <a:cs typeface="NikoshBAN" pitchFamily="2" charset="0"/>
              </a:rPr>
              <a:t> </a:t>
            </a:r>
            <a:endParaRPr lang="en-US" sz="2200" dirty="0">
              <a:latin typeface="NikoshBAN" pitchFamily="2" charset="0"/>
              <a:cs typeface="NikoshBAN" pitchFamily="2" charset="0"/>
            </a:endParaRPr>
          </a:p>
        </p:txBody>
      </p:sp>
      <p:sp>
        <p:nvSpPr>
          <p:cNvPr id="6" name="Rectangle 5"/>
          <p:cNvSpPr/>
          <p:nvPr/>
        </p:nvSpPr>
        <p:spPr>
          <a:xfrm>
            <a:off x="228600" y="4191000"/>
            <a:ext cx="8686800" cy="286232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2200" dirty="0" smtClean="0">
                <a:latin typeface="NikoshBAN" pitchFamily="2" charset="0"/>
                <a:cs typeface="NikoshBAN" pitchFamily="2" charset="0"/>
              </a:rPr>
              <a:t>ভার্সাই চুক্তির ফলে ১৯১</a:t>
            </a:r>
            <a:r>
              <a:rPr lang="bn-IN" sz="2200" dirty="0" smtClean="0">
                <a:latin typeface="NikoshBAN" pitchFamily="2" charset="0"/>
                <a:cs typeface="NikoshBAN" pitchFamily="2" charset="0"/>
              </a:rPr>
              <a:t>৯</a:t>
            </a:r>
            <a:r>
              <a:rPr lang="as-IN" sz="2200" dirty="0" smtClean="0">
                <a:latin typeface="NikoshBAN" pitchFamily="2" charset="0"/>
                <a:cs typeface="NikoshBAN" pitchFamily="2" charset="0"/>
              </a:rPr>
              <a:t> সালে প্রথম বিশ্বযুদ্ধ পরাজ</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র সমাপ্তি ঘটার পর রাজনৈতিক প্রতিশোধের তীব্র রূপ দেখা দিলে ভাইমার জার্মানিতে সমস্যার সূত্রপাত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চুক্তির ধারার অসন্তুষ্টির মধ্যে ছিল রাইনল্যান্ডের সামরিক ঘাটি উৎখাত, অস্ট্রি</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র সাথে একত্রীকরণ বাতিল এবং ক</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কটি জার্মান ভাষী অঞ্চল, তথা ডানৎসিগ ও ইউপেন-মালমেডি হারানো, যুদ্ধ-অপরাধ অনুচ্ছেদ, এবং জার্মান কর্তৃক অত্যধিক জরিমানা প্রদান, যা মহামন্দা পরবর্তী পরিস্থিতিতে অসহনী</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ওঠে। জার্মানির সবচে</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মারাত্মক আন্তঃরাষ্ট্রী</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কারণ ছিল রাজনৈতিক ব্যবস্থা</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অস্থিরতা। ১. ভার্সাই সন্ধি জনিত সমস্যা ২. উগ্র জাতী</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তাবাদনীতি গ্রহণ ৩. হিটলারের অভিলাষ ৪. ফ্রান্সের সাথে জার্মানীর বিরোধ ৫. তোষণনীতি ৬. রাইন অঞ্চল দখল</a:t>
            </a:r>
            <a:r>
              <a:rPr lang="bn-IN" sz="2200" dirty="0" smtClean="0">
                <a:latin typeface="NikoshBAN" pitchFamily="2" charset="0"/>
                <a:cs typeface="NikoshBAN" pitchFamily="2" charset="0"/>
              </a:rPr>
              <a:t>।  </a:t>
            </a:r>
            <a:endParaRPr lang="en-US" sz="2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304800" y="990600"/>
            <a:ext cx="8534400" cy="1200329"/>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১৯৪০ সালের সেপ্টেম্বরে জাপান যুক্তরাষ্ট্রের হাওয়াই রাজ্যের পার্ল হারবার নৌঘাঁটিতে আক্রমণ চালানোর মধ্য দিয়ে দ্বিতীয় বিশ্বযুদ্ধে যোগ দেয়। এ হামলার প্রতিক্রিয়ায় ১৯৪১ সালে দ্বিতীয় বিশ্বযুদ্ধে মিত্র বাহিনীর পক্ষে যোগ দেয় যুক্তরাষ্ট্র</a:t>
            </a:r>
            <a:r>
              <a:rPr lang="as-IN" dirty="0" smtClean="0"/>
              <a:t>।</a:t>
            </a:r>
            <a:endParaRPr lang="en-US" dirty="0"/>
          </a:p>
        </p:txBody>
      </p:sp>
      <p:sp>
        <p:nvSpPr>
          <p:cNvPr id="4" name="Rectangle 3"/>
          <p:cNvSpPr/>
          <p:nvPr/>
        </p:nvSpPr>
        <p:spPr>
          <a:xfrm>
            <a:off x="304800" y="4419600"/>
            <a:ext cx="8534400" cy="1938992"/>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১৯৪৫ সালের ৬ ও ৯ </a:t>
            </a:r>
            <a:r>
              <a:rPr lang="bn-IN" sz="2400" dirty="0" smtClean="0">
                <a:latin typeface="NikoshBAN" pitchFamily="2" charset="0"/>
                <a:cs typeface="NikoshBAN" pitchFamily="2" charset="0"/>
              </a:rPr>
              <a:t>আগষ্ট</a:t>
            </a:r>
            <a:r>
              <a:rPr lang="as-IN" sz="2400" dirty="0" smtClean="0">
                <a:latin typeface="NikoshBAN" pitchFamily="2" charset="0"/>
                <a:cs typeface="NikoshBAN" pitchFamily="2" charset="0"/>
              </a:rPr>
              <a:t> জাপানের </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হিরোশিমা ও নাগাসাকি</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 শহরে যুক্তরাষ্ট্রের </a:t>
            </a:r>
            <a:r>
              <a:rPr lang="bn-IN" sz="2400" dirty="0" smtClean="0">
                <a:latin typeface="NikoshBAN" pitchFamily="2" charset="0"/>
                <a:cs typeface="NikoshBAN" pitchFamily="2" charset="0"/>
              </a:rPr>
              <a:t>প্রেসিডেন্ট হেনরী ট্রূম্যান এর নির্দেশে </a:t>
            </a:r>
            <a:r>
              <a:rPr lang="as-IN" sz="2400" dirty="0" smtClean="0">
                <a:latin typeface="NikoshBAN" pitchFamily="2" charset="0"/>
                <a:cs typeface="NikoshBAN" pitchFamily="2" charset="0"/>
              </a:rPr>
              <a:t>পারমাণবিক বোমা</a:t>
            </a:r>
            <a:r>
              <a:rPr lang="bn-IN" sz="2400" dirty="0" smtClean="0">
                <a:latin typeface="NikoshBAN" pitchFamily="2" charset="0"/>
                <a:cs typeface="NikoshBAN" pitchFamily="2" charset="0"/>
              </a:rPr>
              <a:t> ‘লিটল বয়’ ও ‘ফ্যাট ম্যান’</a:t>
            </a:r>
            <a:r>
              <a:rPr lang="as-IN" sz="2400" dirty="0" smtClean="0">
                <a:latin typeface="NikoshBAN" pitchFamily="2" charset="0"/>
                <a:cs typeface="NikoshBAN" pitchFamily="2" charset="0"/>
              </a:rPr>
              <a:t> নিক্ষেপের কয়েকদিনের মধ্যে ১৫ অগাস্ট </a:t>
            </a:r>
            <a:r>
              <a:rPr lang="bn-IN" sz="2400" dirty="0" smtClean="0">
                <a:latin typeface="NikoshBAN" pitchFamily="2" charset="0"/>
                <a:cs typeface="NikoshBAN" pitchFamily="2" charset="0"/>
              </a:rPr>
              <a:t>জাপানের </a:t>
            </a:r>
            <a:r>
              <a:rPr lang="as-IN" sz="2400" dirty="0" smtClean="0">
                <a:latin typeface="NikoshBAN" pitchFamily="2" charset="0"/>
                <a:cs typeface="NikoshBAN" pitchFamily="2" charset="0"/>
              </a:rPr>
              <a:t>সম্রাট হিরোহিতো রেডিওতে প্রথমবারের মতো যুদ্ধ শেষ করার ঘোষণা দেন। এরপর ২ সেপ্টেম্বর </a:t>
            </a:r>
            <a:r>
              <a:rPr lang="bn-IN" sz="2400" dirty="0" smtClean="0">
                <a:latin typeface="NikoshBAN" pitchFamily="2" charset="0"/>
                <a:cs typeface="NikoshBAN" pitchFamily="2" charset="0"/>
              </a:rPr>
              <a:t>জাপান</a:t>
            </a:r>
            <a:r>
              <a:rPr lang="as-IN" sz="2400" dirty="0" smtClean="0">
                <a:latin typeface="NikoshBAN" pitchFamily="2" charset="0"/>
                <a:cs typeface="NikoshBAN" pitchFamily="2" charset="0"/>
              </a:rPr>
              <a:t> আনুষ্ঠানিকভাবে আত্ম</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সমর্পণের দলিলে স্বাক্ষর করে।</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Rectangle 4"/>
          <p:cNvSpPr/>
          <p:nvPr/>
        </p:nvSpPr>
        <p:spPr>
          <a:xfrm>
            <a:off x="228600" y="2438400"/>
            <a:ext cx="8686800" cy="1569660"/>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ভিক্টোরি ইন ইউরোপ</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 দিবসটি পালিত হয় মে মাসের ৮ তারিখ। ১৯৪৫ সালের এই দিনে আনুষ্ঠানিকভাবে জার্মানির আত্মসমর্পণের কথা ঘোষণা করা হয়। জার্মানির পতনের মধ্য দিয়েই দ্বিতীয় বিশ্বযুদ্ধের ইউরোপ পর্ব সমাপ্ত হয়। কিন্তু দ্বিতীয় বিশ্বযুদ্ধ আনুষ্ঠানিকভাবে তখনো শেষ হয়নি</a:t>
            </a:r>
            <a:r>
              <a:rPr lang="bn-IN" sz="2400" dirty="0" smtClean="0">
                <a:latin typeface="NikoshBAN" pitchFamily="2" charset="0"/>
                <a:cs typeface="NikoshBAN" pitchFamily="2" charset="0"/>
              </a:rPr>
              <a:t>। অক্ষশক্তির জাপান বীরদর্পে যুদ্ধ চালিয়ে যেতে থাকে। </a:t>
            </a:r>
            <a:endParaRPr lang="en-US" sz="2400" dirty="0">
              <a:latin typeface="NikoshBAN" pitchFamily="2" charset="0"/>
              <a:cs typeface="NikoshBAN" pitchFamily="2" charset="0"/>
            </a:endParaRPr>
          </a:p>
        </p:txBody>
      </p:sp>
      <p:sp>
        <p:nvSpPr>
          <p:cNvPr id="6" name="TextBox 5"/>
          <p:cNvSpPr txBox="1"/>
          <p:nvPr/>
        </p:nvSpPr>
        <p:spPr>
          <a:xfrm>
            <a:off x="1905000" y="228600"/>
            <a:ext cx="6019800" cy="523220"/>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দ্বিতীয় বিশ্বযুদ্ধে পারমাণবিক বোমা বিস্ফোরণ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Rectangle 3"/>
          <p:cNvSpPr/>
          <p:nvPr/>
        </p:nvSpPr>
        <p:spPr>
          <a:xfrm>
            <a:off x="228600" y="914400"/>
            <a:ext cx="8610600" cy="2308324"/>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2400" dirty="0" smtClean="0">
                <a:latin typeface="NikoshBAN" pitchFamily="2" charset="0"/>
                <a:cs typeface="NikoshBAN" pitchFamily="2" charset="0"/>
              </a:rPr>
              <a:t>অধিকাংশ যুদ্ধেই পরাজিত পক্ষের আত্মসমর্পণ বা নিঃশেষিত হয়ে যাবার দিনটিকে 'বিজয় দিবস' ঘোষণা করে বিজয়ী পক্ষ। ঐ একটি দিনকে তারা প্রতি বছর উদযাপন করে থাকে। কিন্তু দ্বিতীয় বিশ্বযুদ্ধ এক্ষেত্রে ব্যতিক্রম ছিল। মিত্রশক্তির বিজয় এসেছে দুটি ধাপে। তাই দুটি আলাদা দিনকে তারা বিজয় দিবস হিসেবে উদযাপন করে। একটি হলো </a:t>
            </a:r>
            <a:r>
              <a:rPr lang="en-US" sz="2400" dirty="0" smtClean="0">
                <a:latin typeface="NikoshBAN" pitchFamily="2" charset="0"/>
                <a:cs typeface="NikoshBAN" pitchFamily="2" charset="0"/>
              </a:rPr>
              <a:t>V-E Day </a:t>
            </a:r>
            <a:r>
              <a:rPr lang="as-IN" sz="2400" dirty="0" smtClean="0">
                <a:latin typeface="NikoshBAN" pitchFamily="2" charset="0"/>
                <a:cs typeface="NikoshBAN" pitchFamily="2" charset="0"/>
              </a:rPr>
              <a:t>বা ‘ভিক্টোরি ইন ইউরোপ দিবস’</a:t>
            </a:r>
            <a:r>
              <a:rPr lang="bn-IN" sz="2400" dirty="0" smtClean="0">
                <a:latin typeface="NikoshBAN" pitchFamily="2" charset="0"/>
                <a:cs typeface="NikoshBAN" pitchFamily="2" charset="0"/>
              </a:rPr>
              <a:t> ৮ মে, ১৯৪৫</a:t>
            </a:r>
            <a:r>
              <a:rPr lang="as-IN" sz="2400" dirty="0" smtClean="0">
                <a:latin typeface="NikoshBAN" pitchFamily="2" charset="0"/>
                <a:cs typeface="NikoshBAN" pitchFamily="2" charset="0"/>
              </a:rPr>
              <a:t> এবং অপরটি হলো </a:t>
            </a:r>
            <a:r>
              <a:rPr lang="en-US" sz="2400" dirty="0" smtClean="0">
                <a:latin typeface="NikoshBAN" pitchFamily="2" charset="0"/>
                <a:cs typeface="NikoshBAN" pitchFamily="2" charset="0"/>
              </a:rPr>
              <a:t>V-J Day </a:t>
            </a:r>
            <a:r>
              <a:rPr lang="as-IN" sz="2400" dirty="0" smtClean="0">
                <a:latin typeface="NikoshBAN" pitchFamily="2" charset="0"/>
                <a:cs typeface="NikoshBAN" pitchFamily="2" charset="0"/>
              </a:rPr>
              <a:t>বা ‘ভিক্টোরি ওভার জাপান দিবস’</a:t>
            </a:r>
            <a:r>
              <a:rPr lang="bn-IN" sz="2400" dirty="0" smtClean="0">
                <a:latin typeface="NikoshBAN" pitchFamily="2" charset="0"/>
                <a:cs typeface="NikoshBAN" pitchFamily="2" charset="0"/>
              </a:rPr>
              <a:t> ২ সেপ্টেম্বর ১৯৪৫</a:t>
            </a:r>
            <a:r>
              <a:rPr lang="as-IN" sz="2400" dirty="0" smtClean="0">
                <a:latin typeface="NikoshBAN" pitchFamily="2" charset="0"/>
                <a:cs typeface="NikoshBAN" pitchFamily="2" charset="0"/>
              </a:rPr>
              <a:t>।</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Rectangle 4"/>
          <p:cNvSpPr/>
          <p:nvPr/>
        </p:nvSpPr>
        <p:spPr>
          <a:xfrm>
            <a:off x="228600" y="3581400"/>
            <a:ext cx="8610600" cy="1938992"/>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as-IN" sz="2400" dirty="0" smtClean="0">
                <a:latin typeface="NikoshBAN" pitchFamily="2" charset="0"/>
                <a:cs typeface="NikoshBAN" pitchFamily="2" charset="0"/>
              </a:rPr>
              <a:t>যুদ্ধ-বিগ্রহ যতই বেদনার স্মৃতি বয়ে আনুক না কেন, তার সমাপ্তি, জয়ী পক্ষের জন্য বয়ে আনে চরম খুশির বার্তা এবং পরাজিত পক্ষের জন্য বয়ে আনে চরম দুঃসময় ও অনিশ্চিত এক ভবিষ্যত। দ্বিতীয় বিশ্বযুদ্ধের সমাপ্তিতেও এর ব্যতিক্রম ঘটেনি। অক্ষশক্তির পরাজয় তাদের ঠেলে দিয়েছিল এক করুণ পরিণতির দিকে। অপরদিকে মিত্রশক্তি যুদ্ধে জয়লাভের মাধ্যমে, বদলে দিতে শুরু করে পুরো বিশ্বের গতিরেখা।</a:t>
            </a:r>
          </a:p>
        </p:txBody>
      </p:sp>
      <p:sp>
        <p:nvSpPr>
          <p:cNvPr id="6" name="TextBox 5"/>
          <p:cNvSpPr txBox="1"/>
          <p:nvPr/>
        </p:nvSpPr>
        <p:spPr>
          <a:xfrm>
            <a:off x="2438400" y="152400"/>
            <a:ext cx="3962400" cy="52322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দ্বিতীয় বিশ্বযুদ্ধের বিজয় দিবস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590800" y="304800"/>
            <a:ext cx="4572000" cy="52322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উপসংহার</a:t>
            </a:r>
            <a:endParaRPr lang="en-US" sz="2800" dirty="0">
              <a:latin typeface="NikoshBAN" pitchFamily="2" charset="0"/>
              <a:cs typeface="NikoshBAN" pitchFamily="2" charset="0"/>
            </a:endParaRPr>
          </a:p>
        </p:txBody>
      </p:sp>
      <p:sp>
        <p:nvSpPr>
          <p:cNvPr id="4" name="TextBox 3"/>
          <p:cNvSpPr txBox="1"/>
          <p:nvPr/>
        </p:nvSpPr>
        <p:spPr>
          <a:xfrm>
            <a:off x="304800" y="1066800"/>
            <a:ext cx="8686800" cy="2677656"/>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রনাঙ্গনে প্রথম বিশ্বযুদ্ধের চেয়ে  অনেক উন্নত অস্ত্রের ব্যবহার দ্বিতীয় বিশ্বযুদ্ধে প্রাণহানির পরিমাণ বাড়িয়ে দেয় বহুলাংশে। এই বিশ্বযুদ্ধে দেশ থেকে দেশ ছাড়িয়ে পড়েছিল মহাদেশ থেকে মহাদেশ। অন্যদিকে বিশ্বের গুরুত্বপূর্ণ সাগরতল, মহাসাগর এমনকি অন্তরীক্ষে চলেছিল প্রাণঘাতী সংঘাত। ৬১ দেশের প্রত্যক্ষ পরোক্ষ অংশগ্রহণে এ যুদ্ধ চলছিল প্রায় ৬ বছরের মত। ‘লিটল বয়’ ও ‘ফ্যাটম্যান’ পারমানবিক বোমা নিক্ষেপের মাধ্যমে বিশ্ব প্রত্যক্ষ করেছে মৃত্যুর তান্ডবলীলা। ১৯৪৫ সালে জার্মানী ও জাপানের আত্মসমর্পণের মধ্য দিয়ে এ ভয়াবহ যুদ্ধের পরিসমাপ্তি ঘটে।  </a:t>
            </a:r>
            <a:endParaRPr lang="en-US" sz="2400" dirty="0">
              <a:latin typeface="NikoshBAN" pitchFamily="2" charset="0"/>
              <a:cs typeface="NikoshBAN" pitchFamily="2" charset="0"/>
            </a:endParaRPr>
          </a:p>
        </p:txBody>
      </p:sp>
      <p:sp>
        <p:nvSpPr>
          <p:cNvPr id="5" name="Rectangle 4"/>
          <p:cNvSpPr/>
          <p:nvPr/>
        </p:nvSpPr>
        <p:spPr>
          <a:xfrm>
            <a:off x="228600" y="3962400"/>
            <a:ext cx="8763000" cy="1938992"/>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ক্ষয়ক্ষতি, ভয়াবহতা কিংবা প্রাণহানির বিচারে দ্বিতীয় বিশ্বযুদ্ধ পৃথিবীর যেকোন সময়ের যে</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কোন যুদ্ধের চেয়ে মারাত্মক। ১৯৩৯ থেকে ১৯৪৫ সাল পর্যন্ত টানা ৬ বছর ধরে চলা এই বিশ্বযুদ্ধে প্রায় ৬ কোটি মানুষের মৃত্যু হয়েছিল। এই বিশ্বযুদ্ধে একদিকে ছিল জার্মানি, জাপান, ইতালি এবং তাদের মিত্রদের নিয়ে গড়া অক্ষশক্তি</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 অন্যদিকে ছিল আমেরিকা, ইংল্যান্ড, ফ্রান্স, রাশিয়া ও তাদের মিত্রদের নিয়ে গড়া মিত্রশক্তি।</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6" name="TextBox 5"/>
          <p:cNvSpPr txBox="1"/>
          <p:nvPr/>
        </p:nvSpPr>
        <p:spPr>
          <a:xfrm>
            <a:off x="304800" y="6027003"/>
            <a:ext cx="8610600" cy="830997"/>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‘তৃতীয় বিশ্বযুদ্ধ মানে মানব সভ্যতার অনিবার্য ধ্বংস’--- এটিই দ্বিতীয় বিশ্বযুদ্ধের শেষ বার্তা ছিল।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fmla="#ppt_w*sin(2.5*pi*$)">
                                          <p:val>
                                            <p:fltVal val="0"/>
                                          </p:val>
                                        </p:tav>
                                        <p:tav tm="100000">
                                          <p:val>
                                            <p:fltVal val="1"/>
                                          </p:val>
                                        </p:tav>
                                      </p:tavLst>
                                    </p:anim>
                                    <p:anim calcmode="lin" valueType="num">
                                      <p:cBhvr>
                                        <p:cTn id="20"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0" fill="hold"/>
                                        <p:tgtEl>
                                          <p:spTgt spid="6"/>
                                        </p:tgtEl>
                                        <p:attrNameLst>
                                          <p:attrName>ppt_w</p:attrName>
                                        </p:attrNameLst>
                                      </p:cBhvr>
                                      <p:tavLst>
                                        <p:tav tm="0" fmla="#ppt_w*sin(2.5*pi*$)">
                                          <p:val>
                                            <p:fltVal val="0"/>
                                          </p:val>
                                        </p:tav>
                                        <p:tav tm="100000">
                                          <p:val>
                                            <p:fltVal val="1"/>
                                          </p:val>
                                        </p:tav>
                                      </p:tavLst>
                                    </p:anim>
                                    <p:anim calcmode="lin" valueType="num">
                                      <p:cBhvr>
                                        <p:cTn id="26"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7109639"/>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11" name="p0ysH2Glw5w"/>
          <p:cNvPicPr>
            <a:picLocks noRot="1" noChangeAspect="1"/>
          </p:cNvPicPr>
          <p:nvPr>
            <a:videoFile r:link="rId1"/>
          </p:nvPr>
        </p:nvPicPr>
        <p:blipFill>
          <a:blip r:embed="rId5"/>
          <a:stretch>
            <a:fillRect/>
          </a:stretch>
        </p:blipFill>
        <p:spPr>
          <a:xfrm>
            <a:off x="304800" y="685800"/>
            <a:ext cx="4495800" cy="2724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JtlDrIVbg1U"/>
          <p:cNvPicPr>
            <a:picLocks noRot="1" noChangeAspect="1"/>
          </p:cNvPicPr>
          <p:nvPr>
            <a:videoFile r:link="rId2"/>
          </p:nvPr>
        </p:nvPicPr>
        <p:blipFill>
          <a:blip r:embed="rId6"/>
          <a:stretch>
            <a:fillRect/>
          </a:stretch>
        </p:blipFill>
        <p:spPr>
          <a:xfrm>
            <a:off x="4953000" y="685800"/>
            <a:ext cx="3962401" cy="2747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hXKoNapD9E"/>
          <p:cNvPicPr>
            <a:picLocks noRot="1" noChangeAspect="1"/>
          </p:cNvPicPr>
          <p:nvPr>
            <a:videoFile r:link="rId3"/>
          </p:nvPr>
        </p:nvPicPr>
        <p:blipFill>
          <a:blip r:embed="rId7"/>
          <a:stretch>
            <a:fillRect/>
          </a:stretch>
        </p:blipFill>
        <p:spPr>
          <a:xfrm>
            <a:off x="304800" y="3752850"/>
            <a:ext cx="4343400" cy="310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2" name="Picture 2" descr="দশ দিগন্ত | Jugantor | Most Popular Bangla News | Entertainment | Breaking  News"/>
          <p:cNvPicPr>
            <a:picLocks noChangeAspect="1" noChangeArrowheads="1"/>
          </p:cNvPicPr>
          <p:nvPr/>
        </p:nvPicPr>
        <p:blipFill>
          <a:blip r:embed="rId8"/>
          <a:srcRect/>
          <a:stretch>
            <a:fillRect/>
          </a:stretch>
        </p:blipFill>
        <p:spPr bwMode="auto">
          <a:xfrm>
            <a:off x="4876800" y="3733800"/>
            <a:ext cx="39624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209800" y="0"/>
            <a:ext cx="4419600" cy="52322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আরো কিছু ছবি লক্ষ্য 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circle(in)">
                                      <p:cBhvr>
                                        <p:cTn id="28"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109639"/>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5" name="Rectangle 4"/>
          <p:cNvSpPr/>
          <p:nvPr/>
        </p:nvSpPr>
        <p:spPr>
          <a:xfrm>
            <a:off x="2819400" y="228600"/>
            <a:ext cx="32766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itchFamily="2" charset="0"/>
                <a:cs typeface="NikoshBAN" pitchFamily="2" charset="0"/>
              </a:rPr>
              <a:t>একক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endParaRPr lang="en-US" sz="3200" dirty="0">
              <a:latin typeface="NikoshBAN" pitchFamily="2" charset="0"/>
              <a:cs typeface="NikoshBAN" pitchFamily="2" charset="0"/>
            </a:endParaRPr>
          </a:p>
        </p:txBody>
      </p:sp>
      <p:grpSp>
        <p:nvGrpSpPr>
          <p:cNvPr id="6" name="Group 5"/>
          <p:cNvGrpSpPr/>
          <p:nvPr/>
        </p:nvGrpSpPr>
        <p:grpSpPr>
          <a:xfrm>
            <a:off x="685800" y="1361208"/>
            <a:ext cx="7315200" cy="2819401"/>
            <a:chOff x="838200" y="639096"/>
            <a:chExt cx="7239000" cy="2637504"/>
          </a:xfrm>
        </p:grpSpPr>
        <p:sp>
          <p:nvSpPr>
            <p:cNvPr id="7" name="Down Arrow 6"/>
            <p:cNvSpPr/>
            <p:nvPr/>
          </p:nvSpPr>
          <p:spPr>
            <a:xfrm>
              <a:off x="4038600" y="25908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p:nvPr/>
          </p:nvGrpSpPr>
          <p:grpSpPr>
            <a:xfrm>
              <a:off x="838200" y="639096"/>
              <a:ext cx="7239000" cy="2637504"/>
              <a:chOff x="838200" y="639096"/>
              <a:chExt cx="7239000" cy="2637504"/>
            </a:xfrm>
          </p:grpSpPr>
          <p:grpSp>
            <p:nvGrpSpPr>
              <p:cNvPr id="9" name="Group 20"/>
              <p:cNvGrpSpPr/>
              <p:nvPr/>
            </p:nvGrpSpPr>
            <p:grpSpPr>
              <a:xfrm>
                <a:off x="2743200" y="639096"/>
                <a:ext cx="3352800" cy="1875504"/>
                <a:chOff x="2819400" y="715296"/>
                <a:chExt cx="3352800" cy="1875504"/>
              </a:xfrm>
            </p:grpSpPr>
            <p:sp>
              <p:nvSpPr>
                <p:cNvPr id="14" name="Rectangle 13"/>
                <p:cNvSpPr/>
                <p:nvPr/>
              </p:nvSpPr>
              <p:spPr>
                <a:xfrm>
                  <a:off x="2819400" y="715296"/>
                  <a:ext cx="3352800" cy="1189703"/>
                </a:xfrm>
                <a:prstGeom prst="rect">
                  <a:avLst/>
                </a:prstGeom>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NikoshBAN" pitchFamily="2" charset="0"/>
                      <a:cs typeface="NikoshBAN" pitchFamily="2" charset="0"/>
                    </a:rPr>
                    <a:t>২য় </a:t>
                  </a:r>
                  <a:r>
                    <a:rPr lang="en-US" sz="4800" dirty="0" err="1" smtClean="0">
                      <a:latin typeface="NikoshBAN" pitchFamily="2" charset="0"/>
                      <a:cs typeface="NikoshBAN" pitchFamily="2" charset="0"/>
                    </a:rPr>
                    <a:t>বিশ্বযুদ্ধ</a:t>
                  </a:r>
                  <a:endParaRPr lang="en-US" sz="4800" dirty="0">
                    <a:latin typeface="NikoshBAN" pitchFamily="2" charset="0"/>
                    <a:cs typeface="NikoshBAN" pitchFamily="2" charset="0"/>
                  </a:endParaRPr>
                </a:p>
              </p:txBody>
            </p:sp>
            <p:sp>
              <p:nvSpPr>
                <p:cNvPr id="15" name="Down Arrow 3"/>
                <p:cNvSpPr/>
                <p:nvPr/>
              </p:nvSpPr>
              <p:spPr>
                <a:xfrm>
                  <a:off x="4038600" y="1981200"/>
                  <a:ext cx="609600" cy="609600"/>
                </a:xfrm>
                <a:prstGeom prst="downArrow">
                  <a:avLst/>
                </a:prstGeom>
                <a:ln>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
              <p:cNvGrpSpPr/>
              <p:nvPr/>
            </p:nvGrpSpPr>
            <p:grpSpPr>
              <a:xfrm>
                <a:off x="838200" y="2590800"/>
                <a:ext cx="7239000" cy="685800"/>
                <a:chOff x="838200" y="2590800"/>
                <a:chExt cx="7239000" cy="685800"/>
              </a:xfrm>
            </p:grpSpPr>
            <p:cxnSp>
              <p:nvCxnSpPr>
                <p:cNvPr id="11" name="Straight Connector 10"/>
                <p:cNvCxnSpPr/>
                <p:nvPr/>
              </p:nvCxnSpPr>
              <p:spPr>
                <a:xfrm>
                  <a:off x="990600" y="2590800"/>
                  <a:ext cx="6934200" cy="1588"/>
                </a:xfrm>
                <a:prstGeom prst="line">
                  <a:avLst/>
                </a:prstGeom>
                <a:scene3d>
                  <a:camera prst="orthographicFront"/>
                  <a:lightRig rig="threePt" dir="t"/>
                </a:scene3d>
                <a:sp3d>
                  <a:bevelT w="152400" h="50800" prst="softRound"/>
                </a:sp3d>
              </p:spPr>
              <p:style>
                <a:lnRef idx="3">
                  <a:schemeClr val="dk1"/>
                </a:lnRef>
                <a:fillRef idx="0">
                  <a:schemeClr val="dk1"/>
                </a:fillRef>
                <a:effectRef idx="2">
                  <a:schemeClr val="dk1"/>
                </a:effectRef>
                <a:fontRef idx="minor">
                  <a:schemeClr val="tx1"/>
                </a:fontRef>
              </p:style>
            </p:cxnSp>
            <p:sp>
              <p:nvSpPr>
                <p:cNvPr id="12" name="Down Arrow 11"/>
                <p:cNvSpPr/>
                <p:nvPr/>
              </p:nvSpPr>
              <p:spPr>
                <a:xfrm>
                  <a:off x="838200" y="2590800"/>
                  <a:ext cx="533400" cy="685800"/>
                </a:xfrm>
                <a:prstGeom prst="down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543800" y="2590800"/>
                  <a:ext cx="533400" cy="685800"/>
                </a:xfrm>
                <a:prstGeom prst="down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 name="Rectangle 15"/>
          <p:cNvSpPr/>
          <p:nvPr/>
        </p:nvSpPr>
        <p:spPr>
          <a:xfrm>
            <a:off x="152400" y="4488873"/>
            <a:ext cx="2667000" cy="1981200"/>
          </a:xfrm>
          <a:prstGeom prst="rect">
            <a:avLst/>
          </a:prstGeom>
          <a:solidFill>
            <a:srgbClr val="00B05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NikoshBAN" pitchFamily="2" charset="0"/>
                <a:cs typeface="NikoshBAN" pitchFamily="2" charset="0"/>
              </a:rPr>
              <a:t>২য় </a:t>
            </a:r>
            <a:r>
              <a:rPr lang="en-US" sz="3200" dirty="0" err="1" smtClean="0">
                <a:latin typeface="NikoshBAN" pitchFamily="2" charset="0"/>
                <a:cs typeface="NikoshBAN" pitchFamily="2" charset="0"/>
              </a:rPr>
              <a:t>বিশ্বযুদ্ধ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17" name="Rectangle 16"/>
          <p:cNvSpPr/>
          <p:nvPr/>
        </p:nvSpPr>
        <p:spPr>
          <a:xfrm>
            <a:off x="2965201" y="4495800"/>
            <a:ext cx="3276600" cy="1981200"/>
          </a:xfrm>
          <a:prstGeom prst="rect">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itchFamily="2" charset="0"/>
                <a:cs typeface="NikoshBAN" pitchFamily="2" charset="0"/>
              </a:rPr>
              <a:t>কবে</a:t>
            </a:r>
            <a:r>
              <a:rPr lang="en-US" sz="2800" dirty="0" smtClean="0">
                <a:latin typeface="NikoshBAN" pitchFamily="2" charset="0"/>
                <a:cs typeface="NikoshBAN" pitchFamily="2" charset="0"/>
              </a:rPr>
              <a:t> ২য় </a:t>
            </a:r>
            <a:r>
              <a:rPr lang="en-US" sz="2800" dirty="0" err="1" smtClean="0">
                <a:latin typeface="NikoshBAN" pitchFamily="2" charset="0"/>
                <a:cs typeface="NikoshBAN" pitchFamily="2" charset="0"/>
              </a:rPr>
              <a:t>বিশ্বযুদ্ধ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18" name="Rectangle 17"/>
          <p:cNvSpPr/>
          <p:nvPr/>
        </p:nvSpPr>
        <p:spPr>
          <a:xfrm>
            <a:off x="6359892" y="4495800"/>
            <a:ext cx="2631708" cy="1981200"/>
          </a:xfrm>
          <a:prstGeom prst="rect">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itchFamily="2" charset="0"/>
                <a:cs typeface="NikoshBAN" pitchFamily="2" charset="0"/>
              </a:rPr>
              <a:t>আমেরিকা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কখন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যুদ্ধে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অংশগ্রহণ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4)">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4)">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4)">
                                      <p:cBhvr>
                                        <p:cTn id="3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1447800" y="6273225"/>
            <a:ext cx="6477000" cy="584775"/>
          </a:xfrm>
          <a:prstGeom prst="rect">
            <a:avLst/>
          </a:prstGeom>
          <a:solidFill>
            <a:srgbClr val="92D050"/>
          </a:solidFill>
          <a:ln>
            <a:solidFill>
              <a:srgbClr val="002060"/>
            </a:solidFill>
          </a:ln>
          <a:scene3d>
            <a:camera prst="orthographicFront"/>
            <a:lightRig rig="threePt" dir="t"/>
          </a:scene3d>
          <a:sp3d>
            <a:bevelT prst="angle"/>
          </a:sp3d>
        </p:spPr>
        <p:txBody>
          <a:bodyPr wrap="square" rtlCol="0">
            <a:spAutoFit/>
          </a:bodyPr>
          <a:lstStyle/>
          <a:p>
            <a:pPr algn="ctr" rtl="1"/>
            <a:r>
              <a:rPr lang="en-US" sz="3200" dirty="0" smtClean="0">
                <a:latin typeface="NikoshBAN" pitchFamily="2" charset="0"/>
                <a:cs typeface="NikoshBAN" pitchFamily="2" charset="0"/>
              </a:rPr>
              <a:t>৪.</a:t>
            </a:r>
            <a:r>
              <a:rPr lang="bn-IN" sz="3200" dirty="0" smtClean="0">
                <a:latin typeface="NikoshBAN" pitchFamily="2" charset="0"/>
                <a:cs typeface="NikoshBAN" pitchFamily="2" charset="0"/>
              </a:rPr>
              <a:t>মিত্রশক্তি ও অক্ষশক্তি কারা? তাদের নাম লিখ?</a:t>
            </a:r>
            <a:endParaRPr lang="en-US" sz="3200" dirty="0" smtClean="0">
              <a:latin typeface="NikoshBAN" pitchFamily="2" charset="0"/>
              <a:cs typeface="NikoshBAN" pitchFamily="2" charset="0"/>
            </a:endParaRPr>
          </a:p>
        </p:txBody>
      </p:sp>
      <p:sp>
        <p:nvSpPr>
          <p:cNvPr id="4" name="Flowchart: Terminator 3"/>
          <p:cNvSpPr/>
          <p:nvPr/>
        </p:nvSpPr>
        <p:spPr>
          <a:xfrm>
            <a:off x="1600200" y="228600"/>
            <a:ext cx="5638800" cy="762000"/>
          </a:xfrm>
          <a:prstGeom prst="flowChartTerminator">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u="sng" dirty="0" smtClean="0">
                <a:latin typeface="NikoshBAN" pitchFamily="2" charset="0"/>
                <a:cs typeface="NikoshBAN" pitchFamily="2" charset="0"/>
              </a:rPr>
              <a:t>জোড়ায় কাজঃ-</a:t>
            </a:r>
            <a:endParaRPr lang="en-US" sz="3600" u="sng" dirty="0">
              <a:latin typeface="NikoshBAN" pitchFamily="2" charset="0"/>
              <a:cs typeface="NikoshBAN" pitchFamily="2" charset="0"/>
            </a:endParaRPr>
          </a:p>
        </p:txBody>
      </p:sp>
      <p:pic>
        <p:nvPicPr>
          <p:cNvPr id="8194" name="Picture 2" descr="কীভাবে দ্বিতীয় বিশ্বযুদ্ধ আমেরিকাকে বিশ্বনেতা বানিয়ে দিল – Bengalview.com"/>
          <p:cNvPicPr>
            <a:picLocks noChangeAspect="1" noChangeArrowheads="1"/>
          </p:cNvPicPr>
          <p:nvPr/>
        </p:nvPicPr>
        <p:blipFill>
          <a:blip r:embed="rId2"/>
          <a:srcRect/>
          <a:stretch>
            <a:fillRect/>
          </a:stretch>
        </p:blipFill>
        <p:spPr bwMode="auto">
          <a:xfrm>
            <a:off x="304800" y="1143000"/>
            <a:ext cx="86868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ox(in)">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2362200" y="228600"/>
            <a:ext cx="3657600" cy="762000"/>
          </a:xfrm>
          <a:prstGeom prst="rect">
            <a:avLst/>
          </a:prstGeom>
          <a:solidFill>
            <a:srgbClr val="00B050"/>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দল</a:t>
            </a:r>
            <a:r>
              <a:rPr lang="bn-IN" sz="4000" dirty="0" smtClean="0">
                <a:latin typeface="NikoshBAN" pitchFamily="2" charset="0"/>
                <a:cs typeface="NikoshBAN" pitchFamily="2" charset="0"/>
              </a:rPr>
              <a:t>গত</a:t>
            </a:r>
            <a:r>
              <a:rPr lang="bn-BD" sz="4000" dirty="0" smtClean="0">
                <a:latin typeface="NikoshBAN" pitchFamily="2" charset="0"/>
                <a:cs typeface="NikoshBAN" pitchFamily="2" charset="0"/>
              </a:rPr>
              <a:t> কাজ</a:t>
            </a:r>
            <a:endParaRPr lang="en-US" sz="4000" dirty="0">
              <a:latin typeface="NikoshBAN" pitchFamily="2" charset="0"/>
              <a:cs typeface="NikoshBAN" pitchFamily="2" charset="0"/>
            </a:endParaRPr>
          </a:p>
        </p:txBody>
      </p:sp>
      <p:sp>
        <p:nvSpPr>
          <p:cNvPr id="4" name="TextBox 3"/>
          <p:cNvSpPr txBox="1"/>
          <p:nvPr/>
        </p:nvSpPr>
        <p:spPr>
          <a:xfrm>
            <a:off x="2057400" y="5334000"/>
            <a:ext cx="4267200" cy="830997"/>
          </a:xfrm>
          <a:prstGeom prst="rect">
            <a:avLst/>
          </a:prstGeom>
          <a:solidFill>
            <a:srgbClr val="92D050"/>
          </a:solidFill>
        </p:spPr>
        <p:txBody>
          <a:bodyPr wrap="square" rtlCol="0">
            <a:spAutoFit/>
          </a:bodyPr>
          <a:lstStyle/>
          <a:p>
            <a:pPr>
              <a:buFont typeface="Wingdings" pitchFamily="2" charset="2"/>
              <a:buChar char="q"/>
            </a:pPr>
            <a:r>
              <a:rPr lang="bn-IN" sz="2400" dirty="0">
                <a:latin typeface="NikoshBAN" pitchFamily="2" charset="0"/>
                <a:cs typeface="NikoshBAN" pitchFamily="2" charset="0"/>
              </a:rPr>
              <a:t>২</a:t>
            </a:r>
            <a:r>
              <a:rPr lang="bn-IN" sz="2400" dirty="0" smtClean="0">
                <a:latin typeface="NikoshBAN" pitchFamily="2" charset="0"/>
                <a:cs typeface="NikoshBAN" pitchFamily="2" charset="0"/>
              </a:rPr>
              <a:t>ম বিশ্বযুদ্ধের কারণগুলো লিখ?</a:t>
            </a:r>
          </a:p>
          <a:p>
            <a:pPr>
              <a:buFont typeface="Wingdings" pitchFamily="2" charset="2"/>
              <a:buChar char="q"/>
            </a:pPr>
            <a:r>
              <a:rPr lang="bn-IN" sz="2400" dirty="0" smtClean="0">
                <a:latin typeface="NikoshBAN" pitchFamily="2" charset="0"/>
                <a:cs typeface="NikoshBAN" pitchFamily="2" charset="0"/>
              </a:rPr>
              <a:t>২য় বিশ্বযুদ্ধের ফলাফল আলোচনা কর? </a:t>
            </a:r>
          </a:p>
        </p:txBody>
      </p:sp>
      <p:sp>
        <p:nvSpPr>
          <p:cNvPr id="5" name="TextBox 4"/>
          <p:cNvSpPr txBox="1"/>
          <p:nvPr/>
        </p:nvSpPr>
        <p:spPr>
          <a:xfrm>
            <a:off x="990600" y="6396335"/>
            <a:ext cx="6705600" cy="461665"/>
          </a:xfrm>
          <a:prstGeom prst="rect">
            <a:avLst/>
          </a:prstGeom>
          <a:solidFill>
            <a:srgbClr val="00B050"/>
          </a:solidFill>
        </p:spPr>
        <p:txBody>
          <a:bodyPr wrap="square" rtlCol="0">
            <a:spAutoFit/>
          </a:bodyPr>
          <a:lstStyle/>
          <a:p>
            <a:pPr>
              <a:buFont typeface="Wingdings" pitchFamily="2" charset="2"/>
              <a:buChar char="v"/>
            </a:pPr>
            <a:r>
              <a:rPr lang="bn-IN" sz="2400" dirty="0" smtClean="0">
                <a:latin typeface="NikoshBAN" pitchFamily="2" charset="0"/>
                <a:cs typeface="NikoshBAN" pitchFamily="2" charset="0"/>
              </a:rPr>
              <a:t>২য় বিশ্বযুদ্ধের জয়ী দেশ ও পরাজিত দেশগুলোর নাম </a:t>
            </a:r>
            <a:r>
              <a:rPr lang="bn-IN" sz="2400" smtClean="0">
                <a:latin typeface="NikoshBAN" pitchFamily="2" charset="0"/>
                <a:cs typeface="NikoshBAN" pitchFamily="2" charset="0"/>
              </a:rPr>
              <a:t>চিত্রে দেখাও?   </a:t>
            </a:r>
            <a:endParaRPr lang="en-US" sz="2400" dirty="0">
              <a:latin typeface="NikoshBAN" pitchFamily="2" charset="0"/>
              <a:cs typeface="NikoshBAN" pitchFamily="2" charset="0"/>
            </a:endParaRPr>
          </a:p>
        </p:txBody>
      </p:sp>
      <p:pic>
        <p:nvPicPr>
          <p:cNvPr id="7170" name="Picture 2" descr="দ্বিতীয় বিশ্বযুদ্ধের সূচনা - ইতিহাস - 2021"/>
          <p:cNvPicPr>
            <a:picLocks noChangeAspect="1" noChangeArrowheads="1"/>
          </p:cNvPicPr>
          <p:nvPr/>
        </p:nvPicPr>
        <p:blipFill>
          <a:blip r:embed="rId2"/>
          <a:srcRect/>
          <a:stretch>
            <a:fillRect/>
          </a:stretch>
        </p:blipFill>
        <p:spPr bwMode="auto">
          <a:xfrm>
            <a:off x="228600" y="1143000"/>
            <a:ext cx="8607425" cy="3985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diamond(in)">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7897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ounded Rectangle 2"/>
          <p:cNvSpPr/>
          <p:nvPr/>
        </p:nvSpPr>
        <p:spPr>
          <a:xfrm>
            <a:off x="381000" y="228600"/>
            <a:ext cx="8534400" cy="1066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পরিচিতি</a:t>
            </a:r>
            <a:endParaRPr lang="en-US" sz="1600" dirty="0"/>
          </a:p>
        </p:txBody>
      </p:sp>
      <p:pic>
        <p:nvPicPr>
          <p:cNvPr id="4" name="Picture 3" descr="C:\Users\jahid\Pictures\New folder\IMG_20210219_140801.jpg"/>
          <p:cNvPicPr/>
          <p:nvPr/>
        </p:nvPicPr>
        <p:blipFill>
          <a:blip r:embed="rId2" cstate="print"/>
          <a:srcRect/>
          <a:stretch>
            <a:fillRect/>
          </a:stretch>
        </p:blipFill>
        <p:spPr bwMode="auto">
          <a:xfrm>
            <a:off x="228600" y="1371600"/>
            <a:ext cx="35052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No photo description available."/>
          <p:cNvPicPr>
            <a:picLocks noChangeAspect="1" noChangeArrowheads="1"/>
          </p:cNvPicPr>
          <p:nvPr/>
        </p:nvPicPr>
        <p:blipFill>
          <a:blip r:embed="rId3"/>
          <a:srcRect/>
          <a:stretch>
            <a:fillRect/>
          </a:stretch>
        </p:blipFill>
        <p:spPr bwMode="auto">
          <a:xfrm>
            <a:off x="5638800" y="1371600"/>
            <a:ext cx="3124200" cy="2743200"/>
          </a:xfrm>
          <a:prstGeom prst="rect">
            <a:avLst/>
          </a:prstGeom>
          <a:solidFill>
            <a:schemeClr val="accent6">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28600" y="4495800"/>
            <a:ext cx="4190999" cy="267765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buNone/>
            </a:pPr>
            <a:r>
              <a:rPr lang="en-SG" sz="2400" b="1" dirty="0" err="1" smtClean="0">
                <a:solidFill>
                  <a:schemeClr val="accent2">
                    <a:lumMod val="75000"/>
                  </a:schemeClr>
                </a:solidFill>
                <a:latin typeface="NikoshBAN" panose="02000000000000000000" pitchFamily="2" charset="0"/>
                <a:cs typeface="NikoshBAN" panose="02000000000000000000" pitchFamily="2" charset="0"/>
              </a:rPr>
              <a:t>মোঃ</a:t>
            </a:r>
            <a:r>
              <a:rPr lang="bn-IN" sz="2400" b="1" dirty="0" smtClean="0">
                <a:solidFill>
                  <a:schemeClr val="accent2">
                    <a:lumMod val="75000"/>
                  </a:schemeClr>
                </a:solidFill>
                <a:latin typeface="NikoshBAN" panose="02000000000000000000" pitchFamily="2" charset="0"/>
                <a:cs typeface="NikoshBAN" panose="02000000000000000000" pitchFamily="2" charset="0"/>
              </a:rPr>
              <a:t> জাহিদুল ইসলাম</a:t>
            </a:r>
          </a:p>
          <a:p>
            <a:pPr algn="ctr">
              <a:buNone/>
            </a:pPr>
            <a:r>
              <a:rPr lang="bn-IN" sz="2400" b="1" dirty="0" smtClean="0">
                <a:solidFill>
                  <a:schemeClr val="accent2">
                    <a:lumMod val="75000"/>
                  </a:schemeClr>
                </a:solidFill>
                <a:latin typeface="NikoshBAN" panose="02000000000000000000" pitchFamily="2" charset="0"/>
                <a:cs typeface="NikoshBAN" panose="02000000000000000000" pitchFamily="2" charset="0"/>
              </a:rPr>
              <a:t>সহকারী অধ্যাপক</a:t>
            </a:r>
            <a:r>
              <a:rPr lang="en-US" sz="2400" b="1" dirty="0" smtClean="0">
                <a:solidFill>
                  <a:schemeClr val="accent2">
                    <a:lumMod val="75000"/>
                  </a:schemeClr>
                </a:solidFill>
                <a:latin typeface="NikoshBAN" panose="02000000000000000000" pitchFamily="2" charset="0"/>
                <a:cs typeface="NikoshBAN" panose="02000000000000000000" pitchFamily="2" charset="0"/>
              </a:rPr>
              <a:t>,</a:t>
            </a:r>
            <a:r>
              <a:rPr lang="bn-IN" sz="2400" b="1" dirty="0" smtClean="0">
                <a:solidFill>
                  <a:schemeClr val="accent2">
                    <a:lumMod val="75000"/>
                  </a:schemeClr>
                </a:solidFill>
                <a:latin typeface="NikoshBAN" panose="02000000000000000000" pitchFamily="2" charset="0"/>
                <a:cs typeface="NikoshBAN" panose="02000000000000000000" pitchFamily="2" charset="0"/>
              </a:rPr>
              <a:t> ইতিহাস বিভাগ,</a:t>
            </a:r>
            <a:endParaRPr lang="en-SG" sz="2400" dirty="0" smtClean="0">
              <a:solidFill>
                <a:schemeClr val="accent2">
                  <a:lumMod val="75000"/>
                </a:schemeClr>
              </a:solidFill>
              <a:latin typeface="NikoshBAN" panose="02000000000000000000" pitchFamily="2" charset="0"/>
              <a:cs typeface="NikoshBAN" panose="02000000000000000000" pitchFamily="2" charset="0"/>
            </a:endParaRPr>
          </a:p>
          <a:p>
            <a:pPr algn="ctr">
              <a:buNone/>
            </a:pPr>
            <a:r>
              <a:rPr lang="bn-IN" sz="2400" dirty="0" smtClean="0">
                <a:solidFill>
                  <a:schemeClr val="accent2">
                    <a:lumMod val="75000"/>
                  </a:schemeClr>
                </a:solidFill>
                <a:latin typeface="NikoshBAN" panose="02000000000000000000" pitchFamily="2" charset="0"/>
                <a:cs typeface="NikoshBAN" panose="02000000000000000000" pitchFamily="2" charset="0"/>
              </a:rPr>
              <a:t>পল্লবী ডিগ্রী</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কলেজ</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bn-IN" sz="2400" dirty="0" smtClean="0">
                <a:solidFill>
                  <a:schemeClr val="accent2">
                    <a:lumMod val="75000"/>
                  </a:schemeClr>
                </a:solidFill>
                <a:latin typeface="NikoshBAN" panose="02000000000000000000" pitchFamily="2" charset="0"/>
                <a:cs typeface="NikoshBAN" panose="02000000000000000000" pitchFamily="2" charset="0"/>
              </a:rPr>
              <a:t> প্লট#১/১, রোড#৫, </a:t>
            </a:r>
          </a:p>
          <a:p>
            <a:pPr algn="ctr">
              <a:buNone/>
            </a:pPr>
            <a:r>
              <a:rPr lang="bn-IN" sz="2400" dirty="0" smtClean="0">
                <a:solidFill>
                  <a:schemeClr val="accent2">
                    <a:lumMod val="75000"/>
                  </a:schemeClr>
                </a:solidFill>
                <a:latin typeface="NikoshBAN" panose="02000000000000000000" pitchFamily="2" charset="0"/>
                <a:cs typeface="NikoshBAN" panose="02000000000000000000" pitchFamily="2" charset="0"/>
              </a:rPr>
              <a:t>সেকশন#৮, দুয়ারীপাড়া, </a:t>
            </a:r>
            <a:endParaRPr lang="en-US" sz="2400" dirty="0" smtClean="0">
              <a:solidFill>
                <a:schemeClr val="accent2">
                  <a:lumMod val="75000"/>
                </a:schemeClr>
              </a:solidFill>
              <a:latin typeface="NikoshBAN" panose="02000000000000000000" pitchFamily="2" charset="0"/>
              <a:cs typeface="NikoshBAN" panose="02000000000000000000" pitchFamily="2" charset="0"/>
            </a:endParaRPr>
          </a:p>
          <a:p>
            <a:pPr algn="ctr">
              <a:buNone/>
            </a:pPr>
            <a:r>
              <a:rPr lang="bn-IN" sz="2400" dirty="0" smtClean="0">
                <a:solidFill>
                  <a:schemeClr val="accent2">
                    <a:lumMod val="75000"/>
                  </a:schemeClr>
                </a:solidFill>
                <a:latin typeface="NikoshBAN" panose="02000000000000000000" pitchFamily="2" charset="0"/>
                <a:cs typeface="NikoshBAN" panose="02000000000000000000" pitchFamily="2" charset="0"/>
              </a:rPr>
              <a:t>রুপনগর, ঢাকা-১২১৬। </a:t>
            </a:r>
            <a:endParaRPr lang="en-SG" sz="2400" dirty="0" smtClean="0">
              <a:solidFill>
                <a:schemeClr val="accent2">
                  <a:lumMod val="75000"/>
                </a:schemeClr>
              </a:solidFill>
              <a:latin typeface="NikoshBAN" panose="02000000000000000000" pitchFamily="2" charset="0"/>
              <a:cs typeface="NikoshBAN" panose="02000000000000000000" pitchFamily="2" charset="0"/>
            </a:endParaRPr>
          </a:p>
          <a:p>
            <a:pPr algn="ctr">
              <a:buNone/>
            </a:pPr>
            <a:r>
              <a:rPr lang="en-SG" sz="2400" dirty="0" err="1" smtClean="0">
                <a:solidFill>
                  <a:schemeClr val="accent2">
                    <a:lumMod val="75000"/>
                  </a:schemeClr>
                </a:solidFill>
                <a:latin typeface="NikoshBAN" panose="02000000000000000000" pitchFamily="2" charset="0"/>
                <a:cs typeface="NikoshBAN" panose="02000000000000000000" pitchFamily="2" charset="0"/>
              </a:rPr>
              <a:t>মোবাইল</a:t>
            </a:r>
            <a:r>
              <a:rPr lang="bn-IN"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০১৫৫২৪৬০৬৯৫ </a:t>
            </a:r>
            <a:endParaRPr lang="en-SG" sz="2400" dirty="0" smtClean="0">
              <a:solidFill>
                <a:schemeClr val="accent2">
                  <a:lumMod val="75000"/>
                </a:schemeClr>
              </a:solidFill>
              <a:latin typeface="NikoshBAN" panose="02000000000000000000" pitchFamily="2" charset="0"/>
              <a:cs typeface="NikoshBAN" panose="02000000000000000000" pitchFamily="2" charset="0"/>
            </a:endParaRPr>
          </a:p>
          <a:p>
            <a:pPr algn="ctr">
              <a:buNone/>
            </a:pPr>
            <a:r>
              <a:rPr lang="en-US" sz="2400" dirty="0" smtClean="0">
                <a:solidFill>
                  <a:schemeClr val="accent2">
                    <a:lumMod val="75000"/>
                  </a:schemeClr>
                </a:solidFill>
                <a:latin typeface="NikoshBAN" panose="02000000000000000000" pitchFamily="2" charset="0"/>
                <a:cs typeface="NikoshBAN" panose="02000000000000000000" pitchFamily="2" charset="0"/>
              </a:rPr>
              <a:t>jahid01081971@gmai.com</a:t>
            </a:r>
            <a:r>
              <a:rPr lang="en-SG" sz="2400" dirty="0" smtClean="0">
                <a:solidFill>
                  <a:schemeClr val="accent2">
                    <a:lumMod val="75000"/>
                  </a:schemeClr>
                </a:solidFill>
                <a:latin typeface="NikoshBAN" panose="02000000000000000000" pitchFamily="2" charset="0"/>
                <a:cs typeface="NikoshBAN" panose="02000000000000000000" pitchFamily="2" charset="0"/>
              </a:rPr>
              <a:t> </a:t>
            </a:r>
          </a:p>
        </p:txBody>
      </p:sp>
      <p:sp>
        <p:nvSpPr>
          <p:cNvPr id="9" name="Rectangle 8"/>
          <p:cNvSpPr/>
          <p:nvPr/>
        </p:nvSpPr>
        <p:spPr>
          <a:xfrm>
            <a:off x="4800600" y="4191000"/>
            <a:ext cx="4114800" cy="3231654"/>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SG" sz="2800" dirty="0" err="1" smtClean="0">
                <a:solidFill>
                  <a:schemeClr val="tx1"/>
                </a:solidFill>
                <a:latin typeface="NikoshBAN" panose="02000000000000000000" pitchFamily="2" charset="0"/>
                <a:cs typeface="NikoshBAN" panose="02000000000000000000" pitchFamily="2" charset="0"/>
              </a:rPr>
              <a:t>আজকের</a:t>
            </a:r>
            <a:r>
              <a:rPr lang="en-SG" sz="2800" dirty="0" smtClean="0">
                <a:solidFill>
                  <a:schemeClr val="tx1"/>
                </a:solidFill>
                <a:latin typeface="NikoshBAN" panose="02000000000000000000" pitchFamily="2" charset="0"/>
                <a:cs typeface="NikoshBAN" panose="02000000000000000000" pitchFamily="2" charset="0"/>
              </a:rPr>
              <a:t> </a:t>
            </a:r>
            <a:r>
              <a:rPr lang="en-SG" sz="2800" dirty="0" err="1" smtClean="0">
                <a:solidFill>
                  <a:schemeClr val="tx1"/>
                </a:solidFill>
                <a:latin typeface="NikoshBAN" panose="02000000000000000000" pitchFamily="2" charset="0"/>
                <a:cs typeface="NikoshBAN" panose="02000000000000000000" pitchFamily="2" charset="0"/>
              </a:rPr>
              <a:t>বি</a:t>
            </a:r>
            <a:r>
              <a:rPr lang="as-IN" sz="2800" dirty="0" smtClean="0">
                <a:solidFill>
                  <a:schemeClr val="tx1"/>
                </a:solidFill>
                <a:latin typeface="NikoshBAN" panose="02000000000000000000" pitchFamily="2" charset="0"/>
                <a:cs typeface="NikoshBAN" panose="02000000000000000000" pitchFamily="2" charset="0"/>
              </a:rPr>
              <a:t>ষ</a:t>
            </a:r>
            <a:r>
              <a:rPr lang="en-SG"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a:t>
            </a:r>
            <a:endParaRPr lang="en-US" sz="2800" dirty="0" smtClean="0">
              <a:solidFill>
                <a:schemeClr val="tx1"/>
              </a:solidFill>
              <a:latin typeface="NikoshBAN" panose="02000000000000000000" pitchFamily="2" charset="0"/>
              <a:cs typeface="NikoshBAN" panose="02000000000000000000" pitchFamily="2" charset="0"/>
            </a:endParaRPr>
          </a:p>
          <a:p>
            <a:r>
              <a:rPr lang="en-SG" sz="2800" dirty="0" err="1" smtClean="0">
                <a:solidFill>
                  <a:schemeClr val="tx1"/>
                </a:solidFill>
                <a:latin typeface="NikoshBAN" panose="02000000000000000000" pitchFamily="2" charset="0"/>
                <a:cs typeface="NikoshBAN" panose="02000000000000000000" pitchFamily="2" charset="0"/>
              </a:rPr>
              <a:t>শ্রেনীঃ</a:t>
            </a:r>
            <a:r>
              <a:rPr lang="en-SG" sz="2800" dirty="0" smtClean="0">
                <a:solidFill>
                  <a:schemeClr val="tx1"/>
                </a:solidFill>
                <a:latin typeface="NikoshBAN" panose="02000000000000000000" pitchFamily="2" charset="0"/>
                <a:cs typeface="NikoshBAN" panose="02000000000000000000" pitchFamily="2" charset="0"/>
              </a:rPr>
              <a:t> </a:t>
            </a:r>
            <a:r>
              <a:rPr lang="en-SG" sz="2800" dirty="0" err="1" smtClean="0">
                <a:solidFill>
                  <a:schemeClr val="tx1"/>
                </a:solidFill>
                <a:latin typeface="NikoshBAN" panose="02000000000000000000" pitchFamily="2" charset="0"/>
                <a:cs typeface="NikoshBAN" panose="02000000000000000000" pitchFamily="2" charset="0"/>
              </a:rPr>
              <a:t>একাদশ</a:t>
            </a:r>
            <a:r>
              <a:rPr lang="en-SG"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দ্বাদশ</a:t>
            </a:r>
            <a:r>
              <a:rPr lang="en-SG"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পত্র-দ্বিতীয়,   </a:t>
            </a:r>
          </a:p>
          <a:p>
            <a:r>
              <a:rPr lang="bn-IN" sz="2800" dirty="0" smtClean="0">
                <a:solidFill>
                  <a:schemeClr val="tx1"/>
                </a:solidFill>
                <a:latin typeface="NikoshBAN" panose="02000000000000000000" pitchFamily="2" charset="0"/>
                <a:cs typeface="NikoshBAN" panose="02000000000000000000" pitchFamily="2" charset="0"/>
              </a:rPr>
              <a:t>বিষয়</a:t>
            </a:r>
            <a:r>
              <a:rPr lang="bn-IN" sz="2800" b="1" dirty="0" smtClean="0">
                <a:solidFill>
                  <a:schemeClr val="tx1"/>
                </a:solidFill>
                <a:latin typeface="NikoshBAN" panose="02000000000000000000" pitchFamily="2" charset="0"/>
                <a:cs typeface="NikoshBAN" panose="02000000000000000000" pitchFamily="2" charset="0"/>
              </a:rPr>
              <a:t>-</a:t>
            </a:r>
            <a:r>
              <a:rPr lang="en-SG" sz="2800" dirty="0" err="1" smtClean="0">
                <a:solidFill>
                  <a:schemeClr val="tx1"/>
                </a:solidFill>
                <a:latin typeface="NikoshBAN" panose="02000000000000000000" pitchFamily="2" charset="0"/>
                <a:cs typeface="NikoshBAN" panose="02000000000000000000" pitchFamily="2" charset="0"/>
              </a:rPr>
              <a:t>ইতিহা</a:t>
            </a:r>
            <a:r>
              <a:rPr lang="bn-IN" sz="2800" dirty="0" smtClean="0">
                <a:solidFill>
                  <a:schemeClr val="tx1"/>
                </a:solidFill>
                <a:latin typeface="NikoshBAN" panose="02000000000000000000" pitchFamily="2" charset="0"/>
                <a:cs typeface="NikoshBAN" panose="02000000000000000000" pitchFamily="2" charset="0"/>
              </a:rPr>
              <a:t>স</a:t>
            </a:r>
            <a:r>
              <a:rPr lang="bn-IN" sz="2800" b="1" dirty="0" smtClean="0">
                <a:solidFill>
                  <a:schemeClr val="tx1"/>
                </a:solidFill>
                <a:latin typeface="NikoshBAN" panose="02000000000000000000" pitchFamily="2" charset="0"/>
                <a:cs typeface="NikoshBAN" panose="02000000000000000000" pitchFamily="2" charset="0"/>
              </a:rPr>
              <a:t>, </a:t>
            </a:r>
            <a:r>
              <a:rPr lang="en-SG" sz="2800" dirty="0" smtClean="0">
                <a:solidFill>
                  <a:schemeClr val="tx1"/>
                </a:solidFill>
                <a:latin typeface="NikoshBAN" panose="02000000000000000000" pitchFamily="2" charset="0"/>
                <a:cs typeface="NikoshBAN" panose="02000000000000000000" pitchFamily="2" charset="0"/>
              </a:rPr>
              <a:t>অ</a:t>
            </a:r>
            <a:r>
              <a:rPr lang="as-IN" sz="2800" dirty="0" smtClean="0">
                <a:solidFill>
                  <a:schemeClr val="tx1"/>
                </a:solidFill>
                <a:latin typeface="NikoshBAN" panose="02000000000000000000" pitchFamily="2" charset="0"/>
                <a:cs typeface="NikoshBAN" panose="02000000000000000000" pitchFamily="2" charset="0"/>
              </a:rPr>
              <a:t>ধ</a:t>
            </a:r>
            <a:r>
              <a:rPr lang="en-SG" sz="2800" dirty="0" smtClean="0">
                <a:solidFill>
                  <a:schemeClr val="tx1"/>
                </a:solidFill>
                <a:latin typeface="NikoshBAN" panose="02000000000000000000" pitchFamily="2" charset="0"/>
                <a:cs typeface="NikoshBAN" panose="02000000000000000000" pitchFamily="2" charset="0"/>
              </a:rPr>
              <a:t>্</a:t>
            </a:r>
            <a:r>
              <a:rPr lang="as-IN" sz="2800" dirty="0" smtClean="0">
                <a:solidFill>
                  <a:schemeClr val="tx1"/>
                </a:solidFill>
                <a:latin typeface="NikoshBAN" panose="02000000000000000000" pitchFamily="2" charset="0"/>
                <a:cs typeface="NikoshBAN" panose="02000000000000000000" pitchFamily="2" charset="0"/>
              </a:rPr>
              <a:t>য</a:t>
            </a:r>
            <a:r>
              <a:rPr lang="en-SG" sz="2800" dirty="0" smtClean="0">
                <a:solidFill>
                  <a:schemeClr val="tx1"/>
                </a:solidFill>
                <a:latin typeface="NikoshBAN" panose="02000000000000000000" pitchFamily="2" charset="0"/>
                <a:cs typeface="NikoshBAN" panose="02000000000000000000" pitchFamily="2" charset="0"/>
              </a:rPr>
              <a:t>া</a:t>
            </a:r>
            <a:r>
              <a:rPr lang="as-IN"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-পঞ্চম</a:t>
            </a:r>
            <a:r>
              <a:rPr lang="en-SG"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p>
          <a:p>
            <a:r>
              <a:rPr lang="bn-IN" sz="2400" dirty="0" smtClean="0">
                <a:solidFill>
                  <a:schemeClr val="tx1"/>
                </a:solidFill>
                <a:latin typeface="NikoshBAN" panose="02000000000000000000" pitchFamily="2" charset="0"/>
                <a:cs typeface="NikoshBAN" panose="02000000000000000000" pitchFamily="2" charset="0"/>
              </a:rPr>
              <a:t>আধুনিক বিশ্বের ইতিহাস, কোড-৩০৫,</a:t>
            </a:r>
            <a:r>
              <a:rPr lang="bn-IN" sz="2000" dirty="0" smtClean="0">
                <a:solidFill>
                  <a:schemeClr val="tx1"/>
                </a:solidFill>
                <a:latin typeface="NikoshBAN" panose="02000000000000000000" pitchFamily="2" charset="0"/>
                <a:cs typeface="NikoshBAN" panose="02000000000000000000" pitchFamily="2" charset="0"/>
              </a:rPr>
              <a:t> </a:t>
            </a:r>
          </a:p>
          <a:p>
            <a:r>
              <a:rPr lang="bn-IN" sz="2400" dirty="0" smtClean="0">
                <a:solidFill>
                  <a:schemeClr val="tx1"/>
                </a:solidFill>
                <a:latin typeface="NikoshBAN" panose="02000000000000000000" pitchFamily="2" charset="0"/>
                <a:cs typeface="NikoshBAN" panose="02000000000000000000" pitchFamily="2" charset="0"/>
              </a:rPr>
              <a:t>হিটলার ও মুসোলিনির উত্থান এবং দ্বিতীয়  বিশ্বযুদ্ধ, (একাদশ-দ্বাদশ শ্রেণি), </a:t>
            </a:r>
          </a:p>
          <a:p>
            <a:r>
              <a:rPr lang="bn-IN" sz="2400" dirty="0" smtClean="0">
                <a:solidFill>
                  <a:schemeClr val="tx1"/>
                </a:solidFill>
                <a:latin typeface="NikoshBAN" panose="02000000000000000000" pitchFamily="2" charset="0"/>
                <a:cs typeface="NikoshBAN" panose="02000000000000000000" pitchFamily="2" charset="0"/>
              </a:rPr>
              <a:t>সময়-বেলা ১১ থেকে ১১.৩০টা, </a:t>
            </a:r>
          </a:p>
          <a:p>
            <a:r>
              <a:rPr lang="bn-IN" sz="2400" dirty="0" smtClean="0">
                <a:solidFill>
                  <a:schemeClr val="tx1"/>
                </a:solidFill>
                <a:latin typeface="NikoshBAN" panose="02000000000000000000" pitchFamily="2" charset="0"/>
                <a:cs typeface="NikoshBAN" panose="02000000000000000000" pitchFamily="2" charset="0"/>
              </a:rPr>
              <a:t>শনিবার</a:t>
            </a:r>
            <a:r>
              <a:rPr lang="bn-IN" sz="2400" smtClean="0">
                <a:solidFill>
                  <a:schemeClr val="tx1"/>
                </a:solidFill>
                <a:latin typeface="NikoshBAN" panose="02000000000000000000" pitchFamily="2" charset="0"/>
                <a:cs typeface="NikoshBAN" panose="02000000000000000000" pitchFamily="2" charset="0"/>
              </a:rPr>
              <a:t>, </a:t>
            </a:r>
            <a:r>
              <a:rPr lang="bn-IN" sz="2400" smtClean="0">
                <a:solidFill>
                  <a:schemeClr val="tx1"/>
                </a:solidFill>
                <a:latin typeface="NikoshBAN" panose="02000000000000000000" pitchFamily="2" charset="0"/>
                <a:cs typeface="NikoshBAN" panose="02000000000000000000" pitchFamily="2" charset="0"/>
              </a:rPr>
              <a:t>টপিক-দ্বিতীয় বিশ্বযুদ্ধ ১৯৩৯-৪৫। </a:t>
            </a:r>
            <a:endParaRPr lang="bn-IN" sz="2400" dirty="0" smtClean="0">
              <a:solidFill>
                <a:schemeClr val="tx1"/>
              </a:solidFill>
              <a:latin typeface="NikoshBAN" panose="02000000000000000000" pitchFamily="2" charset="0"/>
              <a:cs typeface="NikoshBAN" panose="02000000000000000000" pitchFamily="2" charset="0"/>
            </a:endParaRPr>
          </a:p>
        </p:txBody>
      </p:sp>
      <p:sp>
        <p:nvSpPr>
          <p:cNvPr id="10" name="Left-Right Arrow 9"/>
          <p:cNvSpPr/>
          <p:nvPr/>
        </p:nvSpPr>
        <p:spPr>
          <a:xfrm rot="5400000" flipV="1">
            <a:off x="1562101" y="4305300"/>
            <a:ext cx="6019800" cy="152399"/>
          </a:xfrm>
          <a:prstGeom prst="leftRightArrow">
            <a:avLst/>
          </a:prstGeom>
          <a:solidFill>
            <a:srgbClr val="FF0000"/>
          </a:solidFill>
          <a:ln w="19050">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971800" y="533400"/>
            <a:ext cx="3733800" cy="523220"/>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মূল্যায়ন </a:t>
            </a:r>
            <a:endParaRPr lang="en-US" sz="2800" dirty="0">
              <a:latin typeface="NikoshBAN" pitchFamily="2" charset="0"/>
              <a:cs typeface="NikoshBAN" pitchFamily="2" charset="0"/>
            </a:endParaRPr>
          </a:p>
        </p:txBody>
      </p:sp>
      <p:sp>
        <p:nvSpPr>
          <p:cNvPr id="4" name="Rectangle 3"/>
          <p:cNvSpPr/>
          <p:nvPr/>
        </p:nvSpPr>
        <p:spPr>
          <a:xfrm>
            <a:off x="381000" y="1524000"/>
            <a:ext cx="8534400" cy="4678204"/>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fontAlgn="base">
              <a:spcBef>
                <a:spcPct val="0"/>
              </a:spcBef>
              <a:spcAft>
                <a:spcPct val="0"/>
              </a:spcAft>
            </a:pPr>
            <a:endParaRPr lang="bn-IN" dirty="0" smtClean="0">
              <a:solidFill>
                <a:srgbClr val="050505"/>
              </a:solidFill>
              <a:latin typeface="Segoe UI Historic"/>
              <a:cs typeface="Vrinda" pitchFamily="34" charset="0"/>
            </a:endParaRPr>
          </a:p>
          <a:p>
            <a:pPr lvl="0" fontAlgn="base">
              <a:spcBef>
                <a:spcPct val="0"/>
              </a:spcBef>
              <a:spcAft>
                <a:spcPct val="0"/>
              </a:spcAft>
            </a:pPr>
            <a:r>
              <a:rPr lang="bn-IN" sz="2000" dirty="0" smtClean="0">
                <a:solidFill>
                  <a:srgbClr val="050505"/>
                </a:solidFill>
                <a:latin typeface="NikoshBAN" pitchFamily="2" charset="0"/>
                <a:cs typeface="NikoshBAN" pitchFamily="2" charset="0"/>
              </a:rPr>
              <a:t>      </a:t>
            </a:r>
            <a:r>
              <a:rPr lang="bn-IN" dirty="0" smtClean="0">
                <a:solidFill>
                  <a:srgbClr val="050505"/>
                </a:solidFill>
                <a:latin typeface="NikoshBAN" pitchFamily="2" charset="0"/>
                <a:cs typeface="NikoshBAN" pitchFamily="2" charset="0"/>
              </a:rPr>
              <a:t>দ্বিতীয় বিশ্বযুদ্ধ শুরু হয় কবে</a:t>
            </a:r>
            <a:r>
              <a:rPr lang="en-US" dirty="0" smtClean="0">
                <a:solidFill>
                  <a:srgbClr val="050505"/>
                </a:solidFill>
                <a:latin typeface="NikoshBAN" pitchFamily="2" charset="0"/>
                <a:cs typeface="NikoshBAN" pitchFamily="2" charset="0"/>
              </a:rPr>
              <a:t>?</a:t>
            </a:r>
            <a:r>
              <a:rPr lang="bn-IN" dirty="0" smtClean="0">
                <a:solidFill>
                  <a:srgbClr val="050505"/>
                </a:solidFill>
                <a:latin typeface="NikoshBAN" pitchFamily="2" charset="0"/>
                <a:cs typeface="NikoshBAN" pitchFamily="2" charset="0"/>
              </a:rPr>
              <a:t> </a:t>
            </a:r>
            <a:r>
              <a:rPr lang="en-US" dirty="0" smtClean="0">
                <a:solidFill>
                  <a:srgbClr val="050505"/>
                </a:solidFill>
                <a:latin typeface="NikoshBAN" pitchFamily="2" charset="0"/>
                <a:cs typeface="NikoshBAN" pitchFamily="2" charset="0"/>
              </a:rPr>
              <a:t>= </a:t>
            </a:r>
            <a:r>
              <a:rPr lang="bn-IN" dirty="0" smtClean="0">
                <a:solidFill>
                  <a:srgbClr val="050505"/>
                </a:solidFill>
                <a:latin typeface="NikoshBAN" pitchFamily="2" charset="0"/>
                <a:cs typeface="NikoshBAN" pitchFamily="2" charset="0"/>
              </a:rPr>
              <a:t>১ সেপ্টেম্বর ১৯৩৯ </a:t>
            </a:r>
            <a:r>
              <a:rPr lang="en-US" dirty="0" smtClean="0">
                <a:solidFill>
                  <a:srgbClr val="050505"/>
                </a:solidFill>
                <a:latin typeface="NikoshBAN" pitchFamily="2" charset="0"/>
                <a:cs typeface="NikoshBAN" pitchFamily="2" charset="0"/>
              </a:rPr>
              <a:t>(</a:t>
            </a:r>
            <a:r>
              <a:rPr lang="bn-IN" dirty="0" smtClean="0">
                <a:solidFill>
                  <a:srgbClr val="050505"/>
                </a:solidFill>
                <a:latin typeface="NikoshBAN" pitchFamily="2" charset="0"/>
                <a:cs typeface="NikoshBAN" pitchFamily="2" charset="0"/>
              </a:rPr>
              <a:t>এডলফ হিটলার কর্তৃক পোল্যান্ড আক্রমণের মাধ্যমে</a:t>
            </a:r>
            <a:r>
              <a:rPr lang="en-US" dirty="0" smtClean="0">
                <a:solidFill>
                  <a:srgbClr val="050505"/>
                </a:solidFill>
                <a:latin typeface="NikoshBAN" pitchFamily="2" charset="0"/>
                <a:cs typeface="NikoshBAN" pitchFamily="2" charset="0"/>
              </a:rPr>
              <a:t>)</a:t>
            </a:r>
            <a:r>
              <a:rPr lang="bn-IN" dirty="0" smtClean="0">
                <a:solidFill>
                  <a:srgbClr val="050505"/>
                </a:solidFill>
                <a:latin typeface="NikoshBAN" pitchFamily="2" charset="0"/>
                <a:cs typeface="NikoshBAN" pitchFamily="2" charset="0"/>
              </a:rPr>
              <a:t>।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দ্বিতীয় বিশ্বযুদ্ধের প্রধান কারণ কি ছিল</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জার্মানির নাৎসিবাদ ও সাম্রাজ্যবাদী মনোভাব।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দ্বিতীয় বিশ্বযুদ্ধের মিত্রশক্তি কারা</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ব্রিটেন</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ফ্রান্স</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বেলজিয়াম</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রাশিয়া</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যুক্তরাষ্ট্র ও অন্যান্য দেশ।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a:t>
            </a:r>
            <a:r>
              <a:rPr lang="bn-IN" sz="1600" dirty="0" smtClean="0">
                <a:solidFill>
                  <a:srgbClr val="050505"/>
                </a:solidFill>
                <a:latin typeface="NikoshBAN" pitchFamily="2" charset="0"/>
                <a:cs typeface="NikoshBAN" pitchFamily="2" charset="0"/>
              </a:rPr>
              <a:t>দ্বিতীয় বিশ্বযুদ্ধে অংশগ্রহণকারী </a:t>
            </a:r>
            <a:r>
              <a:rPr lang="en-US" sz="1600" dirty="0" smtClean="0">
                <a:solidFill>
                  <a:srgbClr val="050505"/>
                </a:solidFill>
                <a:latin typeface="NikoshBAN" pitchFamily="2" charset="0"/>
                <a:cs typeface="NikoshBAN" pitchFamily="2" charset="0"/>
              </a:rPr>
              <a:t>'</a:t>
            </a:r>
            <a:r>
              <a:rPr lang="bn-IN" sz="1600" dirty="0" smtClean="0">
                <a:solidFill>
                  <a:srgbClr val="050505"/>
                </a:solidFill>
                <a:latin typeface="NikoshBAN" pitchFamily="2" charset="0"/>
                <a:cs typeface="NikoshBAN" pitchFamily="2" charset="0"/>
              </a:rPr>
              <a:t>জাপান</a:t>
            </a:r>
            <a:r>
              <a:rPr lang="en-US" sz="1600" dirty="0" smtClean="0">
                <a:solidFill>
                  <a:srgbClr val="050505"/>
                </a:solidFill>
                <a:latin typeface="NikoshBAN" pitchFamily="2" charset="0"/>
                <a:cs typeface="NikoshBAN" pitchFamily="2" charset="0"/>
              </a:rPr>
              <a:t>,</a:t>
            </a:r>
            <a:r>
              <a:rPr lang="bn-IN" sz="1600" dirty="0" smtClean="0">
                <a:solidFill>
                  <a:srgbClr val="050505"/>
                </a:solidFill>
                <a:latin typeface="NikoshBAN" pitchFamily="2" charset="0"/>
                <a:cs typeface="NikoshBAN" pitchFamily="2" charset="0"/>
              </a:rPr>
              <a:t>জার্মানি ও ইতালি</a:t>
            </a:r>
            <a:r>
              <a:rPr lang="en-US" sz="1600" dirty="0" smtClean="0">
                <a:solidFill>
                  <a:srgbClr val="050505"/>
                </a:solidFill>
                <a:latin typeface="NikoshBAN" pitchFamily="2" charset="0"/>
                <a:cs typeface="NikoshBAN" pitchFamily="2" charset="0"/>
              </a:rPr>
              <a:t>' </a:t>
            </a:r>
            <a:r>
              <a:rPr lang="bn-IN" sz="1600" dirty="0" smtClean="0">
                <a:solidFill>
                  <a:srgbClr val="050505"/>
                </a:solidFill>
                <a:latin typeface="NikoshBAN" pitchFamily="2" charset="0"/>
                <a:cs typeface="NikoshBAN" pitchFamily="2" charset="0"/>
              </a:rPr>
              <a:t>শক্তিকে একত্রে কি বলা হয়</a:t>
            </a:r>
            <a:r>
              <a:rPr lang="en-US" sz="1600" dirty="0" smtClean="0">
                <a:solidFill>
                  <a:srgbClr val="050505"/>
                </a:solidFill>
                <a:latin typeface="NikoshBAN" pitchFamily="2" charset="0"/>
                <a:cs typeface="NikoshBAN" pitchFamily="2" charset="0"/>
              </a:rPr>
              <a:t>?</a:t>
            </a:r>
            <a:r>
              <a:rPr lang="bn-IN" sz="1600" dirty="0" smtClean="0">
                <a:solidFill>
                  <a:srgbClr val="050505"/>
                </a:solidFill>
                <a:latin typeface="NikoshBAN" pitchFamily="2" charset="0"/>
                <a:cs typeface="NikoshBAN" pitchFamily="2" charset="0"/>
              </a:rPr>
              <a:t> </a:t>
            </a:r>
            <a:r>
              <a:rPr lang="en-US" sz="1600" dirty="0" smtClean="0">
                <a:solidFill>
                  <a:srgbClr val="050505"/>
                </a:solidFill>
                <a:latin typeface="NikoshBAN" pitchFamily="2" charset="0"/>
                <a:cs typeface="NikoshBAN" pitchFamily="2" charset="0"/>
              </a:rPr>
              <a:t>= </a:t>
            </a:r>
            <a:r>
              <a:rPr lang="bn-IN" sz="1600" dirty="0" smtClean="0">
                <a:solidFill>
                  <a:srgbClr val="050505"/>
                </a:solidFill>
                <a:latin typeface="NikoshBAN" pitchFamily="2" charset="0"/>
                <a:cs typeface="NikoshBAN" pitchFamily="2" charset="0"/>
              </a:rPr>
              <a:t>অক্ষশক্তি</a:t>
            </a:r>
            <a:r>
              <a:rPr lang="en-US" sz="1600" dirty="0" smtClean="0">
                <a:solidFill>
                  <a:srgbClr val="050505"/>
                </a:solidFill>
                <a:latin typeface="NikoshBAN" pitchFamily="2" charset="0"/>
                <a:cs typeface="NikoshBAN" pitchFamily="2" charset="0"/>
              </a:rPr>
              <a:t>(Axis</a:t>
            </a:r>
            <a:r>
              <a:rPr lang="bn-IN" sz="1600" dirty="0" smtClean="0">
                <a:solidFill>
                  <a:srgbClr val="050505"/>
                </a:solidFill>
                <a:latin typeface="NikoshBAN" pitchFamily="2" charset="0"/>
                <a:cs typeface="NikoshBAN" pitchFamily="2" charset="0"/>
              </a:rPr>
              <a:t> </a:t>
            </a:r>
            <a:r>
              <a:rPr lang="en-US" sz="1600" dirty="0" smtClean="0">
                <a:solidFill>
                  <a:srgbClr val="050505"/>
                </a:solidFill>
                <a:latin typeface="NikoshBAN" pitchFamily="2" charset="0"/>
                <a:cs typeface="NikoshBAN" pitchFamily="2" charset="0"/>
              </a:rPr>
              <a:t>Powers)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দ্বিতীয় বিশ্বযুদ্ধের পিতৃভুমি বলা হয় কোন দেশকে</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রাশিয়াকে।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জার্মানির বিরুদ্ধে ব্রিটেন ও ফ্রান্স যুদ্ধ ঘোষণা করে কবে</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১৩ সেপ্টেম্বর ১৯৩৯।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ইতালি অক্ষশক্তিতে যুক্ত হয় কবে</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১১ জুন ১৯৪১।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হিটলার সোভিয়েত ইউনিয়ন </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রাশিয়া</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আক্রমণ করে কবে</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২২ জুন ১৯৪১।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জাপান পার্ল হারবারে অবস্থিত মার্কিন নৌ</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ঘাটি আক্রমণ করে কবে</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৭ ডিসেম্বর ১৯৪১।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দ্বিতীয় বিশ্বযুদ্ধে মার্কিন যুক্তরাষ্ট্র কবে সরাসরি যুদ্ধে যোগদান করে</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৮ ডিসেম্বর ১৯৪১।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জার্মানি যুক্তরাষ্ট্রের বিরুদ্ধে যুদ্ধ ঘোষণা করে কবে</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১১ ডিসেম্বর ১৯৪৩।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রুজভেল্ট</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চার্চিল ও স্ট্যালিনের মধ্যে তেহরান বৈঠক কবে অনুষ্ঠিত হয়</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২৮ নভেম্বর ১৯৪৩।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ডি</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ডে </a:t>
            </a:r>
            <a:r>
              <a:rPr lang="en-US" sz="2000" dirty="0" smtClean="0">
                <a:solidFill>
                  <a:srgbClr val="050505"/>
                </a:solidFill>
                <a:latin typeface="NikoshBAN" pitchFamily="2" charset="0"/>
                <a:cs typeface="NikoshBAN" pitchFamily="2" charset="0"/>
              </a:rPr>
              <a:t>(D-Day) </a:t>
            </a:r>
            <a:r>
              <a:rPr lang="bn-IN" sz="2000" dirty="0" smtClean="0">
                <a:solidFill>
                  <a:srgbClr val="050505"/>
                </a:solidFill>
                <a:latin typeface="NikoshBAN" pitchFamily="2" charset="0"/>
                <a:cs typeface="NikoshBAN" pitchFamily="2" charset="0"/>
              </a:rPr>
              <a:t>কবে</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৬ জুন ১৯৪৪।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দ্বিতীয় বিশ্বযুদ্ধে মিত্রবাহিনীর নিকট জার্মানি আত্মসমর্পণ করে কবে</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৭ মে ১৯৪৫।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7109639"/>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971800" y="0"/>
            <a:ext cx="3733800" cy="523220"/>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মূল্যায়ন </a:t>
            </a:r>
            <a:endParaRPr lang="en-US" sz="2800" dirty="0">
              <a:latin typeface="NikoshBAN" pitchFamily="2" charset="0"/>
              <a:cs typeface="NikoshBAN" pitchFamily="2" charset="0"/>
            </a:endParaRPr>
          </a:p>
        </p:txBody>
      </p:sp>
      <p:sp>
        <p:nvSpPr>
          <p:cNvPr id="4" name="Rectangle 3"/>
          <p:cNvSpPr/>
          <p:nvPr/>
        </p:nvSpPr>
        <p:spPr>
          <a:xfrm>
            <a:off x="152400" y="990600"/>
            <a:ext cx="8763000" cy="344709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eaLnBrk="0" fontAlgn="ctr" hangingPunct="0">
              <a:spcBef>
                <a:spcPct val="0"/>
              </a:spcBef>
              <a:spcAft>
                <a:spcPct val="0"/>
              </a:spcAft>
            </a:pPr>
            <a:r>
              <a:rPr lang="bn-IN" sz="2000" dirty="0" smtClean="0">
                <a:solidFill>
                  <a:srgbClr val="050505"/>
                </a:solidFill>
                <a:latin typeface="NikoshBAN" pitchFamily="2" charset="0"/>
                <a:cs typeface="NikoshBAN" pitchFamily="2" charset="0"/>
              </a:rPr>
              <a:t> জাপান আত্মসমর্পণ করে কবে</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১৪ আগষ্ট ১৯৪৫। </a:t>
            </a:r>
          </a:p>
          <a:p>
            <a:pPr lvl="0" eaLnBrk="0" fontAlgn="ctr" hangingPunct="0">
              <a:spcBef>
                <a:spcPct val="0"/>
              </a:spcBef>
              <a:spcAft>
                <a:spcPct val="0"/>
              </a:spcAft>
            </a:pPr>
            <a:r>
              <a:rPr lang="bn-IN" dirty="0" smtClean="0">
                <a:solidFill>
                  <a:srgbClr val="050505"/>
                </a:solidFill>
                <a:latin typeface="NikoshBAN" pitchFamily="2" charset="0"/>
                <a:cs typeface="NikoshBAN" pitchFamily="2" charset="0"/>
              </a:rPr>
              <a:t>আনুষ্ঠানিকভাবে দ্বিতীয় বিশ্বযুদ্ধের পরিসমাপ্তি ঘটে কবে</a:t>
            </a:r>
            <a:r>
              <a:rPr lang="en-US" dirty="0" smtClean="0">
                <a:solidFill>
                  <a:srgbClr val="050505"/>
                </a:solidFill>
                <a:latin typeface="NikoshBAN" pitchFamily="2" charset="0"/>
                <a:cs typeface="NikoshBAN" pitchFamily="2" charset="0"/>
              </a:rPr>
              <a:t>?=</a:t>
            </a:r>
            <a:r>
              <a:rPr lang="bn-IN" dirty="0" smtClean="0">
                <a:solidFill>
                  <a:srgbClr val="050505"/>
                </a:solidFill>
                <a:latin typeface="NikoshBAN" pitchFamily="2" charset="0"/>
                <a:cs typeface="NikoshBAN" pitchFamily="2" charset="0"/>
              </a:rPr>
              <a:t>২ সেপ্টেম্বর ১৯৪৫</a:t>
            </a:r>
            <a:r>
              <a:rPr lang="en-US" dirty="0" smtClean="0">
                <a:solidFill>
                  <a:srgbClr val="050505"/>
                </a:solidFill>
                <a:latin typeface="NikoshBAN" pitchFamily="2" charset="0"/>
                <a:cs typeface="NikoshBAN" pitchFamily="2" charset="0"/>
              </a:rPr>
              <a:t>,</a:t>
            </a:r>
            <a:r>
              <a:rPr lang="bn-IN" dirty="0" smtClean="0">
                <a:solidFill>
                  <a:srgbClr val="050505"/>
                </a:solidFill>
                <a:latin typeface="NikoshBAN" pitchFamily="2" charset="0"/>
                <a:cs typeface="NikoshBAN" pitchFamily="2" charset="0"/>
              </a:rPr>
              <a:t>জাপান কর্তৃক চুক্তি স্বাক্ষরের মাধ্যমে। </a:t>
            </a:r>
            <a:endParaRPr lang="en-US" dirty="0" smtClean="0">
              <a:solidFill>
                <a:srgbClr val="050505"/>
              </a:solidFill>
              <a:latin typeface="NikoshBAN" pitchFamily="2" charset="0"/>
              <a:cs typeface="NikoshBAN" pitchFamily="2" charset="0"/>
            </a:endParaRPr>
          </a:p>
          <a:p>
            <a:pPr lvl="0" eaLnBrk="0" fontAlgn="ctr" hangingPunct="0">
              <a:spcBef>
                <a:spcPct val="0"/>
              </a:spcBef>
              <a:spcAft>
                <a:spcPct val="0"/>
              </a:spcAft>
            </a:pPr>
            <a:r>
              <a:rPr lang="bn-IN" sz="2000" dirty="0" smtClean="0">
                <a:solidFill>
                  <a:srgbClr val="050505"/>
                </a:solidFill>
                <a:latin typeface="NikoshBAN" pitchFamily="2" charset="0"/>
                <a:cs typeface="NikoshBAN" pitchFamily="2" charset="0"/>
              </a:rPr>
              <a:t> দ্বিতীয় বিশ্বযুদ্ধে বাফার ছিল কোন দেশ</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বেলজিয়াম।</a:t>
            </a: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dirty="0" smtClean="0">
                <a:solidFill>
                  <a:srgbClr val="050505"/>
                </a:solidFill>
                <a:latin typeface="NikoshBAN" pitchFamily="2" charset="0"/>
                <a:cs typeface="NikoshBAN" pitchFamily="2" charset="0"/>
              </a:rPr>
              <a:t>জাপানে হিরোশিমা ও নাগাসাকিতে পারমাণবিক বোমা ফেলার নির্দেশ দেন কে</a:t>
            </a:r>
            <a:r>
              <a:rPr lang="en-US" dirty="0" smtClean="0">
                <a:solidFill>
                  <a:srgbClr val="050505"/>
                </a:solidFill>
                <a:latin typeface="NikoshBAN" pitchFamily="2" charset="0"/>
                <a:cs typeface="NikoshBAN" pitchFamily="2" charset="0"/>
              </a:rPr>
              <a:t>?=</a:t>
            </a:r>
            <a:r>
              <a:rPr lang="bn-IN" dirty="0" smtClean="0">
                <a:solidFill>
                  <a:srgbClr val="050505"/>
                </a:solidFill>
                <a:latin typeface="NikoshBAN" pitchFamily="2" charset="0"/>
                <a:cs typeface="NikoshBAN" pitchFamily="2" charset="0"/>
              </a:rPr>
              <a:t>মার্কিন প্রেসিডেন্ট হেনরি ট্রুম্যান।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দ্বিতীয় বিশ্বযুদ্ধে ব্রিটিশ অধিনায়ক কে ছিলেন</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ফিল্ড মার্শাল মন্টোগোরামি।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bn-IN" sz="2000" dirty="0" smtClean="0">
                <a:solidFill>
                  <a:srgbClr val="050505"/>
                </a:solidFill>
                <a:latin typeface="NikoshBAN" pitchFamily="2" charset="0"/>
                <a:cs typeface="NikoshBAN" pitchFamily="2" charset="0"/>
              </a:rPr>
              <a:t> ডেসার্ট ফক্স </a:t>
            </a:r>
            <a:r>
              <a:rPr lang="en-US" sz="2000" dirty="0" smtClean="0">
                <a:solidFill>
                  <a:srgbClr val="050505"/>
                </a:solidFill>
                <a:latin typeface="NikoshBAN" pitchFamily="2" charset="0"/>
                <a:cs typeface="NikoshBAN" pitchFamily="2" charset="0"/>
              </a:rPr>
              <a:t>(Desert </a:t>
            </a:r>
            <a:r>
              <a:rPr lang="en-US" sz="2000" dirty="0" err="1" smtClean="0">
                <a:solidFill>
                  <a:srgbClr val="050505"/>
                </a:solidFill>
                <a:latin typeface="NikoshBAN" pitchFamily="2" charset="0"/>
                <a:cs typeface="NikoshBAN" pitchFamily="2" charset="0"/>
              </a:rPr>
              <a:t>Foz</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নামে কে পরিচিত</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ফিল্ড মার্শাল রোমেল।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bn-IN" sz="2000" dirty="0" smtClean="0">
                <a:solidFill>
                  <a:srgbClr val="050505"/>
                </a:solidFill>
                <a:latin typeface="NikoshBAN" pitchFamily="2" charset="0"/>
                <a:cs typeface="NikoshBAN" pitchFamily="2" charset="0"/>
              </a:rPr>
              <a:t> দ্বিতীয় বিশ্বযুদ্ধের সময় মরুভূমিতে যুদ্ধ করে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ডেজার্ট ব্যাট</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উপাধি পান কে</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জেনারেল মন্টোগোরামি </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ব্রিটেন</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ডেসার্ট ফক্স বিগ থ্রি নামে পরিচিত কারা</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ফ্রাঙ্কলিন ডি</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রুজভেল্ট</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যোসেফ ষ্ট্যালিন ও উইন্স চার্চিল। </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bn-IN" sz="2000" dirty="0" smtClean="0">
                <a:solidFill>
                  <a:srgbClr val="050505"/>
                </a:solidFill>
                <a:latin typeface="NikoshBAN" pitchFamily="2" charset="0"/>
                <a:cs typeface="NikoshBAN" pitchFamily="2" charset="0"/>
              </a:rPr>
              <a:t> দ্বিতীয় বিশ্বযুদ্ধ পর্যন্ত কোরিয়া কোন দেশের অধীন ছিল</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জাপান। </a:t>
            </a:r>
          </a:p>
          <a:p>
            <a:pPr lvl="0" eaLnBrk="0" fontAlgn="ctr" hangingPunct="0">
              <a:spcBef>
                <a:spcPct val="0"/>
              </a:spcBef>
              <a:spcAft>
                <a:spcPct val="0"/>
              </a:spcAft>
            </a:pPr>
            <a:r>
              <a:rPr lang="bn-IN" sz="2000" dirty="0" smtClean="0">
                <a:solidFill>
                  <a:srgbClr val="050505"/>
                </a:solidFill>
                <a:latin typeface="NikoshBAN" pitchFamily="2" charset="0"/>
                <a:cs typeface="NikoshBAN" pitchFamily="2" charset="0"/>
              </a:rPr>
              <a:t>  যুক্তরাষ্ট্রের নৌবাহিনী কবে</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কোথায় জাপান কে পরাজিত করে</a:t>
            </a:r>
            <a:r>
              <a:rPr lang="en-US" sz="2000" dirty="0" smtClean="0">
                <a:solidFill>
                  <a:srgbClr val="050505"/>
                </a:solidFill>
                <a:latin typeface="NikoshBAN" pitchFamily="2" charset="0"/>
                <a:cs typeface="NikoshBAN" pitchFamily="2" charset="0"/>
              </a:rPr>
              <a:t>?</a:t>
            </a:r>
            <a:r>
              <a:rPr lang="bn-IN" sz="2000" dirty="0" smtClean="0">
                <a:solidFill>
                  <a:srgbClr val="050505"/>
                </a:solidFill>
                <a:latin typeface="NikoshBAN" pitchFamily="2" charset="0"/>
                <a:cs typeface="NikoshBAN" pitchFamily="2" charset="0"/>
              </a:rPr>
              <a:t>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১৯৪২ সালে নতুন গায়ানায় প্রবাল দ্বীপে।</a:t>
            </a:r>
            <a:endParaRPr lang="en-US" sz="2000" dirty="0" smtClean="0">
              <a:latin typeface="NikoshBAN" pitchFamily="2" charset="0"/>
              <a:cs typeface="NikoshBAN" pitchFamily="2" charset="0"/>
            </a:endParaRPr>
          </a:p>
          <a:p>
            <a:pPr lvl="0" eaLnBrk="0" fontAlgn="ctr" hangingPunct="0">
              <a:spcBef>
                <a:spcPct val="0"/>
              </a:spcBef>
              <a:spcAft>
                <a:spcPct val="0"/>
              </a:spcAft>
            </a:pPr>
            <a:r>
              <a:rPr lang="bn-IN" sz="2000" dirty="0" smtClean="0">
                <a:solidFill>
                  <a:srgbClr val="050505"/>
                </a:solidFill>
                <a:latin typeface="NikoshBAN" pitchFamily="2" charset="0"/>
                <a:cs typeface="NikoshBAN" pitchFamily="2" charset="0"/>
              </a:rPr>
              <a:t> দ্বিতীয় বিশ্বযুদ্ধ চলাকালীন কোন দেশ </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হলোকোষ্ট</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এর সাথে জড়িত ছিল</a:t>
            </a:r>
            <a:r>
              <a:rPr lang="en-US" sz="2000" dirty="0" smtClean="0">
                <a:solidFill>
                  <a:srgbClr val="050505"/>
                </a:solidFill>
                <a:latin typeface="NikoshBAN" pitchFamily="2" charset="0"/>
                <a:cs typeface="NikoshBAN" pitchFamily="2" charset="0"/>
              </a:rPr>
              <a:t>?= </a:t>
            </a:r>
            <a:r>
              <a:rPr lang="bn-IN" sz="2000" dirty="0" smtClean="0">
                <a:solidFill>
                  <a:srgbClr val="050505"/>
                </a:solidFill>
                <a:latin typeface="NikoshBAN" pitchFamily="2" charset="0"/>
                <a:cs typeface="NikoshBAN" pitchFamily="2" charset="0"/>
              </a:rPr>
              <a:t>জার্মানি।</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ight Arrow 2"/>
          <p:cNvSpPr/>
          <p:nvPr/>
        </p:nvSpPr>
        <p:spPr>
          <a:xfrm>
            <a:off x="381000" y="381000"/>
            <a:ext cx="3429000" cy="1981200"/>
          </a:xfrm>
          <a:prstGeom prst="rightArrow">
            <a:avLst/>
          </a:prstGeom>
          <a:solidFill>
            <a:schemeClr val="bg2">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itchFamily="2" charset="0"/>
                <a:cs typeface="NikoshBAN" pitchFamily="2" charset="0"/>
              </a:rPr>
              <a:t>২য় বিশ্বযুদ্ধের সময়</a:t>
            </a:r>
            <a:endParaRPr lang="en-US" sz="2800" dirty="0">
              <a:latin typeface="NikoshBAN" pitchFamily="2" charset="0"/>
              <a:cs typeface="NikoshBAN" pitchFamily="2" charset="0"/>
            </a:endParaRPr>
          </a:p>
        </p:txBody>
      </p:sp>
      <p:cxnSp>
        <p:nvCxnSpPr>
          <p:cNvPr id="4" name="Straight Connector 3"/>
          <p:cNvCxnSpPr/>
          <p:nvPr/>
        </p:nvCxnSpPr>
        <p:spPr>
          <a:xfrm rot="5400000">
            <a:off x="3124200" y="1371600"/>
            <a:ext cx="1828800" cy="1588"/>
          </a:xfrm>
          <a:prstGeom prst="line">
            <a:avLst/>
          </a:prstGeom>
        </p:spPr>
        <p:style>
          <a:lnRef idx="3">
            <a:schemeClr val="dk1"/>
          </a:lnRef>
          <a:fillRef idx="0">
            <a:schemeClr val="dk1"/>
          </a:fillRef>
          <a:effectRef idx="2">
            <a:schemeClr val="dk1"/>
          </a:effectRef>
          <a:fontRef idx="minor">
            <a:schemeClr val="tx1"/>
          </a:fontRef>
        </p:style>
      </p:cxnSp>
      <p:sp>
        <p:nvSpPr>
          <p:cNvPr id="5" name="Chevron 4"/>
          <p:cNvSpPr/>
          <p:nvPr/>
        </p:nvSpPr>
        <p:spPr>
          <a:xfrm>
            <a:off x="4191000" y="609600"/>
            <a:ext cx="685800"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১</a:t>
            </a:r>
            <a:endParaRPr lang="en-US" dirty="0">
              <a:solidFill>
                <a:schemeClr val="tx1"/>
              </a:solidFill>
              <a:latin typeface="NikoshBAN" pitchFamily="2" charset="0"/>
              <a:cs typeface="NikoshBAN" pitchFamily="2" charset="0"/>
            </a:endParaRPr>
          </a:p>
        </p:txBody>
      </p:sp>
      <p:sp>
        <p:nvSpPr>
          <p:cNvPr id="6" name="Chevron 5"/>
          <p:cNvSpPr/>
          <p:nvPr/>
        </p:nvSpPr>
        <p:spPr>
          <a:xfrm>
            <a:off x="4191000" y="1447800"/>
            <a:ext cx="685800"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২</a:t>
            </a:r>
            <a:endParaRPr lang="en-US" dirty="0">
              <a:solidFill>
                <a:schemeClr val="tx1"/>
              </a:solidFill>
              <a:latin typeface="NikoshBAN" pitchFamily="2" charset="0"/>
              <a:cs typeface="NikoshBAN" pitchFamily="2" charset="0"/>
            </a:endParaRPr>
          </a:p>
        </p:txBody>
      </p:sp>
      <p:sp>
        <p:nvSpPr>
          <p:cNvPr id="7" name="Round Diagonal Corner Rectangle 6"/>
          <p:cNvSpPr/>
          <p:nvPr/>
        </p:nvSpPr>
        <p:spPr>
          <a:xfrm>
            <a:off x="4953000" y="218071"/>
            <a:ext cx="3352800" cy="914400"/>
          </a:xfrm>
          <a:prstGeom prst="round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itchFamily="2" charset="0"/>
                <a:cs typeface="NikoshBAN" pitchFamily="2" charset="0"/>
              </a:rPr>
              <a:t>শুরুঃ১৯৩৯,জার্মানি(অস্ট্রিয়া</a:t>
            </a:r>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8" name="Round Diagonal Corner Rectangle 7"/>
          <p:cNvSpPr/>
          <p:nvPr/>
        </p:nvSpPr>
        <p:spPr>
          <a:xfrm>
            <a:off x="5029200" y="1295400"/>
            <a:ext cx="3352800" cy="762000"/>
          </a:xfrm>
          <a:prstGeom prst="round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itchFamily="2" charset="0"/>
                <a:cs typeface="NikoshBAN" pitchFamily="2" charset="0"/>
              </a:rPr>
              <a:t>শেষঃ ১৯৪৫,জাপান(আমেরিকা</a:t>
            </a:r>
            <a:r>
              <a:rPr lang="bn-IN"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9" name="Down Arrow 8"/>
          <p:cNvSpPr/>
          <p:nvPr/>
        </p:nvSpPr>
        <p:spPr>
          <a:xfrm>
            <a:off x="6172200" y="21336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sisbiz BATTLE-OF-BRITAIN &lt;strong&gt;Results&lt;/strong&gt;,of,a,Luftwaffe,raid ..."/>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997" y="2438400"/>
            <a:ext cx="3429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Down Arrow 10"/>
          <p:cNvSpPr/>
          <p:nvPr/>
        </p:nvSpPr>
        <p:spPr>
          <a:xfrm rot="5400000">
            <a:off x="3891946" y="2966055"/>
            <a:ext cx="571500" cy="735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0600" y="2971800"/>
            <a:ext cx="3352800" cy="609600"/>
          </a:xfrm>
          <a:prstGeom prst="rect">
            <a:avLst/>
          </a:prstGeom>
          <a:solidFill>
            <a:srgbClr val="00206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itchFamily="2" charset="0"/>
                <a:cs typeface="NikoshBAN" pitchFamily="2" charset="0"/>
              </a:rPr>
              <a:t>হিটলারের একনায়কতন্ত্র ও মুসোলিনির ফ্যাসিজম</a:t>
            </a:r>
          </a:p>
        </p:txBody>
      </p:sp>
      <p:sp>
        <p:nvSpPr>
          <p:cNvPr id="13" name="Right Arrow 12"/>
          <p:cNvSpPr/>
          <p:nvPr/>
        </p:nvSpPr>
        <p:spPr>
          <a:xfrm rot="5400000">
            <a:off x="6172200" y="3657600"/>
            <a:ext cx="457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oogle Image &lt;strong&gt;Result&lt;/strong&gt; for http://www.&lt;strong&gt;world-war-2&lt;/strong&gt;-diaries.com ..."/>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4937179"/>
            <a:ext cx="1752203" cy="1920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ight Arrow 14"/>
          <p:cNvSpPr/>
          <p:nvPr/>
        </p:nvSpPr>
        <p:spPr>
          <a:xfrm>
            <a:off x="1981200" y="5715000"/>
            <a:ext cx="267709"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Germany territorial losses after &lt;strong&gt;World War 2&lt;/strong&gt;. Map showing ..."/>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0" y="4953000"/>
            <a:ext cx="2251364"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ight Arrow 16"/>
          <p:cNvSpPr/>
          <p:nvPr/>
        </p:nvSpPr>
        <p:spPr>
          <a:xfrm>
            <a:off x="4572000" y="5715000"/>
            <a:ext cx="193964"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18" name="Picture 17" descr="&lt;strong&gt;World War II&lt;/strong&gt; Chapter 29 By Kathryn Raia. - ppt download"/>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800600" y="4191000"/>
            <a:ext cx="40386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4)">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ox(in)">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checkerboard(across)">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checkerboard(across)">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checkerboard(across)">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checkerboard(across)">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1" grpId="0" animBg="1"/>
      <p:bldP spid="12" grpId="0" animBg="1"/>
      <p:bldP spid="13" grpId="0" animBg="1"/>
      <p:bldP spid="15"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457200" y="381000"/>
            <a:ext cx="8153400" cy="1524000"/>
          </a:xfrm>
          <a:prstGeom prst="rect">
            <a:avLst/>
          </a:prstGeom>
          <a:solidFill>
            <a:schemeClr val="accent5">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itchFamily="2" charset="0"/>
                <a:cs typeface="NikoshBAN" pitchFamily="2" charset="0"/>
              </a:rPr>
              <a:t>২য় বিশ্বযুদ্ধ </a:t>
            </a:r>
            <a:endParaRPr lang="en-US" sz="4000" dirty="0">
              <a:latin typeface="NikoshBAN" pitchFamily="2" charset="0"/>
              <a:cs typeface="NikoshBAN" pitchFamily="2" charset="0"/>
            </a:endParaRPr>
          </a:p>
        </p:txBody>
      </p:sp>
      <p:pic>
        <p:nvPicPr>
          <p:cNvPr id="4" name="Content Placeholder 6" descr="&lt;strong&gt;World War II&lt;/strong&gt; Chapter 29 By Kathryn Raia. - ppt download"/>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7909" y="2438400"/>
            <a:ext cx="3688291"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ight Arrow 4"/>
          <p:cNvSpPr/>
          <p:nvPr/>
        </p:nvSpPr>
        <p:spPr>
          <a:xfrm rot="5400000">
            <a:off x="4445092" y="1745396"/>
            <a:ext cx="528135"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6" name="Picture 5" descr="Image &lt;strong&gt;result&lt;/strong&gt; for Royal Navy poster | Royal Navy ..."/>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38600" y="2375224"/>
            <a:ext cx="2659266" cy="4482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This artist did a &lt;strong&gt;World War 2&lt;/strong&gt;-Star Wars mashup and the ..."/>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858000" y="2362200"/>
            <a:ext cx="2103119"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838200" y="304800"/>
            <a:ext cx="7239000" cy="6858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বাড়ির কাজ</a:t>
            </a:r>
            <a:endParaRPr lang="en-US" sz="4000" dirty="0">
              <a:latin typeface="NikoshBAN" pitchFamily="2" charset="0"/>
              <a:cs typeface="NikoshBAN" pitchFamily="2" charset="0"/>
            </a:endParaRPr>
          </a:p>
        </p:txBody>
      </p:sp>
      <p:sp>
        <p:nvSpPr>
          <p:cNvPr id="4" name="TextBox 3"/>
          <p:cNvSpPr txBox="1"/>
          <p:nvPr/>
        </p:nvSpPr>
        <p:spPr>
          <a:xfrm>
            <a:off x="228600" y="6096000"/>
            <a:ext cx="8534400" cy="523220"/>
          </a:xfrm>
          <a:prstGeom prst="rect">
            <a:avLst/>
          </a:prstGeom>
          <a:solidFill>
            <a:srgbClr val="00B050"/>
          </a:solidFill>
        </p:spPr>
        <p:txBody>
          <a:bodyPr wrap="square" rtlCol="0">
            <a:spAutoFit/>
          </a:bodyPr>
          <a:lstStyle/>
          <a:p>
            <a:pPr>
              <a:buFont typeface="Wingdings" pitchFamily="2" charset="2"/>
              <a:buChar char="q"/>
            </a:pPr>
            <a:r>
              <a:rPr lang="bn-IN" sz="2800" b="1" dirty="0" smtClean="0">
                <a:latin typeface="NikoshBAN" pitchFamily="2" charset="0"/>
                <a:cs typeface="NikoshBAN" pitchFamily="2" charset="0"/>
              </a:rPr>
              <a:t>পৃথিবীর ইতিহাসে ২য় বিশ্বযুদ্ধ কোন কোন মহাদেশে হয় তা লিখে আনবে? </a:t>
            </a:r>
            <a:endParaRPr lang="en-US" sz="2800" dirty="0">
              <a:latin typeface="NikoshBAN" pitchFamily="2" charset="0"/>
              <a:cs typeface="NikoshBAN" pitchFamily="2" charset="0"/>
            </a:endParaRPr>
          </a:p>
        </p:txBody>
      </p:sp>
      <p:pic>
        <p:nvPicPr>
          <p:cNvPr id="4098" name="Picture 2" descr="দ্বিতীয় বিশ্বযুদ্ধের পর সবচেয়ে ভয়াবহ পরিস্থিতিতে বিশ্ব: জাতিসংঘ"/>
          <p:cNvPicPr>
            <a:picLocks noChangeAspect="1" noChangeArrowheads="1"/>
          </p:cNvPicPr>
          <p:nvPr/>
        </p:nvPicPr>
        <p:blipFill>
          <a:blip r:embed="rId2"/>
          <a:srcRect/>
          <a:stretch>
            <a:fillRect/>
          </a:stretch>
        </p:blipFill>
        <p:spPr bwMode="auto">
          <a:xfrm>
            <a:off x="228600" y="1219200"/>
            <a:ext cx="86868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80">
                                          <p:stCondLst>
                                            <p:cond delay="0"/>
                                          </p:stCondLst>
                                        </p:cTn>
                                        <p:tgtEl>
                                          <p:spTgt spid="4">
                                            <p:txEl>
                                              <p:pRg st="0" end="0"/>
                                            </p:txEl>
                                          </p:spTgt>
                                        </p:tgtEl>
                                      </p:cBhvr>
                                    </p:animEffect>
                                    <p:anim calcmode="lin" valueType="num">
                                      <p:cBhvr>
                                        <p:cTn id="1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0" end="0"/>
                                            </p:txEl>
                                          </p:spTgt>
                                        </p:tgtEl>
                                      </p:cBhvr>
                                      <p:to x="100000" y="60000"/>
                                    </p:animScale>
                                    <p:animScale>
                                      <p:cBhvr>
                                        <p:cTn id="20" dur="166" decel="50000">
                                          <p:stCondLst>
                                            <p:cond delay="676"/>
                                          </p:stCondLst>
                                        </p:cTn>
                                        <p:tgtEl>
                                          <p:spTgt spid="4">
                                            <p:txEl>
                                              <p:pRg st="0" end="0"/>
                                            </p:txEl>
                                          </p:spTgt>
                                        </p:tgtEl>
                                      </p:cBhvr>
                                      <p:to x="100000" y="100000"/>
                                    </p:animScale>
                                    <p:animScale>
                                      <p:cBhvr>
                                        <p:cTn id="21" dur="26">
                                          <p:stCondLst>
                                            <p:cond delay="1312"/>
                                          </p:stCondLst>
                                        </p:cTn>
                                        <p:tgtEl>
                                          <p:spTgt spid="4">
                                            <p:txEl>
                                              <p:pRg st="0" end="0"/>
                                            </p:txEl>
                                          </p:spTgt>
                                        </p:tgtEl>
                                      </p:cBhvr>
                                      <p:to x="100000" y="80000"/>
                                    </p:animScale>
                                    <p:animScale>
                                      <p:cBhvr>
                                        <p:cTn id="22" dur="166" decel="50000">
                                          <p:stCondLst>
                                            <p:cond delay="1338"/>
                                          </p:stCondLst>
                                        </p:cTn>
                                        <p:tgtEl>
                                          <p:spTgt spid="4">
                                            <p:txEl>
                                              <p:pRg st="0" end="0"/>
                                            </p:txEl>
                                          </p:spTgt>
                                        </p:tgtEl>
                                      </p:cBhvr>
                                      <p:to x="100000" y="100000"/>
                                    </p:animScale>
                                    <p:animScale>
                                      <p:cBhvr>
                                        <p:cTn id="23" dur="26">
                                          <p:stCondLst>
                                            <p:cond delay="1642"/>
                                          </p:stCondLst>
                                        </p:cTn>
                                        <p:tgtEl>
                                          <p:spTgt spid="4">
                                            <p:txEl>
                                              <p:pRg st="0" end="0"/>
                                            </p:txEl>
                                          </p:spTgt>
                                        </p:tgtEl>
                                      </p:cBhvr>
                                      <p:to x="100000" y="90000"/>
                                    </p:animScale>
                                    <p:animScale>
                                      <p:cBhvr>
                                        <p:cTn id="24" dur="166" decel="50000">
                                          <p:stCondLst>
                                            <p:cond delay="1668"/>
                                          </p:stCondLst>
                                        </p:cTn>
                                        <p:tgtEl>
                                          <p:spTgt spid="4">
                                            <p:txEl>
                                              <p:pRg st="0" end="0"/>
                                            </p:txEl>
                                          </p:spTgt>
                                        </p:tgtEl>
                                      </p:cBhvr>
                                      <p:to x="100000" y="100000"/>
                                    </p:animScale>
                                    <p:animScale>
                                      <p:cBhvr>
                                        <p:cTn id="25" dur="26">
                                          <p:stCondLst>
                                            <p:cond delay="1808"/>
                                          </p:stCondLst>
                                        </p:cTn>
                                        <p:tgtEl>
                                          <p:spTgt spid="4">
                                            <p:txEl>
                                              <p:pRg st="0" end="0"/>
                                            </p:txEl>
                                          </p:spTgt>
                                        </p:tgtEl>
                                      </p:cBhvr>
                                      <p:to x="100000" y="95000"/>
                                    </p:animScale>
                                    <p:animScale>
                                      <p:cBhvr>
                                        <p:cTn id="26" dur="166" decel="50000">
                                          <p:stCondLst>
                                            <p:cond delay="1834"/>
                                          </p:stCondLst>
                                        </p:cTn>
                                        <p:tgtEl>
                                          <p:spTgt spid="4">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diamond(in)">
                                      <p:cBhvr>
                                        <p:cTn id="3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Vertical Scroll 2"/>
          <p:cNvSpPr/>
          <p:nvPr/>
        </p:nvSpPr>
        <p:spPr>
          <a:xfrm>
            <a:off x="228600" y="1066800"/>
            <a:ext cx="5791200" cy="46482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effectLst>
                  <a:glow rad="139700">
                    <a:schemeClr val="accent5">
                      <a:satMod val="175000"/>
                      <a:alpha val="40000"/>
                    </a:schemeClr>
                  </a:glow>
                </a:effectLst>
                <a:latin typeface="NikoshBAN" pitchFamily="2" charset="0"/>
                <a:cs typeface="NikoshBAN" pitchFamily="2" charset="0"/>
              </a:rPr>
              <a:t>ধন্যবাদ </a:t>
            </a:r>
            <a:endParaRPr lang="en-US" sz="8800" dirty="0">
              <a:effectLst>
                <a:glow rad="139700">
                  <a:schemeClr val="accent5">
                    <a:satMod val="175000"/>
                    <a:alpha val="40000"/>
                  </a:schemeClr>
                </a:glow>
              </a:effectLst>
              <a:latin typeface="NikoshBAN" pitchFamily="2" charset="0"/>
              <a:cs typeface="NikoshBAN" pitchFamily="2" charset="0"/>
            </a:endParaRPr>
          </a:p>
        </p:txBody>
      </p:sp>
      <p:pic>
        <p:nvPicPr>
          <p:cNvPr id="4" name="Picture 3" descr="C:\Users\jahid\Downloads\SHAREit\Redmi 7\photo\IMG_20200704_081746.jpg"/>
          <p:cNvPicPr/>
          <p:nvPr/>
        </p:nvPicPr>
        <p:blipFill>
          <a:blip r:embed="rId2" cstate="print"/>
          <a:srcRect/>
          <a:stretch>
            <a:fillRect/>
          </a:stretch>
        </p:blipFill>
        <p:spPr bwMode="auto">
          <a:xfrm>
            <a:off x="5943600" y="1981200"/>
            <a:ext cx="26670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1026" name="Picture 2" descr="দ্বিতীয় বিশ্বযুদ্ধ | কি কেন কিভাবে | World War 2 | Bangla Documentary | Ki  Keno Kivabe - YouTube"/>
          <p:cNvPicPr>
            <a:picLocks noChangeAspect="1" noChangeArrowheads="1"/>
          </p:cNvPicPr>
          <p:nvPr/>
        </p:nvPicPr>
        <p:blipFill>
          <a:blip r:embed="rId2"/>
          <a:srcRect/>
          <a:stretch>
            <a:fillRect/>
          </a:stretch>
        </p:blipFill>
        <p:spPr bwMode="auto">
          <a:xfrm>
            <a:off x="228600" y="685800"/>
            <a:ext cx="39624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দ্বিতীয় বিশ্বযুদ্ধের কারণ ও তার ফলাফল। Best World wear 2 Documentary  Ever!!! A Short Documentary - YouTube"/>
          <p:cNvPicPr>
            <a:picLocks noChangeAspect="1" noChangeArrowheads="1"/>
          </p:cNvPicPr>
          <p:nvPr/>
        </p:nvPicPr>
        <p:blipFill>
          <a:blip r:embed="rId3"/>
          <a:srcRect/>
          <a:stretch>
            <a:fillRect/>
          </a:stretch>
        </p:blipFill>
        <p:spPr bwMode="auto">
          <a:xfrm>
            <a:off x="228600" y="3962400"/>
            <a:ext cx="39624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দ্বিতীয় বিশ্বযুদ্ধ সামরিক প্রশিক্ষণকে কীভাবে চিরতরে বদলে দিয়েছিল - BBC  News বাংলা"/>
          <p:cNvPicPr>
            <a:picLocks noChangeAspect="1" noChangeArrowheads="1"/>
          </p:cNvPicPr>
          <p:nvPr/>
        </p:nvPicPr>
        <p:blipFill>
          <a:blip r:embed="rId4"/>
          <a:srcRect/>
          <a:stretch>
            <a:fillRect/>
          </a:stretch>
        </p:blipFill>
        <p:spPr bwMode="auto">
          <a:xfrm>
            <a:off x="4419599" y="685800"/>
            <a:ext cx="4495801"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১ সেপ্টেম্বরে সূত্রপাত দ্বিতীয় বিশ্বযুদ্ধের"/>
          <p:cNvPicPr>
            <a:picLocks noChangeAspect="1" noChangeArrowheads="1"/>
          </p:cNvPicPr>
          <p:nvPr/>
        </p:nvPicPr>
        <p:blipFill>
          <a:blip r:embed="rId5"/>
          <a:srcRect/>
          <a:stretch>
            <a:fillRect/>
          </a:stretch>
        </p:blipFill>
        <p:spPr bwMode="auto">
          <a:xfrm>
            <a:off x="4419600" y="3962400"/>
            <a:ext cx="44958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981200" y="0"/>
            <a:ext cx="4876800" cy="52322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আমরা কিছু ছবি লক্ষ্য 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checkerboard(across)">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checkerboard(across)">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checkerboard(across)">
                                      <p:cBhvr>
                                        <p:cTn id="28"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3" name="Content Placeholder 7" descr="This 128-Year-Old Man Claims That He Is &lt;strong&gt;Adolf&lt;/strong&gt; &lt;strong&gt;Hitler&lt;/strong&gt; ..."/>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228600"/>
            <a:ext cx="3962399" cy="2971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UD 6. El período de entreguerras. La Segunda Guerra ..."/>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00600" y="228600"/>
            <a:ext cx="3581400" cy="2971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From Labor To Refreshment . . .: Freemason Wisdom: &lt;strong&gt;Winston&lt;/strong&gt; ..."/>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04800" y="3886200"/>
            <a:ext cx="3733800" cy="26464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descr="Franklin D. &lt;strong&gt;Roosevelt&lt;/strong&gt; - Wikipedia"/>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876800" y="3886200"/>
            <a:ext cx="3581400"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838200" y="3352800"/>
            <a:ext cx="2971800" cy="40011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NikoshBAN" pitchFamily="2" charset="0"/>
                <a:cs typeface="NikoshBAN" pitchFamily="2" charset="0"/>
              </a:rPr>
              <a:t>Adolf </a:t>
            </a:r>
            <a:r>
              <a:rPr lang="en-US" sz="2000" dirty="0" err="1" smtClean="0">
                <a:latin typeface="NikoshBAN" pitchFamily="2" charset="0"/>
                <a:cs typeface="NikoshBAN" pitchFamily="2" charset="0"/>
              </a:rPr>
              <a:t>hitlar</a:t>
            </a:r>
            <a:r>
              <a:rPr lang="bn-IN" sz="2000" dirty="0" smtClean="0">
                <a:latin typeface="NikoshBAN" pitchFamily="2" charset="0"/>
                <a:cs typeface="NikoshBAN" pitchFamily="2" charset="0"/>
              </a:rPr>
              <a:t> </a:t>
            </a:r>
            <a:r>
              <a:rPr lang="en-US" sz="2000" dirty="0" err="1" smtClean="0">
                <a:latin typeface="NikoshBAN" pitchFamily="2" charset="0"/>
                <a:cs typeface="NikoshBAN" pitchFamily="2" charset="0"/>
              </a:rPr>
              <a:t>Jarmani</a:t>
            </a:r>
            <a:r>
              <a:rPr lang="en-US" sz="2000" u="sng" dirty="0" smtClean="0">
                <a:latin typeface="NikoshBAN" pitchFamily="2" charset="0"/>
                <a:cs typeface="NikoshBAN" pitchFamily="2" charset="0"/>
              </a:rPr>
              <a:t>.</a:t>
            </a:r>
            <a:endParaRPr lang="en-US" sz="2000" u="sng" dirty="0">
              <a:latin typeface="NikoshBAN" pitchFamily="2" charset="0"/>
              <a:cs typeface="NikoshBAN" pitchFamily="2" charset="0"/>
            </a:endParaRPr>
          </a:p>
        </p:txBody>
      </p:sp>
      <p:sp>
        <p:nvSpPr>
          <p:cNvPr id="9" name="TextBox 8"/>
          <p:cNvSpPr txBox="1"/>
          <p:nvPr/>
        </p:nvSpPr>
        <p:spPr>
          <a:xfrm>
            <a:off x="4953000" y="3352800"/>
            <a:ext cx="3124200" cy="40011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NikoshBAN" pitchFamily="2" charset="0"/>
                <a:cs typeface="NikoshBAN" pitchFamily="2" charset="0"/>
              </a:rPr>
              <a:t>Benito </a:t>
            </a:r>
            <a:r>
              <a:rPr lang="en-US" sz="2000" dirty="0" err="1" smtClean="0">
                <a:latin typeface="NikoshBAN" pitchFamily="2" charset="0"/>
                <a:cs typeface="NikoshBAN" pitchFamily="2" charset="0"/>
              </a:rPr>
              <a:t>musolini</a:t>
            </a:r>
            <a:r>
              <a:rPr lang="en-US" sz="2000" dirty="0" smtClean="0">
                <a:latin typeface="NikoshBAN" pitchFamily="2" charset="0"/>
                <a:cs typeface="NikoshBAN" pitchFamily="2" charset="0"/>
              </a:rPr>
              <a:t>, Italy.</a:t>
            </a:r>
            <a:endParaRPr lang="en-US" sz="2000" dirty="0">
              <a:latin typeface="NikoshBAN" pitchFamily="2" charset="0"/>
              <a:cs typeface="NikoshBAN" pitchFamily="2" charset="0"/>
            </a:endParaRPr>
          </a:p>
        </p:txBody>
      </p:sp>
      <p:sp>
        <p:nvSpPr>
          <p:cNvPr id="10" name="TextBox 9"/>
          <p:cNvSpPr txBox="1"/>
          <p:nvPr/>
        </p:nvSpPr>
        <p:spPr>
          <a:xfrm>
            <a:off x="457200" y="6673334"/>
            <a:ext cx="3276600" cy="400110"/>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Winston </a:t>
            </a:r>
            <a:r>
              <a:rPr lang="en-US" dirty="0" err="1" smtClean="0"/>
              <a:t>churchil</a:t>
            </a:r>
            <a:r>
              <a:rPr lang="en-US" sz="2000" dirty="0" smtClean="0">
                <a:latin typeface="NikoshBAN" pitchFamily="2" charset="0"/>
                <a:cs typeface="NikoshBAN" pitchFamily="2" charset="0"/>
              </a:rPr>
              <a:t>, England.</a:t>
            </a:r>
            <a:endParaRPr lang="en-US" dirty="0"/>
          </a:p>
        </p:txBody>
      </p:sp>
      <p:sp>
        <p:nvSpPr>
          <p:cNvPr id="11" name="TextBox 10"/>
          <p:cNvSpPr txBox="1"/>
          <p:nvPr/>
        </p:nvSpPr>
        <p:spPr>
          <a:xfrm>
            <a:off x="5029200" y="6673334"/>
            <a:ext cx="3124200" cy="400110"/>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err="1" smtClean="0">
                <a:latin typeface="NikoshBAN" pitchFamily="2" charset="0"/>
                <a:cs typeface="NikoshBAN" pitchFamily="2" charset="0"/>
              </a:rPr>
              <a:t>Rousevelt</a:t>
            </a:r>
            <a:r>
              <a:rPr lang="en-US" sz="2000" dirty="0" smtClean="0">
                <a:latin typeface="NikoshBAN" pitchFamily="2" charset="0"/>
                <a:cs typeface="NikoshBAN" pitchFamily="2" charset="0"/>
              </a:rPr>
              <a:t>, America.</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lide(fromBottom)">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slide(fromBottom)">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838200" y="152400"/>
            <a:ext cx="7315200" cy="1143000"/>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accent3">
                    <a:lumMod val="20000"/>
                    <a:lumOff val="80000"/>
                  </a:schemeClr>
                </a:solidFill>
                <a:latin typeface="NikoshBAN" pitchFamily="2" charset="0"/>
                <a:cs typeface="NikoshBAN" pitchFamily="2" charset="0"/>
              </a:rPr>
              <a:t>আজকের পাঠ</a:t>
            </a:r>
            <a:r>
              <a:rPr lang="bn-IN" sz="3200" dirty="0" smtClean="0">
                <a:solidFill>
                  <a:schemeClr val="accent3">
                    <a:lumMod val="20000"/>
                    <a:lumOff val="80000"/>
                  </a:schemeClr>
                </a:solidFill>
                <a:latin typeface="NikoshBAN" pitchFamily="2" charset="0"/>
                <a:cs typeface="NikoshBAN" pitchFamily="2" charset="0"/>
              </a:rPr>
              <a:t>----------- </a:t>
            </a:r>
            <a:endParaRPr lang="en-US" sz="3200" dirty="0">
              <a:solidFill>
                <a:schemeClr val="accent3">
                  <a:lumMod val="20000"/>
                  <a:lumOff val="80000"/>
                </a:schemeClr>
              </a:solidFill>
              <a:latin typeface="NikoshBAN" pitchFamily="2" charset="0"/>
              <a:cs typeface="NikoshBAN" pitchFamily="2" charset="0"/>
            </a:endParaRPr>
          </a:p>
        </p:txBody>
      </p:sp>
      <p:sp>
        <p:nvSpPr>
          <p:cNvPr id="4" name="TextBox 3"/>
          <p:cNvSpPr txBox="1"/>
          <p:nvPr/>
        </p:nvSpPr>
        <p:spPr>
          <a:xfrm>
            <a:off x="838200" y="6334780"/>
            <a:ext cx="7315200" cy="523220"/>
          </a:xfrm>
          <a:prstGeom prst="rect">
            <a:avLst/>
          </a:prstGeom>
          <a:solidFill>
            <a:schemeClr val="accent5">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দ্বিতীয় বিশ্বযুদ্ধ---(১৯৩৯-১৯৪৫)।  </a:t>
            </a:r>
            <a:endParaRPr lang="en-US" sz="2800" dirty="0">
              <a:latin typeface="NikoshBAN" pitchFamily="2" charset="0"/>
              <a:cs typeface="NikoshBAN" pitchFamily="2" charset="0"/>
            </a:endParaRPr>
          </a:p>
        </p:txBody>
      </p:sp>
      <p:pic>
        <p:nvPicPr>
          <p:cNvPr id="32770" name="Picture 2" descr="World War II Impact On the US Technology"/>
          <p:cNvPicPr>
            <a:picLocks noChangeAspect="1" noChangeArrowheads="1"/>
          </p:cNvPicPr>
          <p:nvPr/>
        </p:nvPicPr>
        <p:blipFill>
          <a:blip r:embed="rId2"/>
          <a:srcRect/>
          <a:stretch>
            <a:fillRect/>
          </a:stretch>
        </p:blipFill>
        <p:spPr bwMode="auto">
          <a:xfrm>
            <a:off x="152400" y="1447800"/>
            <a:ext cx="8839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2770"/>
                                        </p:tgtEl>
                                        <p:attrNameLst>
                                          <p:attrName>style.visibility</p:attrName>
                                        </p:attrNameLst>
                                      </p:cBhvr>
                                      <p:to>
                                        <p:strVal val="visible"/>
                                      </p:to>
                                    </p:set>
                                    <p:animEffect transition="in" filter="checkerboard(across)">
                                      <p:cBhvr>
                                        <p:cTn id="13" dur="500"/>
                                        <p:tgtEl>
                                          <p:spTgt spid="3277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ight Arrow 2"/>
          <p:cNvSpPr/>
          <p:nvPr/>
        </p:nvSpPr>
        <p:spPr>
          <a:xfrm>
            <a:off x="1600200" y="228600"/>
            <a:ext cx="5867400" cy="1828800"/>
          </a:xfrm>
          <a:prstGeom prst="righ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itchFamily="2" charset="0"/>
                <a:cs typeface="NikoshBAN" pitchFamily="2" charset="0"/>
              </a:rPr>
              <a:t>শিখনফল</a:t>
            </a:r>
            <a:endParaRPr lang="en-US" sz="3200" dirty="0">
              <a:latin typeface="NikoshBAN" pitchFamily="2" charset="0"/>
              <a:cs typeface="NikoshBAN" pitchFamily="2" charset="0"/>
            </a:endParaRPr>
          </a:p>
        </p:txBody>
      </p:sp>
      <p:sp>
        <p:nvSpPr>
          <p:cNvPr id="4" name="Content Placeholder 2"/>
          <p:cNvSpPr txBox="1">
            <a:spLocks/>
          </p:cNvSpPr>
          <p:nvPr/>
        </p:nvSpPr>
        <p:spPr>
          <a:xfrm>
            <a:off x="457200" y="2362200"/>
            <a:ext cx="8305800" cy="396240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bn-IN" sz="36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এই পাঠ</a:t>
            </a:r>
            <a:r>
              <a:rPr kumimoji="0" lang="bn-IN" sz="3600" b="1" i="0" u="none" strike="noStrike" kern="1200" cap="none" spc="0" normalizeH="0" noProof="0" dirty="0" smtClean="0">
                <a:ln>
                  <a:noFill/>
                </a:ln>
                <a:solidFill>
                  <a:schemeClr val="bg2">
                    <a:lumMod val="25000"/>
                  </a:schemeClr>
                </a:solidFill>
                <a:effectLst/>
                <a:uLnTx/>
                <a:uFillTx/>
                <a:latin typeface="NikoshBAN" pitchFamily="2" charset="0"/>
                <a:ea typeface="+mn-ea"/>
                <a:cs typeface="NikoshBAN" pitchFamily="2" charset="0"/>
              </a:rPr>
              <a:t> শেষে শিক্ষার্থীরা---</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36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2য়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বিশ্বযু</a:t>
            </a:r>
            <a:r>
              <a:rPr kumimoji="0" lang="bn-IN"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দ্ধের</a:t>
            </a:r>
            <a:r>
              <a:rPr kumimoji="0" lang="bn-IN" sz="2800" b="1" i="0" u="none" strike="noStrike" kern="1200" cap="none" spc="0" normalizeH="0" noProof="0" dirty="0" smtClean="0">
                <a:ln>
                  <a:noFill/>
                </a:ln>
                <a:solidFill>
                  <a:schemeClr val="bg2">
                    <a:lumMod val="25000"/>
                  </a:schemeClr>
                </a:solidFill>
                <a:effectLst/>
                <a:uLnTx/>
                <a:uFillTx/>
                <a:latin typeface="NikoshBAN" pitchFamily="2" charset="0"/>
                <a:ea typeface="+mn-ea"/>
                <a:cs typeface="NikoshBAN" pitchFamily="2" charset="0"/>
              </a:rPr>
              <a:t> পর্যায়ক্রমিক ঘটনা</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বলতে</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পারবে</a:t>
            </a:r>
            <a:r>
              <a:rPr lang="bn-IN" sz="2800" dirty="0" smtClean="0">
                <a:solidFill>
                  <a:schemeClr val="bg2">
                    <a:lumMod val="25000"/>
                  </a:schemeClr>
                </a:solidFill>
                <a:latin typeface="NikoshBAN" pitchFamily="2" charset="0"/>
                <a:cs typeface="NikoshBAN" pitchFamily="2" charset="0"/>
              </a:rPr>
              <a:t>-</a:t>
            </a:r>
            <a:endParaRPr kumimoji="0" lang="en-US" sz="2800" b="0"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n-US" sz="2800" b="0"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২য় </a:t>
            </a:r>
            <a:r>
              <a:rPr kumimoji="0" lang="en-US" sz="2800" b="0"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বিশ্বযুদ্ধের</a:t>
            </a:r>
            <a:r>
              <a:rPr kumimoji="0" lang="en-US" sz="2800" b="0"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0"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কারণ</a:t>
            </a:r>
            <a:r>
              <a:rPr kumimoji="0" lang="en-US" sz="2800" b="0"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0"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বর্ণনা</a:t>
            </a:r>
            <a:r>
              <a:rPr kumimoji="0" lang="en-US" sz="2800" b="0"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0"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করতে</a:t>
            </a:r>
            <a:r>
              <a:rPr kumimoji="0" lang="en-US" sz="2800" b="0"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0"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পার</a:t>
            </a:r>
            <a:r>
              <a:rPr kumimoji="0" lang="bn-IN" sz="2800" b="0"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বে</a:t>
            </a:r>
            <a:r>
              <a:rPr lang="bn-IN" sz="2800" dirty="0" smtClean="0">
                <a:solidFill>
                  <a:schemeClr val="bg2">
                    <a:lumMod val="25000"/>
                  </a:schemeClr>
                </a:solidFill>
                <a:latin typeface="NikoshBAN" pitchFamily="2" charset="0"/>
                <a:cs typeface="NikoshBAN" pitchFamily="2" charset="0"/>
              </a:rPr>
              <a:t>-</a:t>
            </a:r>
            <a:endParaRPr kumimoji="0" lang="bn-BD" sz="2800" b="0"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মিত্রশক্তি</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ও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অক্ষশক্তি</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কি</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তা</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বলতে</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পা</a:t>
            </a:r>
            <a:r>
              <a:rPr kumimoji="0" lang="bn-IN"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রবে</a:t>
            </a:r>
            <a:r>
              <a:rPr lang="bn-IN" sz="2800" b="1" dirty="0" smtClean="0">
                <a:solidFill>
                  <a:schemeClr val="bg2">
                    <a:lumMod val="25000"/>
                  </a:schemeClr>
                </a:solidFill>
                <a:latin typeface="NikoshBAN" pitchFamily="2" charset="0"/>
                <a:cs typeface="NikoshBAN" pitchFamily="2" charset="0"/>
              </a:rPr>
              <a:t>- </a:t>
            </a:r>
            <a:endParaRPr kumimoji="0" lang="bn-BD"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২য়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বিশ্বযুদ্ধের</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প্রভাব</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ও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ফলাফল</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কি</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ছিল</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তা</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নির্ণয়</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করতে</a:t>
            </a:r>
            <a:r>
              <a:rPr kumimoji="0" lang="en-US"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bg2">
                    <a:lumMod val="25000"/>
                  </a:schemeClr>
                </a:solidFill>
                <a:effectLst/>
                <a:uLnTx/>
                <a:uFillTx/>
                <a:latin typeface="NikoshBAN" pitchFamily="2" charset="0"/>
                <a:ea typeface="+mn-ea"/>
                <a:cs typeface="NikoshBAN" pitchFamily="2" charset="0"/>
              </a:rPr>
              <a:t>পারবে</a:t>
            </a:r>
            <a:r>
              <a:rPr lang="bn-IN" sz="2800" b="1" dirty="0" smtClean="0">
                <a:solidFill>
                  <a:schemeClr val="bg2">
                    <a:lumMod val="25000"/>
                  </a:schemeClr>
                </a:solidFill>
                <a:latin typeface="NikoshBAN" pitchFamily="2" charset="0"/>
                <a:cs typeface="NikoshBAN" pitchFamily="2" charset="0"/>
              </a:rPr>
              <a:t>-</a:t>
            </a:r>
            <a:endParaRPr kumimoji="0" lang="bn-BD" sz="2800" b="1" i="0" u="none" strike="noStrike" kern="1200" cap="none" spc="0" normalizeH="0" baseline="0" noProof="0" dirty="0" smtClean="0">
              <a:ln>
                <a:noFill/>
              </a:ln>
              <a:solidFill>
                <a:schemeClr val="bg2">
                  <a:lumMod val="25000"/>
                </a:schemeClr>
              </a:solidFill>
              <a:effectLst/>
              <a:uLnTx/>
              <a:uFillTx/>
              <a:latin typeface="NikoshBAN" pitchFamily="2" charset="0"/>
              <a:ea typeface="+mn-ea"/>
              <a:cs typeface="NikoshBAN" pitchFamily="2"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lang="bn-IN" sz="2800" dirty="0" smtClean="0">
                <a:solidFill>
                  <a:schemeClr val="tx1"/>
                </a:solidFill>
                <a:latin typeface="NikoshBAN" pitchFamily="2" charset="0"/>
                <a:cs typeface="NikoshBAN" pitchFamily="2" charset="0"/>
              </a:rPr>
              <a:t>২য় বিশ্বযুদ্ধে পরাজিত অক্ষশক্তি বলয়ের দেশসমূহের আত্মসমর্পণের বিষয়টি ব্যাখ্যা করতে পারবে।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lang="bn-IN" sz="2800" dirty="0" smtClean="0">
              <a:solidFill>
                <a:schemeClr val="tx1"/>
              </a:solidFill>
              <a:latin typeface="NikoshBAN" pitchFamily="2" charset="0"/>
              <a:cs typeface="NikoshBAN" pitchFamily="2"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lang="bn-IN" sz="2800" dirty="0" smtClean="0">
              <a:solidFill>
                <a:schemeClr val="tx1"/>
              </a:solidFill>
              <a:latin typeface="NikoshBAN" pitchFamily="2" charset="0"/>
              <a:cs typeface="NikoshBAN" pitchFamily="2"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bn-BD" sz="2800" b="0" i="0" u="none" strike="noStrike" kern="1200" cap="none" spc="0" normalizeH="0" baseline="0" noProof="0" dirty="0" smtClean="0">
              <a:ln>
                <a:noFill/>
              </a:ln>
              <a:solidFill>
                <a:schemeClr val="tx1"/>
              </a:solidFill>
              <a:effectLst/>
              <a:uLnTx/>
              <a:uFillTx/>
              <a:latin typeface="NikoshBAN" pitchFamily="2" charset="0"/>
              <a:cs typeface="NikoshBAN" pitchFamily="2"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TextBox 2"/>
          <p:cNvSpPr txBox="1"/>
          <p:nvPr/>
        </p:nvSpPr>
        <p:spPr>
          <a:xfrm>
            <a:off x="2590800" y="152400"/>
            <a:ext cx="3886200" cy="52322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ঐতিহাসিক প্রেক্ষাপট </a:t>
            </a:r>
            <a:endParaRPr lang="en-US" sz="2800" dirty="0">
              <a:latin typeface="NikoshBAN" pitchFamily="2" charset="0"/>
              <a:cs typeface="NikoshBAN" pitchFamily="2" charset="0"/>
            </a:endParaRPr>
          </a:p>
        </p:txBody>
      </p:sp>
      <p:sp>
        <p:nvSpPr>
          <p:cNvPr id="4" name="Rectangle 3"/>
          <p:cNvSpPr/>
          <p:nvPr/>
        </p:nvSpPr>
        <p:spPr>
          <a:xfrm>
            <a:off x="304800" y="762000"/>
            <a:ext cx="8534400" cy="1569660"/>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b="1" dirty="0" smtClean="0">
                <a:latin typeface="NikoshBAN" pitchFamily="2" charset="0"/>
                <a:cs typeface="NikoshBAN" pitchFamily="2" charset="0"/>
              </a:rPr>
              <a:t>দ্বিতী</a:t>
            </a:r>
            <a:r>
              <a:rPr lang="bn-IN" sz="2400" b="1" dirty="0" smtClean="0">
                <a:latin typeface="NikoshBAN" pitchFamily="2" charset="0"/>
                <a:cs typeface="NikoshBAN" pitchFamily="2" charset="0"/>
              </a:rPr>
              <a:t>য়</a:t>
            </a:r>
            <a:r>
              <a:rPr lang="as-IN" sz="2400" b="1" dirty="0" smtClean="0">
                <a:latin typeface="NikoshBAN" pitchFamily="2" charset="0"/>
                <a:cs typeface="NikoshBAN" pitchFamily="2" charset="0"/>
              </a:rPr>
              <a:t> বিশ্বযুদ্ধ</a:t>
            </a:r>
            <a:r>
              <a:rPr lang="as-IN" sz="2400" dirty="0" smtClean="0">
                <a:latin typeface="NikoshBAN" pitchFamily="2" charset="0"/>
                <a:cs typeface="NikoshBAN" pitchFamily="2" charset="0"/>
              </a:rPr>
              <a:t> মানবসভ্যতার ইতিহাসে এ যাবৎকাল পর্যন্ত সংঘটিত সর্ববৃহৎ এবং সবচে</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ভ</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বহ যুদ্ধ।</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১৯৩৯ সালের ১ সেপ্টেম্বর জার্মানি পোল্যান্ড আক্রমণ করে এবং তার ফলশ্রুতিতে ফ্রান্স ও যুক্তরাজ্য জার্মানির বিরুদ্ধে যুদ্ধ ঘোষণা করে। </a:t>
            </a:r>
            <a:r>
              <a:rPr lang="as-IN" sz="2400" b="1" dirty="0" smtClean="0">
                <a:latin typeface="NikoshBAN" pitchFamily="2" charset="0"/>
                <a:cs typeface="NikoshBAN" pitchFamily="2" charset="0"/>
              </a:rPr>
              <a:t>দ্বিতী</a:t>
            </a:r>
            <a:r>
              <a:rPr lang="bn-IN" sz="2400" b="1" dirty="0" smtClean="0">
                <a:latin typeface="NikoshBAN" pitchFamily="2" charset="0"/>
                <a:cs typeface="NikoshBAN" pitchFamily="2" charset="0"/>
              </a:rPr>
              <a:t>য়</a:t>
            </a:r>
            <a:r>
              <a:rPr lang="as-IN" sz="2400" dirty="0" smtClean="0">
                <a:latin typeface="NikoshBAN" pitchFamily="2" charset="0"/>
                <a:cs typeface="NikoshBAN" pitchFamily="2" charset="0"/>
              </a:rPr>
              <a:t> ঘটনাটিকে </a:t>
            </a:r>
            <a:r>
              <a:rPr lang="as-IN" sz="2400" b="1" dirty="0" smtClean="0">
                <a:latin typeface="NikoshBAN" pitchFamily="2" charset="0"/>
                <a:cs typeface="NikoshBAN" pitchFamily="2" charset="0"/>
              </a:rPr>
              <a:t>দ্বিতী</a:t>
            </a:r>
            <a:r>
              <a:rPr lang="bn-IN" sz="2400" b="1" dirty="0" smtClean="0">
                <a:latin typeface="NikoshBAN" pitchFamily="2" charset="0"/>
                <a:cs typeface="NikoshBAN" pitchFamily="2" charset="0"/>
              </a:rPr>
              <a:t>য়</a:t>
            </a:r>
            <a:r>
              <a:rPr lang="as-IN" sz="2400" b="1" dirty="0" smtClean="0">
                <a:latin typeface="NikoshBAN" pitchFamily="2" charset="0"/>
                <a:cs typeface="NikoshBAN" pitchFamily="2" charset="0"/>
              </a:rPr>
              <a:t> বিশ্বযুদ্ধের</a:t>
            </a:r>
            <a:r>
              <a:rPr lang="as-IN" sz="2400" dirty="0" smtClean="0">
                <a:latin typeface="NikoshBAN" pitchFamily="2" charset="0"/>
                <a:cs typeface="NikoshBAN" pitchFamily="2" charset="0"/>
              </a:rPr>
              <a:t> সূচনা বলে গণ্য করা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5" name="Rectangle 4"/>
          <p:cNvSpPr/>
          <p:nvPr/>
        </p:nvSpPr>
        <p:spPr>
          <a:xfrm>
            <a:off x="304800" y="2514600"/>
            <a:ext cx="8534400" cy="26776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2400" dirty="0" smtClean="0">
                <a:latin typeface="NikoshBAN" pitchFamily="2" charset="0"/>
                <a:cs typeface="NikoshBAN" pitchFamily="2" charset="0"/>
              </a:rPr>
              <a:t> ১৯৩৯ সাল থেকে ১৯৪৫ সাল, এই ছ</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বছর দ্বিতী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বিশ্বযুদ্ধের সম</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সীমা ধরা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তৎকালীন বিশ্বে সকল পরাশক্তি এবং বেশিরভাগ রাষ্ট্রই এই যুদ্ধে জড়ি</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পড়ে এবং দুইটি বিপরীত সামরিক জোটের সৃষ্টি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মিত্রশক্তি আর অক্ষশক্তি। এই মহাসমরকে ইতিহাসের সবচে</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বিস্তৃত যুদ্ধ বলে ধরা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যাতে ৩০টি দেশের সব মিলি</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১০ কোটিরও বেশি সামরিক সদস্য অংশগ্রহণ করে। অংশগ্রহণকারী রাষ্ট্রসমূহ খুব দ্রুত একটি সামগ্রিক যুদ্ধে জড়ি</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পড়ে এবং সামরিক ও বেসামরিক সম্পদের মধ্যে কোনরকম পার্থক্য না করে তাদের পূর্ণ অর্থনৈতিক, বাণিজ্যিক ও প্রযুক্তিগত সক্ষমতা প্র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গ করা শুরু করে</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6" name="Rectangle 5"/>
          <p:cNvSpPr/>
          <p:nvPr/>
        </p:nvSpPr>
        <p:spPr>
          <a:xfrm>
            <a:off x="228600" y="5288340"/>
            <a:ext cx="8610600" cy="156966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এছাড়া বেসামরিক জনগণের উপর চালানো নির্বিচার গণহত্যা, হলোকস্ট (হিটলার কর্তৃক ইহুদীদের উপর চালানো গণহত্যা), পৃথিবীর ইতিহাসে একমাত্র পারমাণবিক অস্ত্রের</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প্র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গ</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 প্রভৃতি ঘটনা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কুখ্যাত এই যুদ্ধে প্রা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৫ কোটি থেকে সাড়ে ৮ কোটি মানুষ মৃত্যুবরণ করে। এসব পরিসংখ্যান এটাই প্রমাণ করে যে এটাই পৃথিবীর ইতিহাসে নৃশংসতম যুদ্ধ।</a:t>
            </a:r>
            <a:r>
              <a:rPr lang="as-IN" sz="2400" baseline="30000" dirty="0" smtClean="0">
                <a:latin typeface="NikoshBAN" pitchFamily="2" charset="0"/>
                <a:cs typeface="NikoshBAN" pitchFamily="2" charset="0"/>
                <a:hlinkClick r:id="rId2"/>
              </a:rPr>
              <a:t>[১]</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10963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Rectangle 5"/>
          <p:cNvSpPr/>
          <p:nvPr/>
        </p:nvSpPr>
        <p:spPr>
          <a:xfrm>
            <a:off x="228600" y="1066800"/>
            <a:ext cx="8763000" cy="2677656"/>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১৯৩৯ থেকে ১৯৪১ পর্যন্ত একনাগাড়ে বেশ ক</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কটি যুদ্ধ অভিযান পরিচালনা আর চুক্তি সম্পাদনার মাধ্যমে জার্মানি ইতালির সাথে একটি মিত্রজোট গঠন করে এবং ইউরোপ মহাদেশের অধিকাংশ অঞ্চল নিজের দখলে বা 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ন্ত্রণে আনতে সমর্থ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মলোটভ-রিবেনট্রপ চুক্তি</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অনুসারে জার্মানি আর সোভি</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ত ইউনি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ন তাদের </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দখলিকৃত পোল্যান্ড, ফিনল্যান্ড ও বাল্টিক রাষ্ট্রসমূহ নিজেদের মধ্যে ভাগাভাগি করে </a:t>
            </a:r>
            <a:r>
              <a:rPr lang="bn-IN" sz="2400" dirty="0" smtClean="0">
                <a:latin typeface="NikoshBAN" pitchFamily="2" charset="0"/>
                <a:cs typeface="NikoshBAN" pitchFamily="2" charset="0"/>
              </a:rPr>
              <a:t>নেয়</a:t>
            </a:r>
            <a:r>
              <a:rPr lang="as-IN" sz="2400" dirty="0" smtClean="0">
                <a:latin typeface="NikoshBAN" pitchFamily="2" charset="0"/>
                <a:cs typeface="NikoshBAN" pitchFamily="2" charset="0"/>
              </a:rPr>
              <a:t>। এই </a:t>
            </a:r>
            <a:r>
              <a:rPr lang="bn-IN" sz="2400" dirty="0" smtClean="0">
                <a:latin typeface="NikoshBAN" pitchFamily="2" charset="0"/>
                <a:cs typeface="NikoshBAN" pitchFamily="2" charset="0"/>
              </a:rPr>
              <a:t>সময়ে</a:t>
            </a:r>
            <a:r>
              <a:rPr lang="as-IN" sz="2400" dirty="0" smtClean="0">
                <a:latin typeface="NikoshBAN" pitchFamily="2" charset="0"/>
                <a:cs typeface="NikoshBAN" pitchFamily="2" charset="0"/>
              </a:rPr>
              <a:t> শুধু যুক্তরাজ্য এবং অন্যান্য ব্রিটিশ কমনও</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লথভুক্ত দেশসমূহ অক্ষশক্তির বিরুদ্ধে লড়াই করে যাচ্ছিল (যেমন 'উত্তর আফ্ৰিকার যুদ্ধসমূহ’ আর বহুদিন ধরে চলা ‘আটলান্টিকের যুদ্ধ’)।</a:t>
            </a:r>
            <a:endParaRPr lang="en-US" sz="2400" dirty="0">
              <a:latin typeface="NikoshBAN" pitchFamily="2" charset="0"/>
              <a:cs typeface="NikoshBAN" pitchFamily="2" charset="0"/>
            </a:endParaRPr>
          </a:p>
        </p:txBody>
      </p:sp>
      <p:sp>
        <p:nvSpPr>
          <p:cNvPr id="7" name="Rectangle 6"/>
          <p:cNvSpPr/>
          <p:nvPr/>
        </p:nvSpPr>
        <p:spPr>
          <a:xfrm>
            <a:off x="228600" y="4114800"/>
            <a:ext cx="8686800" cy="230832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১৯৪১ সালের জুন মাসে ইউরোপী</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অক্ষশক্তি সো</a:t>
            </a:r>
            <a:r>
              <a:rPr lang="bn-IN" sz="2400" dirty="0" smtClean="0">
                <a:latin typeface="NikoshBAN" pitchFamily="2" charset="0"/>
                <a:cs typeface="NikoshBAN" pitchFamily="2" charset="0"/>
              </a:rPr>
              <a:t>ভিয়ে</a:t>
            </a:r>
            <a:r>
              <a:rPr lang="as-IN" sz="2400" dirty="0" smtClean="0">
                <a:latin typeface="NikoshBAN" pitchFamily="2" charset="0"/>
                <a:cs typeface="NikoshBAN" pitchFamily="2" charset="0"/>
              </a:rPr>
              <a:t>ত ইউনি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ন আক্রমণ করে যার ফলশ্রুতিতে সমর ইতিহাসের সর্বাপেক্ষা বৃহৎ রণাঙ্গনের অবতারণা ঘটে। এই আক্রমণ অক্ষশক্তির সামরিক বাহিনীর একটা বড় অংশকে মূল যুদ্ধ থেকে আলাদা করে রাখে। ১৯৪১ সালের ডিসেম্বরে জাপান অক্ষশক্তিতে যোগদান করে এবং প্রশান্ত মহাসাগরে অবস্থিত যুক্তরাষ্ট্রের পার্ল হারবার আক্রমণ ও ইউরোপী</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উপনিবেশগুলো আক্রমণ করে অত্যন্ত দ্রুততার সাথে পশ্চিম প্ৰশান্ত মহাসাগরের অধিকাংশ অঞ্চল জ</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করতে সক্ষম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8" name="TextBox 7"/>
          <p:cNvSpPr txBox="1"/>
          <p:nvPr/>
        </p:nvSpPr>
        <p:spPr>
          <a:xfrm>
            <a:off x="2514600" y="152400"/>
            <a:ext cx="4495800" cy="523220"/>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দ্বিতীয় বিশ্বযুদ্ধের ঘটনাবলী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3" name="Rectangle 2"/>
          <p:cNvSpPr/>
          <p:nvPr/>
        </p:nvSpPr>
        <p:spPr>
          <a:xfrm>
            <a:off x="152400" y="762000"/>
            <a:ext cx="8686800" cy="2308324"/>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১৯৪১ সালের ৭ ডিসেম্বর যুক্তরাষ্ট্র মিত্রশক্তির সাথে যোগ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মূলত জার্মানি এবং জাপান দুই অক্ষশক্তিই যুক্তরাষ্ট্রে আক্রমণ করার মাধ্যমে একে যুদ্ধে ডেকে আনে। অপরদিকে চীনের সাথে জাপানের ছিল পুরাতন শত্রুতা; ১৯৩০ সালের মাঝামাঝি সম</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থেকেই এই দুই দেশের মধ্যে দ্বিতী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চীন-জাপান যুদ্ধ চলছিল। এর ফলে চীনও মিত্রপক্ষে যোগদান করে। ১৯৪৫ সালে জার্মানি এবং জাপান উভ</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দেশের নিঃশর্ত আত্মসমর্পণের মধ্য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ই দ্বিতী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বিশ্বযুদ্ধের সমাপ্তি ঘটে।</a:t>
            </a:r>
            <a:endParaRPr lang="en-US" sz="2400" dirty="0">
              <a:latin typeface="NikoshBAN" pitchFamily="2" charset="0"/>
              <a:cs typeface="NikoshBAN" pitchFamily="2" charset="0"/>
            </a:endParaRPr>
          </a:p>
        </p:txBody>
      </p:sp>
      <p:sp>
        <p:nvSpPr>
          <p:cNvPr id="4" name="Rectangle 3"/>
          <p:cNvSpPr/>
          <p:nvPr/>
        </p:nvSpPr>
        <p:spPr>
          <a:xfrm>
            <a:off x="228600" y="3276600"/>
            <a:ext cx="8610600" cy="3785652"/>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এই যুদ্ধে নব্য আবিষ্কৃত অনেক প্রযুক্তির ধ্বংসাত্মক প্র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গ লক্ষ করা যা</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এর মধ্যে সবচে</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ভ</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বহ প্র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গ ছিল পারমাণবিক অস্ত্রের। মহাযুদ্ধের ডামাডোলের মধ্যেই এই মারণাস্ত্র উদ্ভাবিত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এবং এর ধ্বংসলীলার মধ্য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ই যুদ্ধের পরিসমাপ্তি ঘটে। সকল পুণর্গঠন কাজ বাদ দিলে কেবল ১৯৪৫ সালেই মোট ব্য</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র পরিমাণ দাঁড়া</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১ ট্রিলি</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ন মার্কিন ডলার। এই যুদ্ধের পরপরই সমগ্র ইউরোপ দুই ভাগে ভাগ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যা</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এক অংশ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পশ্চিম ইউরোপ আর অন্য অংশে অন্তর্ভুক্ত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সোভি</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ত রাশি</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পরবর্তীতে এই রুশ ইউনি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নই ভেঙে অনেকগুলো ছোট ছোট রাষ্ট্রের জন্ম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 পশ্চিম ইউরোপের দেশসমূহের সমন্ব</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গঠিত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ন্যাটো আর সমগ্র ইউরোপের দেশসমূহের সীমান্তরেখা নির্ধারিত হতে শুরু করে। ও</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রস প্যাক্টের মাঝে অন্তর্ভুক্ত দেশসমূহ 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দানা বেঁধে উঠে স্নায়ুযুদ্ধ। এভাবেই দ্বিতী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বিশ্বযুদ্ধ বিশ্বমঞ্চে অভিনব এক নাটকের অবতারণা করে</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TextBox 4"/>
          <p:cNvSpPr txBox="1"/>
          <p:nvPr/>
        </p:nvSpPr>
        <p:spPr>
          <a:xfrm>
            <a:off x="2819400" y="152400"/>
            <a:ext cx="3886200" cy="523220"/>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যুক্তরাষ্ট্রের মিত্রপক্ষে যোগদান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1331</TotalTime>
  <Words>1337</Words>
  <Application>Microsoft Office PowerPoint</Application>
  <PresentationFormat>On-screen Show (4:3)</PresentationFormat>
  <Paragraphs>541</Paragraphs>
  <Slides>25</Slides>
  <Notes>0</Notes>
  <HiddenSlides>0</HiddenSlides>
  <MMClips>3</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Shahidullah</dc:creator>
  <cp:lastModifiedBy>jahid</cp:lastModifiedBy>
  <cp:revision>198</cp:revision>
  <dcterms:created xsi:type="dcterms:W3CDTF">2006-08-16T00:00:00Z</dcterms:created>
  <dcterms:modified xsi:type="dcterms:W3CDTF">2021-09-20T05:57:05Z</dcterms:modified>
</cp:coreProperties>
</file>