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4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5EA2F-37A9-43D6-9300-E37DEAFF1888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C79F6-9A30-47F1-AECB-86797AC678FF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/>
            <a:t>পদার্থ</a:t>
          </a:r>
          <a:endParaRPr lang="en-US" b="1" dirty="0"/>
        </a:p>
      </dgm:t>
    </dgm:pt>
    <dgm:pt modelId="{86C54D44-28DE-4D7A-B0B2-CE5D14DD456C}" type="parTrans" cxnId="{32A5B1F3-5411-4D38-8132-80A4BF09D56A}">
      <dgm:prSet/>
      <dgm:spPr/>
      <dgm:t>
        <a:bodyPr/>
        <a:lstStyle/>
        <a:p>
          <a:endParaRPr lang="en-US"/>
        </a:p>
      </dgm:t>
    </dgm:pt>
    <dgm:pt modelId="{77F7FF74-F71E-4370-B3C2-41ACC0866B15}" type="sibTrans" cxnId="{32A5B1F3-5411-4D38-8132-80A4BF09D56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50E579F-7C79-4AD8-AC3B-3445C270ACEE}">
      <dgm:prSet phldrT="[Text]"/>
      <dgm:spPr/>
      <dgm:t>
        <a:bodyPr/>
        <a:lstStyle/>
        <a:p>
          <a:r>
            <a:rPr lang="en-US" b="1" dirty="0" err="1" smtClean="0"/>
            <a:t>যৌগিক</a:t>
          </a:r>
          <a:endParaRPr lang="en-US" b="1" dirty="0"/>
        </a:p>
      </dgm:t>
    </dgm:pt>
    <dgm:pt modelId="{3581DDBE-23AB-48B6-96FC-593DE0709D97}" type="parTrans" cxnId="{DF5A9161-18AD-4A8B-85F3-FA46C8120802}">
      <dgm:prSet/>
      <dgm:spPr/>
      <dgm:t>
        <a:bodyPr/>
        <a:lstStyle/>
        <a:p>
          <a:endParaRPr lang="en-US"/>
        </a:p>
      </dgm:t>
    </dgm:pt>
    <dgm:pt modelId="{A47F2D53-7DF1-4136-9D96-E5ED7DE41093}" type="sibTrans" cxnId="{DF5A9161-18AD-4A8B-85F3-FA46C8120802}">
      <dgm:prSet/>
      <dgm:spPr/>
      <dgm:t>
        <a:bodyPr/>
        <a:lstStyle/>
        <a:p>
          <a:endParaRPr lang="en-US"/>
        </a:p>
      </dgm:t>
    </dgm:pt>
    <dgm:pt modelId="{66D8ABB1-9FF2-44A1-93AE-69EF52125F93}">
      <dgm:prSet phldrT="[Text]"/>
      <dgm:spPr/>
      <dgm:t>
        <a:bodyPr/>
        <a:lstStyle/>
        <a:p>
          <a:r>
            <a:rPr lang="en-US" b="1" dirty="0" err="1" smtClean="0"/>
            <a:t>মৌলিক</a:t>
          </a:r>
          <a:endParaRPr lang="en-US" b="1" dirty="0"/>
        </a:p>
      </dgm:t>
    </dgm:pt>
    <dgm:pt modelId="{64580654-E609-485A-A825-678F8D759C5E}" type="parTrans" cxnId="{238F1650-5297-443B-9C9B-C1F6895E27C0}">
      <dgm:prSet/>
      <dgm:spPr/>
      <dgm:t>
        <a:bodyPr/>
        <a:lstStyle/>
        <a:p>
          <a:endParaRPr lang="en-US"/>
        </a:p>
      </dgm:t>
    </dgm:pt>
    <dgm:pt modelId="{FDE800CF-1926-4544-912A-CBA04BA7A08E}" type="sibTrans" cxnId="{238F1650-5297-443B-9C9B-C1F6895E27C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DCF0909-1600-4A8E-BD20-66763482535A}" type="pres">
      <dgm:prSet presAssocID="{9AD5EA2F-37A9-43D6-9300-E37DEAFF18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E40DB-A987-4FD0-B179-804B1E6E08EA}" type="pres">
      <dgm:prSet presAssocID="{5AAC79F6-9A30-47F1-AECB-86797AC678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7B0B8-9205-4DEB-A8C0-10A9CC78D7E1}" type="pres">
      <dgm:prSet presAssocID="{77F7FF74-F71E-4370-B3C2-41ACC0866B1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889D435-64D8-4B3E-9842-11ABEE932A8A}" type="pres">
      <dgm:prSet presAssocID="{77F7FF74-F71E-4370-B3C2-41ACC0866B1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344E82C-B762-4036-A3B3-70CF637FDDBA}" type="pres">
      <dgm:prSet presAssocID="{750E579F-7C79-4AD8-AC3B-3445C270ACEE}" presName="node" presStyleLbl="node1" presStyleIdx="1" presStyleCnt="3" custRadScaleRad="152607" custRadScaleInc="-8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71730-B235-49FE-BD0A-A1B83FBA8FEF}" type="pres">
      <dgm:prSet presAssocID="{A47F2D53-7DF1-4136-9D96-E5ED7DE4109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3FEAE-73ED-4894-91C1-5FDC5C667BE1}" type="pres">
      <dgm:prSet presAssocID="{A47F2D53-7DF1-4136-9D96-E5ED7DE4109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0793A71-3A11-4994-A32A-30323623A288}" type="pres">
      <dgm:prSet presAssocID="{66D8ABB1-9FF2-44A1-93AE-69EF52125F93}" presName="node" presStyleLbl="node1" presStyleIdx="2" presStyleCnt="3" custRadScaleRad="155509" custRadScaleInc="88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99EA1-C466-4408-8EAB-30E3072EEA04}" type="pres">
      <dgm:prSet presAssocID="{FDE800CF-1926-4544-912A-CBA04BA7A08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47EF0E7-0621-496B-9BDF-E901AF640B62}" type="pres">
      <dgm:prSet presAssocID="{FDE800CF-1926-4544-912A-CBA04BA7A08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903199F-9DC9-40D2-B169-455B4CBD73B7}" type="presOf" srcId="{66D8ABB1-9FF2-44A1-93AE-69EF52125F93}" destId="{B0793A71-3A11-4994-A32A-30323623A288}" srcOrd="0" destOrd="0" presId="urn:microsoft.com/office/officeart/2005/8/layout/cycle7"/>
    <dgm:cxn modelId="{DF5A9161-18AD-4A8B-85F3-FA46C8120802}" srcId="{9AD5EA2F-37A9-43D6-9300-E37DEAFF1888}" destId="{750E579F-7C79-4AD8-AC3B-3445C270ACEE}" srcOrd="1" destOrd="0" parTransId="{3581DDBE-23AB-48B6-96FC-593DE0709D97}" sibTransId="{A47F2D53-7DF1-4136-9D96-E5ED7DE41093}"/>
    <dgm:cxn modelId="{7C9BCE8C-718A-4D2B-84AE-288C80345EC3}" type="presOf" srcId="{FDE800CF-1926-4544-912A-CBA04BA7A08E}" destId="{D7599EA1-C466-4408-8EAB-30E3072EEA04}" srcOrd="0" destOrd="0" presId="urn:microsoft.com/office/officeart/2005/8/layout/cycle7"/>
    <dgm:cxn modelId="{D15FF820-D674-42B6-A1EE-6C4C051A2963}" type="presOf" srcId="{750E579F-7C79-4AD8-AC3B-3445C270ACEE}" destId="{1344E82C-B762-4036-A3B3-70CF637FDDBA}" srcOrd="0" destOrd="0" presId="urn:microsoft.com/office/officeart/2005/8/layout/cycle7"/>
    <dgm:cxn modelId="{36ACC291-01BC-4325-AFEA-7719596B1027}" type="presOf" srcId="{A47F2D53-7DF1-4136-9D96-E5ED7DE41093}" destId="{A2F3FEAE-73ED-4894-91C1-5FDC5C667BE1}" srcOrd="1" destOrd="0" presId="urn:microsoft.com/office/officeart/2005/8/layout/cycle7"/>
    <dgm:cxn modelId="{EE7D24AA-32D6-4213-8D77-AF6CEE1FEB80}" type="presOf" srcId="{FDE800CF-1926-4544-912A-CBA04BA7A08E}" destId="{947EF0E7-0621-496B-9BDF-E901AF640B62}" srcOrd="1" destOrd="0" presId="urn:microsoft.com/office/officeart/2005/8/layout/cycle7"/>
    <dgm:cxn modelId="{238F1650-5297-443B-9C9B-C1F6895E27C0}" srcId="{9AD5EA2F-37A9-43D6-9300-E37DEAFF1888}" destId="{66D8ABB1-9FF2-44A1-93AE-69EF52125F93}" srcOrd="2" destOrd="0" parTransId="{64580654-E609-485A-A825-678F8D759C5E}" sibTransId="{FDE800CF-1926-4544-912A-CBA04BA7A08E}"/>
    <dgm:cxn modelId="{ACCEFD18-D146-423C-83D8-6FEE1B188851}" type="presOf" srcId="{5AAC79F6-9A30-47F1-AECB-86797AC678FF}" destId="{7ACE40DB-A987-4FD0-B179-804B1E6E08EA}" srcOrd="0" destOrd="0" presId="urn:microsoft.com/office/officeart/2005/8/layout/cycle7"/>
    <dgm:cxn modelId="{44A29BE9-D469-4CFB-9037-570BAC009594}" type="presOf" srcId="{77F7FF74-F71E-4370-B3C2-41ACC0866B15}" destId="{2A27B0B8-9205-4DEB-A8C0-10A9CC78D7E1}" srcOrd="0" destOrd="0" presId="urn:microsoft.com/office/officeart/2005/8/layout/cycle7"/>
    <dgm:cxn modelId="{8962E08F-A2C8-4E94-BAB9-88B73C6BC548}" type="presOf" srcId="{9AD5EA2F-37A9-43D6-9300-E37DEAFF1888}" destId="{3DCF0909-1600-4A8E-BD20-66763482535A}" srcOrd="0" destOrd="0" presId="urn:microsoft.com/office/officeart/2005/8/layout/cycle7"/>
    <dgm:cxn modelId="{C6897702-4DFD-478B-9F63-F4E622D11146}" type="presOf" srcId="{A47F2D53-7DF1-4136-9D96-E5ED7DE41093}" destId="{CBF71730-B235-49FE-BD0A-A1B83FBA8FEF}" srcOrd="0" destOrd="0" presId="urn:microsoft.com/office/officeart/2005/8/layout/cycle7"/>
    <dgm:cxn modelId="{B45400C8-161C-4338-8F77-6CBAC09CF5B5}" type="presOf" srcId="{77F7FF74-F71E-4370-B3C2-41ACC0866B15}" destId="{E889D435-64D8-4B3E-9842-11ABEE932A8A}" srcOrd="1" destOrd="0" presId="urn:microsoft.com/office/officeart/2005/8/layout/cycle7"/>
    <dgm:cxn modelId="{32A5B1F3-5411-4D38-8132-80A4BF09D56A}" srcId="{9AD5EA2F-37A9-43D6-9300-E37DEAFF1888}" destId="{5AAC79F6-9A30-47F1-AECB-86797AC678FF}" srcOrd="0" destOrd="0" parTransId="{86C54D44-28DE-4D7A-B0B2-CE5D14DD456C}" sibTransId="{77F7FF74-F71E-4370-B3C2-41ACC0866B15}"/>
    <dgm:cxn modelId="{838DDA73-4949-4B8B-A05A-8ACA67C6DF40}" type="presParOf" srcId="{3DCF0909-1600-4A8E-BD20-66763482535A}" destId="{7ACE40DB-A987-4FD0-B179-804B1E6E08EA}" srcOrd="0" destOrd="0" presId="urn:microsoft.com/office/officeart/2005/8/layout/cycle7"/>
    <dgm:cxn modelId="{7233CAB6-4EAF-4A07-A494-857C5F4E5235}" type="presParOf" srcId="{3DCF0909-1600-4A8E-BD20-66763482535A}" destId="{2A27B0B8-9205-4DEB-A8C0-10A9CC78D7E1}" srcOrd="1" destOrd="0" presId="urn:microsoft.com/office/officeart/2005/8/layout/cycle7"/>
    <dgm:cxn modelId="{8095A9CF-69CD-42E9-AEC3-61022B9C70DA}" type="presParOf" srcId="{2A27B0B8-9205-4DEB-A8C0-10A9CC78D7E1}" destId="{E889D435-64D8-4B3E-9842-11ABEE932A8A}" srcOrd="0" destOrd="0" presId="urn:microsoft.com/office/officeart/2005/8/layout/cycle7"/>
    <dgm:cxn modelId="{E210CA5B-B323-411C-8E7C-37620B09674A}" type="presParOf" srcId="{3DCF0909-1600-4A8E-BD20-66763482535A}" destId="{1344E82C-B762-4036-A3B3-70CF637FDDBA}" srcOrd="2" destOrd="0" presId="urn:microsoft.com/office/officeart/2005/8/layout/cycle7"/>
    <dgm:cxn modelId="{21E41F99-31A7-458C-B07F-D0B7950CF474}" type="presParOf" srcId="{3DCF0909-1600-4A8E-BD20-66763482535A}" destId="{CBF71730-B235-49FE-BD0A-A1B83FBA8FEF}" srcOrd="3" destOrd="0" presId="urn:microsoft.com/office/officeart/2005/8/layout/cycle7"/>
    <dgm:cxn modelId="{1FDE2D37-DF22-486D-9E80-668A201612B9}" type="presParOf" srcId="{CBF71730-B235-49FE-BD0A-A1B83FBA8FEF}" destId="{A2F3FEAE-73ED-4894-91C1-5FDC5C667BE1}" srcOrd="0" destOrd="0" presId="urn:microsoft.com/office/officeart/2005/8/layout/cycle7"/>
    <dgm:cxn modelId="{71540E2A-AD1F-4A9D-89A7-799A32AD0495}" type="presParOf" srcId="{3DCF0909-1600-4A8E-BD20-66763482535A}" destId="{B0793A71-3A11-4994-A32A-30323623A288}" srcOrd="4" destOrd="0" presId="urn:microsoft.com/office/officeart/2005/8/layout/cycle7"/>
    <dgm:cxn modelId="{38627C5B-58A6-4811-9796-80647A99B474}" type="presParOf" srcId="{3DCF0909-1600-4A8E-BD20-66763482535A}" destId="{D7599EA1-C466-4408-8EAB-30E3072EEA04}" srcOrd="5" destOrd="0" presId="urn:microsoft.com/office/officeart/2005/8/layout/cycle7"/>
    <dgm:cxn modelId="{985E8ADA-A3A1-48B6-8759-2CFF065F1F79}" type="presParOf" srcId="{D7599EA1-C466-4408-8EAB-30E3072EEA04}" destId="{947EF0E7-0621-496B-9BDF-E901AF640B62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1292-ABDE-4F24-BC34-4233DC4B86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A74A-6FF5-48A8-905A-BAD17786B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5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30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5.jpeg"/><Relationship Id="rId3" Type="http://schemas.openxmlformats.org/officeDocument/2006/relationships/image" Target="../media/image56.jpeg"/><Relationship Id="rId7" Type="http://schemas.openxmlformats.org/officeDocument/2006/relationships/image" Target="../media/image61.jpeg"/><Relationship Id="rId12" Type="http://schemas.openxmlformats.org/officeDocument/2006/relationships/image" Target="../media/image6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30.jpeg"/><Relationship Id="rId5" Type="http://schemas.openxmlformats.org/officeDocument/2006/relationships/image" Target="../media/image59.jpeg"/><Relationship Id="rId10" Type="http://schemas.openxmlformats.org/officeDocument/2006/relationships/image" Target="../media/image55.jpeg"/><Relationship Id="rId4" Type="http://schemas.openxmlformats.org/officeDocument/2006/relationships/image" Target="../media/image63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30.jpeg"/><Relationship Id="rId7" Type="http://schemas.openxmlformats.org/officeDocument/2006/relationships/image" Target="../media/image75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7" Type="http://schemas.openxmlformats.org/officeDocument/2006/relationships/image" Target="../media/image13.wmf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image" Target="../media/image2.wmf"/><Relationship Id="rId11" Type="http://schemas.openxmlformats.org/officeDocument/2006/relationships/image" Target="../media/image16.jpeg"/><Relationship Id="rId5" Type="http://schemas.openxmlformats.org/officeDocument/2006/relationships/image" Target="../media/image12.wmf"/><Relationship Id="rId15" Type="http://schemas.openxmlformats.org/officeDocument/2006/relationships/image" Target="../media/image19.jpeg"/><Relationship Id="rId10" Type="http://schemas.openxmlformats.org/officeDocument/2006/relationships/image" Target="../media/image4.jpeg"/><Relationship Id="rId19" Type="http://schemas.openxmlformats.org/officeDocument/2006/relationships/image" Target="../media/image23.jpeg"/><Relationship Id="rId4" Type="http://schemas.openxmlformats.org/officeDocument/2006/relationships/image" Target="../media/image11.wmf"/><Relationship Id="rId9" Type="http://schemas.openxmlformats.org/officeDocument/2006/relationships/image" Target="../media/image15.jpeg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9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52400"/>
            <a:ext cx="1524000" cy="1219200"/>
          </a:xfrm>
          <a:prstGeom prst="rect">
            <a:avLst/>
          </a:prstGeom>
          <a:noFill/>
        </p:spPr>
      </p:pic>
      <p:pic>
        <p:nvPicPr>
          <p:cNvPr id="3" name="Picture 7" descr="C:\Users\Polash\Desktop\্িব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267200"/>
            <a:ext cx="12954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Users\Polash\Desktop\দতকতাচ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514601"/>
            <a:ext cx="9144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New folder\পাখি\হচটজটচ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447800"/>
            <a:ext cx="1524000" cy="685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E:\New folder\রসায়ন ও ফ্রেম\জহক্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28600"/>
            <a:ext cx="3048000" cy="381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 advClick="0" advTm="20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New folder\রসায়ন ও ফ্রেম\দতক৬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ounded Rectangle 13"/>
          <p:cNvSpPr/>
          <p:nvPr/>
        </p:nvSpPr>
        <p:spPr>
          <a:xfrm>
            <a:off x="0" y="0"/>
            <a:ext cx="4495800" cy="838200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143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এ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752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 এ ৮টি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438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0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৫ এ ১৮টি </a:t>
            </a:r>
            <a:r>
              <a:rPr lang="en-US" sz="20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20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200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 এ ৩২টি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962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 এ ৭টি , ২ এ ৬টি , ৩ এ ৩২টি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648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(৪-১২)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029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(১৩-১৭)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4572001" y="0"/>
            <a:ext cx="4572000" cy="838200"/>
          </a:xfrm>
          <a:prstGeom prst="triangle">
            <a:avLst>
              <a:gd name="adj" fmla="val 49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সারনী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olash\Desktop\দতগগ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00200"/>
            <a:ext cx="4876800" cy="44958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6000" r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1472625"/>
            <a:ext cx="5029200" cy="1880175"/>
            <a:chOff x="1981200" y="1472625"/>
            <a:chExt cx="5029200" cy="188017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1472625"/>
              <a:ext cx="5029200" cy="1346775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r>
                <a:rPr lang="en-US" sz="3200" b="1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b="1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E:\New folder\তজপি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599" y="1970089"/>
              <a:ext cx="2667001" cy="13827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743200" y="3581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IUPAC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62611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সারনীর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7000" r="-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276600" y="2895600"/>
            <a:ext cx="2514600" cy="2590800"/>
            <a:chOff x="3200400" y="2286000"/>
            <a:chExt cx="2514600" cy="2590800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2286000"/>
              <a:ext cx="2514600" cy="2590800"/>
              <a:chOff x="3048000" y="1905000"/>
              <a:chExt cx="2514600" cy="25908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048000" y="1905000"/>
                <a:ext cx="2514600" cy="2590800"/>
                <a:chOff x="3048000" y="1905000"/>
                <a:chExt cx="2514600" cy="259080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3048000" y="1905000"/>
                  <a:ext cx="2514600" cy="2590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276600" y="2133600"/>
                  <a:ext cx="1981200" cy="2057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3657600" y="2514600"/>
                  <a:ext cx="1219200" cy="1295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4343400" y="2514600"/>
                <a:ext cx="76200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962400" y="3733800"/>
                <a:ext cx="76200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191000" y="2133600"/>
                <a:ext cx="76200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419600" y="213360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81600" y="3124200"/>
                <a:ext cx="152400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>
                <a:off x="5181600" y="3276600"/>
                <a:ext cx="1524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276600" y="3154681"/>
                <a:ext cx="76200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76600" y="3276600"/>
                <a:ext cx="76200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19600" y="4069081"/>
                <a:ext cx="76200" cy="1219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4114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3733800" y="1981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191000" y="3276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05200" y="58674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558225"/>
            <a:ext cx="3352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4600" y="1295400"/>
            <a:ext cx="4267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শক্তিস্তরের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নম্বরই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ঐ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3352800"/>
            <a:ext cx="106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34290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3" grpId="0" animBg="1"/>
      <p:bldP spid="24" grpId="0" animBg="1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0419_165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5334000"/>
            <a:ext cx="12954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20180308_105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81200"/>
            <a:ext cx="1143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20180308_105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1371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20180308_112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362200"/>
            <a:ext cx="13716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পটচটট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733800"/>
            <a:ext cx="1543050" cy="876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টপচটপচ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5410200"/>
            <a:ext cx="1543050" cy="1190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চটাট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1981200"/>
            <a:ext cx="1543050" cy="1152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দকাট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5524500"/>
            <a:ext cx="1333500" cy="133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তহাব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1905000"/>
            <a:ext cx="1590050" cy="1285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কটট্বটপ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800" y="3733800"/>
            <a:ext cx="1333500" cy="133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দা্বাক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3657600"/>
            <a:ext cx="1490969" cy="1195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পটচ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5181600"/>
            <a:ext cx="1543050" cy="1285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2438400" y="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609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2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308_105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"/>
            <a:ext cx="1143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তহা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05000"/>
            <a:ext cx="1590050" cy="1285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পটচট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533400"/>
            <a:ext cx="1543050" cy="876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দা্বাক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81000"/>
            <a:ext cx="1490969" cy="1195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চটাট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685800"/>
            <a:ext cx="1543050" cy="1152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20180308_1122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2362200"/>
            <a:ext cx="13716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20180308_1055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3352800"/>
            <a:ext cx="1371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20180419_1659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5334000"/>
            <a:ext cx="12954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কটট্বটপ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800" y="3733800"/>
            <a:ext cx="1333500" cy="133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টপচটপচ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5410200"/>
            <a:ext cx="1543050" cy="1190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পটচ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5181600"/>
            <a:ext cx="1543050" cy="1285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দকাট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4200" y="5524500"/>
            <a:ext cx="1333500" cy="133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6-Point Star 13"/>
          <p:cNvSpPr/>
          <p:nvPr/>
        </p:nvSpPr>
        <p:spPr>
          <a:xfrm>
            <a:off x="3581400" y="2514600"/>
            <a:ext cx="1981200" cy="1676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416 0.3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65833 0.122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3334 0.005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901 L -0.38229 -0.357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57691 0.3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6458 -0.097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347 L 0.36354 -0.4451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5 0.222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5191 0.079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9271 -0.061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8438 -0.58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1562 -0.604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4170684" cy="3332484"/>
            <a:chOff x="3601716" y="2458715"/>
            <a:chExt cx="1940569" cy="1940569"/>
          </a:xfrm>
        </p:grpSpPr>
        <p:sp>
          <p:nvSpPr>
            <p:cNvPr id="3" name="Oval 2"/>
            <p:cNvSpPr/>
            <p:nvPr/>
          </p:nvSpPr>
          <p:spPr>
            <a:xfrm>
              <a:off x="3601716" y="2458715"/>
              <a:ext cx="1940569" cy="194056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860454" y="2743200"/>
              <a:ext cx="1372189" cy="137218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নিয়ম-১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মৌলের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বিন্যাসের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সর্ববহিঃস্থ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স্তরে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শুধূ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অরবিটাল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থাকলে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সংখ্যাই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ঐ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মৌলের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নম্বর</a:t>
              </a:r>
              <a:r>
                <a:rPr lang="en-US" sz="2800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kern="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0" y="3810000"/>
            <a:ext cx="3733800" cy="3048000"/>
            <a:chOff x="5181600" y="3276600"/>
            <a:chExt cx="3733800" cy="2743200"/>
          </a:xfrm>
        </p:grpSpPr>
        <p:sp>
          <p:nvSpPr>
            <p:cNvPr id="13" name="Oval 12"/>
            <p:cNvSpPr/>
            <p:nvPr/>
          </p:nvSpPr>
          <p:spPr>
            <a:xfrm>
              <a:off x="5181600" y="3276600"/>
              <a:ext cx="3733800" cy="2743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4"/>
            <p:cNvSpPr/>
            <p:nvPr/>
          </p:nvSpPr>
          <p:spPr>
            <a:xfrm>
              <a:off x="5638800" y="3886200"/>
              <a:ext cx="2895600" cy="152458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নিয়ম-২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মৌলের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বিন্যাসের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সর্ববহিঃস্থ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স্তরে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অরবিটাল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থাকলে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সংখ্যার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8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১০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যোগ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kern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0200" y="0"/>
            <a:ext cx="3733800" cy="3058656"/>
            <a:chOff x="5105400" y="457200"/>
            <a:chExt cx="3429000" cy="2523391"/>
          </a:xfrm>
        </p:grpSpPr>
        <p:sp>
          <p:nvSpPr>
            <p:cNvPr id="11" name="Oval 10"/>
            <p:cNvSpPr/>
            <p:nvPr/>
          </p:nvSpPr>
          <p:spPr>
            <a:xfrm>
              <a:off x="5105400" y="457200"/>
              <a:ext cx="3429000" cy="2514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5000" y="771525"/>
              <a:ext cx="2286000" cy="2209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নিয়ম-3</a:t>
              </a:r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মৌলের</a:t>
              </a:r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বিন্যাসের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বাইরের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স্তরে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আগের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স্তরে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অরবিটাল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থাকলে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অরবিটালের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যোগ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400" dirty="0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90600" y="2895600"/>
            <a:ext cx="21336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95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যেমন</a:t>
            </a:r>
            <a:endParaRPr lang="en-US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38200" y="6153090"/>
            <a:ext cx="20574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2p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3p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5562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যেমন</a:t>
            </a:r>
            <a:endParaRPr lang="en-US" b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00800" y="3124200"/>
            <a:ext cx="2514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86200" y="2209800"/>
            <a:ext cx="18288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3962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3429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6172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886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67600" y="6096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18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17" grpId="0"/>
      <p:bldP spid="2050" grpId="0" animBg="1"/>
      <p:bldP spid="18" grpId="0"/>
      <p:bldP spid="2051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7848600" cy="1981200"/>
            <a:chOff x="1828800" y="228600"/>
            <a:chExt cx="5334000" cy="1981200"/>
          </a:xfrm>
        </p:grpSpPr>
        <p:pic>
          <p:nvPicPr>
            <p:cNvPr id="2" name="Picture 1" descr="বাবা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228600"/>
              <a:ext cx="5334000" cy="198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57400" y="304800"/>
              <a:ext cx="1752600" cy="144655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en-US" sz="44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দগহতজ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1905000"/>
            <a:ext cx="7543800" cy="381000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0" name="Group 9"/>
          <p:cNvGrpSpPr/>
          <p:nvPr/>
        </p:nvGrpSpPr>
        <p:grpSpPr>
          <a:xfrm>
            <a:off x="1752600" y="3124200"/>
            <a:ext cx="3733800" cy="1525891"/>
            <a:chOff x="3276600" y="4185866"/>
            <a:chExt cx="5329309" cy="440421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3276600" y="4185866"/>
              <a:ext cx="2209801" cy="275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Cu</a:t>
              </a:r>
              <a:r>
                <a:rPr kumimoji="0" lang="en-US" sz="2800" b="1" i="0" u="none" strike="noStrike" cap="none" normalizeH="0" baseline="-3000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29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ও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Ca</a:t>
              </a:r>
              <a:r>
                <a:rPr kumimoji="0" lang="en-US" sz="2800" b="1" i="0" u="none" strike="noStrike" cap="none" normalizeH="0" baseline="-3000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 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99260" y="4226533"/>
              <a:ext cx="3806649" cy="39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পর্যায়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3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3048000"/>
            <a:ext cx="1447800" cy="1733550"/>
            <a:chOff x="3886200" y="2362200"/>
            <a:chExt cx="1447800" cy="1733550"/>
          </a:xfrm>
        </p:grpSpPr>
        <p:pic>
          <p:nvPicPr>
            <p:cNvPr id="1026" name="Picture 2" descr="E:\New folder\রসায়ন ও ফ্রেম\কটট্বটপ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05250" y="2762250"/>
              <a:ext cx="1333500" cy="1333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3886200" y="23622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সোডিয়াম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750" y="4953000"/>
            <a:ext cx="1543050" cy="1485900"/>
            <a:chOff x="1066800" y="2590800"/>
            <a:chExt cx="1543050" cy="1485900"/>
          </a:xfrm>
        </p:grpSpPr>
        <p:pic>
          <p:nvPicPr>
            <p:cNvPr id="1027" name="Picture 3" descr="C:\Users\Polash\Desktop\া্বাা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3048000"/>
              <a:ext cx="1543050" cy="10287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1143000" y="2590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ম্যাগনেসিয়াম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2200" y="2971800"/>
            <a:ext cx="1752600" cy="1581150"/>
            <a:chOff x="3905250" y="2261616"/>
            <a:chExt cx="1333500" cy="1834134"/>
          </a:xfrm>
        </p:grpSpPr>
        <p:pic>
          <p:nvPicPr>
            <p:cNvPr id="1028" name="Picture 4" descr="C:\Users\Polash\Desktop\ক্ব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5250" y="2762250"/>
              <a:ext cx="1333500" cy="1333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4253120" y="2261616"/>
              <a:ext cx="81252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কপার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90800" y="4953000"/>
            <a:ext cx="1609725" cy="1666875"/>
            <a:chOff x="3800475" y="2590800"/>
            <a:chExt cx="1609725" cy="1285875"/>
          </a:xfrm>
        </p:grpSpPr>
        <p:pic>
          <p:nvPicPr>
            <p:cNvPr id="1029" name="Picture 5" descr="C:\Users\Polash\Desktop\তজক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0475" y="2981325"/>
              <a:ext cx="1543050" cy="8953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3962400" y="2590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আয়োডিন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9600" y="3048000"/>
            <a:ext cx="1495425" cy="1714500"/>
            <a:chOff x="4343400" y="3505200"/>
            <a:chExt cx="1495425" cy="1714500"/>
          </a:xfrm>
        </p:grpSpPr>
        <p:pic>
          <p:nvPicPr>
            <p:cNvPr id="1030" name="Picture 6" descr="C:\Users\Polash\Desktop\কচট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400" y="3886200"/>
              <a:ext cx="1495425" cy="1333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572000" y="35052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আর্গন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19600" y="5029200"/>
            <a:ext cx="1562100" cy="1524000"/>
            <a:chOff x="4114800" y="3276600"/>
            <a:chExt cx="1562100" cy="1524000"/>
          </a:xfrm>
        </p:grpSpPr>
        <p:pic>
          <p:nvPicPr>
            <p:cNvPr id="1031" name="Picture 7" descr="C:\Users\Polash\Desktop\তপ্িইু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14800" y="3581400"/>
              <a:ext cx="1562100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4343400" y="32766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কোবাল্ট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Down Arrow Callout 32"/>
          <p:cNvSpPr/>
          <p:nvPr/>
        </p:nvSpPr>
        <p:spPr>
          <a:xfrm>
            <a:off x="2133600" y="0"/>
            <a:ext cx="51054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গ্রুপের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মৌলসমূহের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1371600"/>
            <a:ext cx="12954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মৌল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1371600"/>
            <a:ext cx="129540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মৃৎক্ষার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6600" y="1371600"/>
            <a:ext cx="1219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1371600"/>
            <a:ext cx="12192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হ্যালোজেন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3600" y="1346537"/>
            <a:ext cx="12192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নিস্ক্রিয়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১8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5200" y="1346537"/>
            <a:ext cx="1371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3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মৌল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000" y="3352800"/>
            <a:ext cx="2057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সমেত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000875" y="2809875"/>
            <a:ext cx="2143125" cy="2143125"/>
            <a:chOff x="4419600" y="457200"/>
            <a:chExt cx="2143125" cy="2143125"/>
          </a:xfrm>
        </p:grpSpPr>
        <p:pic>
          <p:nvPicPr>
            <p:cNvPr id="1027" name="Picture 3" descr="E:\New folder\রসায়ন ও ফ্রেম\yi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45720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029200" y="12954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দোলন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752475"/>
            <a:ext cx="2143125" cy="2143125"/>
            <a:chOff x="914400" y="0"/>
            <a:chExt cx="2143125" cy="2143125"/>
          </a:xfrm>
        </p:grpSpPr>
        <p:pic>
          <p:nvPicPr>
            <p:cNvPr id="1026" name="Picture 2" descr="E:\New folder\রসায়ন ও ফ্রেম\yi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676400" y="8382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চাঁপা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2886075"/>
            <a:ext cx="2143125" cy="2143125"/>
            <a:chOff x="381000" y="3048000"/>
            <a:chExt cx="2143125" cy="2143125"/>
          </a:xfrm>
        </p:grpSpPr>
        <p:pic>
          <p:nvPicPr>
            <p:cNvPr id="1028" name="Picture 4" descr="E:\New folder\রসায়ন ও ফ্রেম\yi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04800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990600" y="3962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রজনী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4867275"/>
            <a:ext cx="2143125" cy="1990725"/>
            <a:chOff x="3048000" y="4038600"/>
            <a:chExt cx="2143125" cy="1990725"/>
          </a:xfrm>
        </p:grpSpPr>
        <p:pic>
          <p:nvPicPr>
            <p:cNvPr id="1029" name="Picture 5" descr="E:\New folder\রসায়ন ও ফ্রেম\yi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4038600"/>
              <a:ext cx="2143125" cy="199072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733800" y="4876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বেলী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0875" y="4867275"/>
            <a:ext cx="2143125" cy="1990725"/>
            <a:chOff x="6019800" y="4038600"/>
            <a:chExt cx="2143125" cy="1990725"/>
          </a:xfrm>
        </p:grpSpPr>
        <p:pic>
          <p:nvPicPr>
            <p:cNvPr id="1030" name="Picture 6" descr="E:\New folder\রসায়ন ও ফ্রেম\yi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9800" y="4038600"/>
              <a:ext cx="2143125" cy="1990725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715125" y="4876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00875" y="676275"/>
            <a:ext cx="2143125" cy="2143125"/>
            <a:chOff x="3886200" y="1905000"/>
            <a:chExt cx="2143125" cy="2143125"/>
          </a:xfrm>
        </p:grpSpPr>
        <p:pic>
          <p:nvPicPr>
            <p:cNvPr id="26" name="Picture 3" descr="E:\New folder\রসায়ন ও ফ্রেম\yi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6200" y="190500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4572000" y="2743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গেলাপ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Left-Right Arrow Callout 29"/>
          <p:cNvSpPr/>
          <p:nvPr/>
        </p:nvSpPr>
        <p:spPr>
          <a:xfrm>
            <a:off x="2286000" y="1295400"/>
            <a:ext cx="4191000" cy="1447800"/>
          </a:xfrm>
          <a:prstGeom prst="leftRightArrowCallout">
            <a:avLst>
              <a:gd name="adj1" fmla="val 0"/>
              <a:gd name="adj2" fmla="val 18199"/>
              <a:gd name="adj3" fmla="val 25000"/>
              <a:gd name="adj4" fmla="val 687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-Right Arrow Callout 30"/>
          <p:cNvSpPr/>
          <p:nvPr/>
        </p:nvSpPr>
        <p:spPr>
          <a:xfrm>
            <a:off x="2362200" y="3429000"/>
            <a:ext cx="4191000" cy="1447800"/>
          </a:xfrm>
          <a:prstGeom prst="leftRightArrowCallout">
            <a:avLst>
              <a:gd name="adj1" fmla="val 0"/>
              <a:gd name="adj2" fmla="val 18199"/>
              <a:gd name="adj3" fmla="val 25000"/>
              <a:gd name="adj4" fmla="val 687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হ্যালোজেনের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eft-Right Arrow Callout 31"/>
          <p:cNvSpPr/>
          <p:nvPr/>
        </p:nvSpPr>
        <p:spPr>
          <a:xfrm>
            <a:off x="2438400" y="5334000"/>
            <a:ext cx="4191000" cy="1447800"/>
          </a:xfrm>
          <a:prstGeom prst="leftRightArrowCallout">
            <a:avLst>
              <a:gd name="adj1" fmla="val 0"/>
              <a:gd name="adj2" fmla="val 18199"/>
              <a:gd name="adj3" fmla="val 25000"/>
              <a:gd name="adj4" fmla="val 687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নিস্ক্রিয়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0"/>
            <a:ext cx="3429000" cy="1114425"/>
            <a:chOff x="2667000" y="0"/>
            <a:chExt cx="3429000" cy="1114425"/>
          </a:xfrm>
        </p:grpSpPr>
        <p:pic>
          <p:nvPicPr>
            <p:cNvPr id="2" name="Picture 2" descr="E:\New folder\পাখি\টাপব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00" y="0"/>
              <a:ext cx="3429000" cy="1114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4419600" y="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2400" b="1" dirty="0" err="1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24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4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799" y="152400"/>
            <a:ext cx="7849335" cy="1596571"/>
            <a:chOff x="2926798" y="-148936"/>
            <a:chExt cx="3281565" cy="1524000"/>
          </a:xfrm>
        </p:grpSpPr>
        <p:pic>
          <p:nvPicPr>
            <p:cNvPr id="1026" name="Picture 2" descr="E:\New folder\Animat\sah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6798" y="-148936"/>
              <a:ext cx="3276600" cy="1524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206212" y="164410"/>
              <a:ext cx="1055176" cy="850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3187" y="382620"/>
              <a:ext cx="1055176" cy="850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05000" y="2514600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সারনীর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সারনীর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কলামগুলোকে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সারনীতে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 এ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IUPAC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পর্দাথ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17000" r="-8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জচ্ব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124200"/>
            <a:ext cx="2819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888274" y="3124200"/>
            <a:ext cx="4293326" cy="2755900"/>
            <a:chOff x="6019800" y="1905000"/>
            <a:chExt cx="2590800" cy="3307080"/>
          </a:xfrm>
        </p:grpSpPr>
        <p:sp>
          <p:nvSpPr>
            <p:cNvPr id="4" name="Rounded Rectangle 3"/>
            <p:cNvSpPr/>
            <p:nvPr/>
          </p:nvSpPr>
          <p:spPr>
            <a:xfrm>
              <a:off x="6019800" y="1905000"/>
              <a:ext cx="2590800" cy="1524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- ৫০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019800" y="3459480"/>
              <a:ext cx="2590800" cy="17526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পর্যায়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সারনী</a:t>
              </a:r>
              <a:endPara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2600" y="1066800"/>
            <a:ext cx="5579849" cy="1752599"/>
            <a:chOff x="5406933" y="-946217"/>
            <a:chExt cx="5956013" cy="2388643"/>
          </a:xfrm>
        </p:grpSpPr>
        <p:pic>
          <p:nvPicPr>
            <p:cNvPr id="1027" name="Picture 3" descr="E:\New folder\ফুল\দহদ.jpg"/>
            <p:cNvPicPr>
              <a:picLocks noChangeAspect="1" noChangeArrowheads="1"/>
            </p:cNvPicPr>
            <p:nvPr/>
          </p:nvPicPr>
          <p:blipFill>
            <a:blip r:embed="rId5">
              <a:lum bright="20000"/>
            </a:blip>
            <a:srcRect/>
            <a:stretch>
              <a:fillRect/>
            </a:stretch>
          </p:blipFill>
          <p:spPr bwMode="auto">
            <a:xfrm>
              <a:off x="5406933" y="-574274"/>
              <a:ext cx="5956013" cy="2016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  <a:softEdge rad="1270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488270" y="-946217"/>
              <a:ext cx="2440110" cy="102940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9076" y="-847035"/>
              <a:ext cx="2678208" cy="939359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1000"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2209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New folder\রসায়ন ও ফ্রেম\না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29000"/>
            <a:ext cx="8915400" cy="3429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4724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সারনীর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সারনীতে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ভৌত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38600" cy="830997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96000"/>
            <a:ext cx="5181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</a:rPr>
              <a:t>সকলকে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Program Files (x86)\Microsoft Office\MEDIA\CAGCAT10\j021194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762000"/>
            <a:ext cx="1900123" cy="1165860"/>
          </a:xfrm>
          <a:prstGeom prst="rect">
            <a:avLst/>
          </a:prstGeom>
          <a:noFill/>
        </p:spPr>
      </p:pic>
      <p:pic>
        <p:nvPicPr>
          <p:cNvPr id="2051" name="Picture 3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95800"/>
            <a:ext cx="1661311" cy="1752600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33400"/>
            <a:ext cx="2057400" cy="1484768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057400"/>
            <a:ext cx="1824228" cy="1121054"/>
          </a:xfrm>
          <a:prstGeom prst="rect">
            <a:avLst/>
          </a:prstGeom>
          <a:noFill/>
        </p:spPr>
      </p:pic>
      <p:pic>
        <p:nvPicPr>
          <p:cNvPr id="2054" name="Picture 6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609600"/>
            <a:ext cx="1479499" cy="1524000"/>
          </a:xfrm>
          <a:prstGeom prst="rect">
            <a:avLst/>
          </a:prstGeom>
          <a:noFill/>
        </p:spPr>
      </p:pic>
      <p:pic>
        <p:nvPicPr>
          <p:cNvPr id="1026" name="Picture 2" descr="C:\Users\Polash\Desktop\ক্‌া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4572000"/>
            <a:ext cx="1600200" cy="1600200"/>
          </a:xfrm>
          <a:prstGeom prst="rect">
            <a:avLst/>
          </a:prstGeom>
          <a:noFill/>
        </p:spPr>
      </p:pic>
      <p:pic>
        <p:nvPicPr>
          <p:cNvPr id="1027" name="Picture 3" descr="C:\Users\Polash\Desktop\দতকতাচ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5257800"/>
            <a:ext cx="1543050" cy="828675"/>
          </a:xfrm>
          <a:prstGeom prst="rect">
            <a:avLst/>
          </a:prstGeom>
          <a:noFill/>
        </p:spPr>
      </p:pic>
      <p:pic>
        <p:nvPicPr>
          <p:cNvPr id="1028" name="Picture 4" descr="C:\Users\Polash\Desktop\মসদতত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81750" y="5181600"/>
            <a:ext cx="1543050" cy="1028700"/>
          </a:xfrm>
          <a:prstGeom prst="rect">
            <a:avLst/>
          </a:prstGeom>
          <a:noFill/>
        </p:spPr>
      </p:pic>
      <p:pic>
        <p:nvPicPr>
          <p:cNvPr id="1029" name="Picture 5" descr="C:\Users\Polash\Desktop\ু্কবতকতক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914400"/>
            <a:ext cx="1543050" cy="838200"/>
          </a:xfrm>
          <a:prstGeom prst="rect">
            <a:avLst/>
          </a:prstGeom>
          <a:noFill/>
        </p:spPr>
      </p:pic>
      <p:pic>
        <p:nvPicPr>
          <p:cNvPr id="1030" name="Picture 6" descr="C:\Users\Polash\Desktop\া্তক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3505200"/>
            <a:ext cx="1543050" cy="923925"/>
          </a:xfrm>
          <a:prstGeom prst="rect">
            <a:avLst/>
          </a:prstGeom>
          <a:noFill/>
        </p:spPr>
      </p:pic>
      <p:pic>
        <p:nvPicPr>
          <p:cNvPr id="1031" name="Picture 7" descr="C:\Users\Polash\Desktop\্িব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53200" y="3733800"/>
            <a:ext cx="1333500" cy="1333500"/>
          </a:xfrm>
          <a:prstGeom prst="rect">
            <a:avLst/>
          </a:prstGeom>
          <a:noFill/>
        </p:spPr>
      </p:pic>
      <p:pic>
        <p:nvPicPr>
          <p:cNvPr id="1032" name="Picture 8" descr="E:\New folder\টিবক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0600" y="4171950"/>
            <a:ext cx="1543050" cy="933450"/>
          </a:xfrm>
          <a:prstGeom prst="rect">
            <a:avLst/>
          </a:prstGeom>
          <a:noFill/>
        </p:spPr>
      </p:pic>
      <p:pic>
        <p:nvPicPr>
          <p:cNvPr id="1033" name="Picture 9" descr="E:\New folder\া্পড্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2057400"/>
            <a:ext cx="1219200" cy="1219200"/>
          </a:xfrm>
          <a:prstGeom prst="rect">
            <a:avLst/>
          </a:prstGeom>
          <a:noFill/>
        </p:spPr>
      </p:pic>
      <p:pic>
        <p:nvPicPr>
          <p:cNvPr id="1034" name="Picture 10" descr="C:\Users\Polash\Desktop\চডপচপ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77000" y="2362200"/>
            <a:ext cx="1543050" cy="1066800"/>
          </a:xfrm>
          <a:prstGeom prst="rect">
            <a:avLst/>
          </a:prstGeom>
          <a:noFill/>
        </p:spPr>
      </p:pic>
      <p:pic>
        <p:nvPicPr>
          <p:cNvPr id="1035" name="Picture 11" descr="C:\Users\Polash\Desktop\মব্ম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95600" y="3429000"/>
            <a:ext cx="1543050" cy="933450"/>
          </a:xfrm>
          <a:prstGeom prst="rect">
            <a:avLst/>
          </a:prstGeom>
          <a:noFill/>
        </p:spPr>
      </p:pic>
      <p:pic>
        <p:nvPicPr>
          <p:cNvPr id="1036" name="Picture 12" descr="C:\Users\Polash\Desktop\সআকা্ক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53000" y="1828800"/>
            <a:ext cx="1333500" cy="1333500"/>
          </a:xfrm>
          <a:prstGeom prst="rect">
            <a:avLst/>
          </a:prstGeom>
          <a:noFill/>
        </p:spPr>
      </p:pic>
      <p:pic>
        <p:nvPicPr>
          <p:cNvPr id="1037" name="Picture 13" descr="C:\Users\Polash\Desktop\পটপচহ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24400" y="3200400"/>
            <a:ext cx="1543050" cy="9334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00200" y="632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624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91180"/>
            <a:ext cx="6705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জানামতে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939225"/>
            <a:ext cx="1371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939225"/>
            <a:ext cx="1219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701225"/>
            <a:ext cx="7086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2514600"/>
            <a:ext cx="2590800" cy="1638300"/>
            <a:chOff x="3581400" y="762000"/>
            <a:chExt cx="2590800" cy="1638300"/>
          </a:xfrm>
        </p:grpSpPr>
        <p:pic>
          <p:nvPicPr>
            <p:cNvPr id="7" name="Picture 2" descr="C:\Users\Polash\Desktop\চহট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1066800"/>
              <a:ext cx="2590800" cy="13335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267200" y="762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ম্যাগনেসিয়াম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7600" y="2509837"/>
            <a:ext cx="2524126" cy="1604963"/>
            <a:chOff x="3800474" y="2209800"/>
            <a:chExt cx="2066925" cy="1757363"/>
          </a:xfrm>
        </p:grpSpPr>
        <p:pic>
          <p:nvPicPr>
            <p:cNvPr id="10" name="Picture 3" descr="C:\Users\Polash\Desktop\বা্ডপ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00474" y="2590800"/>
              <a:ext cx="2066925" cy="1376363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419600" y="22098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কার্বন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29400" y="2543175"/>
            <a:ext cx="2133600" cy="1571625"/>
            <a:chOff x="3800474" y="2362200"/>
            <a:chExt cx="1914525" cy="1571625"/>
          </a:xfrm>
        </p:grpSpPr>
        <p:pic>
          <p:nvPicPr>
            <p:cNvPr id="13" name="Picture 4" descr="C:\Users\Polash\Desktop\জটজট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0474" y="2743200"/>
              <a:ext cx="1914525" cy="119062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191000" y="2362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কালসিয়াম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" y="4191000"/>
            <a:ext cx="2438400" cy="1547813"/>
            <a:chOff x="3800475" y="2362200"/>
            <a:chExt cx="2143126" cy="1547813"/>
          </a:xfrm>
        </p:grpSpPr>
        <p:pic>
          <p:nvPicPr>
            <p:cNvPr id="17" name="Picture 5" descr="C:\Users\Polash\Desktop\জহচ৭জ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00475" y="2743200"/>
              <a:ext cx="2143126" cy="1166813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267200" y="23622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আয়োডিন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0" y="4114800"/>
            <a:ext cx="2209800" cy="1733550"/>
            <a:chOff x="3905250" y="2362200"/>
            <a:chExt cx="1809750" cy="1733550"/>
          </a:xfrm>
        </p:grpSpPr>
        <p:pic>
          <p:nvPicPr>
            <p:cNvPr id="20" name="Picture 6" descr="C:\Users\Polash\Desktop\কটট্বটপ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05250" y="2762250"/>
              <a:ext cx="1809750" cy="13335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191000" y="2362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সোডিয়াম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29400" y="4219872"/>
            <a:ext cx="1990725" cy="1571328"/>
            <a:chOff x="3800474" y="2433935"/>
            <a:chExt cx="1990725" cy="1571328"/>
          </a:xfrm>
        </p:grpSpPr>
        <p:pic>
          <p:nvPicPr>
            <p:cNvPr id="23" name="Picture 7" descr="C:\Users\Polash\Desktop\কচপচ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00474" y="2852738"/>
              <a:ext cx="1990725" cy="115252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114800" y="24339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নাইট্রোজেন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810000" y="2133600"/>
            <a:ext cx="2133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৯৮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3254514"/>
            <a:ext cx="2133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বাকীগুলো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676400" y="685800"/>
          <a:ext cx="6248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14400" y="1981200"/>
            <a:ext cx="2895600" cy="213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১১৮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পর্দাথ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5943600" y="2514600"/>
            <a:ext cx="2514600" cy="1295400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6096000" y="3810000"/>
            <a:ext cx="2209800" cy="1295400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838200" y="4419600"/>
            <a:ext cx="2971800" cy="1447800"/>
          </a:xfrm>
          <a:prstGeom prst="flowChartPredefined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1000" y="4724400"/>
            <a:ext cx="17526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Graphic spid="6" grpId="0">
        <p:bldAsOne/>
      </p:bldGraphic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905000"/>
            <a:chOff x="1828800" y="0"/>
            <a:chExt cx="6248400" cy="2133600"/>
          </a:xfrm>
        </p:grpSpPr>
        <p:pic>
          <p:nvPicPr>
            <p:cNvPr id="1026" name="Picture 2" descr="E:\New folder\ড়গতহকব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0"/>
              <a:ext cx="6248400" cy="21336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200400" y="533400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9" name="Picture 5" descr="C:\Users\Polash\Desktop\তজবত্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124200" y="1981200"/>
            <a:ext cx="2819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সারনী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olash\Desktop\দতগগজ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New folder\রসায়ন ও ফ্রেম\বআকজচ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E:\New folder\রসায়ন ও ফ্রেম\না্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8077200" cy="365760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7" name="Group 6"/>
          <p:cNvGrpSpPr/>
          <p:nvPr/>
        </p:nvGrpSpPr>
        <p:grpSpPr>
          <a:xfrm>
            <a:off x="2667000" y="228600"/>
            <a:ext cx="3962400" cy="1905000"/>
            <a:chOff x="3448050" y="2409825"/>
            <a:chExt cx="3257550" cy="2038350"/>
          </a:xfrm>
          <a:effectLst/>
        </p:grpSpPr>
        <p:pic>
          <p:nvPicPr>
            <p:cNvPr id="8" name="Picture 2" descr="E:\New folder\রসায়ন ও ফ্রেম\ননআ্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4057650" y="1800225"/>
              <a:ext cx="2038350" cy="325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267200" y="30480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19400" y="2819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সারনী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পটভুমি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038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029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4098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সারনীর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981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2209800"/>
            <a:ext cx="2895600" cy="2362200"/>
            <a:chOff x="3348038" y="1752600"/>
            <a:chExt cx="3586162" cy="2747963"/>
          </a:xfrm>
        </p:grpSpPr>
        <p:pic>
          <p:nvPicPr>
            <p:cNvPr id="1026" name="Picture 2" descr="E:\New folder\রসায়ন ও ফ্রেম\্‌াবস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8038" y="1752600"/>
              <a:ext cx="3586162" cy="27479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572000" y="2373108"/>
              <a:ext cx="1524000" cy="1539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যারা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sz="24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রেখেছেন</a:t>
              </a:r>
              <a:endPara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400" y="1905000"/>
            <a:ext cx="1600200" cy="1476375"/>
            <a:chOff x="3886200" y="1752600"/>
            <a:chExt cx="1600200" cy="1476375"/>
          </a:xfrm>
        </p:grpSpPr>
        <p:pic>
          <p:nvPicPr>
            <p:cNvPr id="20" name="Picture 3" descr="C:\Users\Polash\Desktop\বকচ্হচ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6200" y="2362200"/>
              <a:ext cx="1543050" cy="86677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962400" y="17526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ল্যাভসিয়ে</a:t>
              </a:r>
              <a:endPara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53200" y="3581400"/>
            <a:ext cx="1409700" cy="1905000"/>
            <a:chOff x="6705600" y="2171700"/>
            <a:chExt cx="1409700" cy="1905000"/>
          </a:xfrm>
        </p:grpSpPr>
        <p:pic>
          <p:nvPicPr>
            <p:cNvPr id="23" name="Picture 7" descr="C:\Users\Polash\Desktop\হগজচজটা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1800" y="2743200"/>
              <a:ext cx="1333500" cy="13335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6705600" y="21717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হেনরি</a:t>
              </a:r>
              <a:r>
                <a:rPr lang="en-US" sz="20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মোসলে</a:t>
              </a:r>
              <a:endParaRPr lang="en-US" sz="2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95800" y="4533900"/>
            <a:ext cx="1609726" cy="1638300"/>
            <a:chOff x="4800600" y="2416098"/>
            <a:chExt cx="1047750" cy="2117802"/>
          </a:xfrm>
        </p:grpSpPr>
        <p:pic>
          <p:nvPicPr>
            <p:cNvPr id="26" name="Picture 6" descr="C:\Users\Polash\Desktop\কবতাই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00600" y="3200400"/>
              <a:ext cx="1047750" cy="13335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968241" y="2416098"/>
              <a:ext cx="731520" cy="59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মেন্ডেলিফ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" y="3649979"/>
            <a:ext cx="1447800" cy="1760221"/>
            <a:chOff x="914400" y="3352800"/>
            <a:chExt cx="1447800" cy="1913284"/>
          </a:xfrm>
        </p:grpSpPr>
        <p:pic>
          <p:nvPicPr>
            <p:cNvPr id="29" name="Picture 4" descr="C:\Users\Polash\Desktop\টজটজ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66800" y="3932584"/>
              <a:ext cx="971550" cy="13335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914400" y="33528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নিউল্যান্ড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2200" y="4495800"/>
            <a:ext cx="1600200" cy="1757065"/>
            <a:chOff x="2819400" y="4643735"/>
            <a:chExt cx="1600200" cy="1757065"/>
          </a:xfrm>
        </p:grpSpPr>
        <p:pic>
          <p:nvPicPr>
            <p:cNvPr id="32" name="Picture 5" descr="C:\Users\Polash\Desktop\হচহ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76550" y="5295900"/>
              <a:ext cx="1543050" cy="11049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2819400" y="464373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ডোবেরাইন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00400" y="381000"/>
            <a:ext cx="2895600" cy="1333500"/>
            <a:chOff x="3714750" y="2095500"/>
            <a:chExt cx="2000250" cy="1333500"/>
          </a:xfrm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6" name="Picture 2" descr="E:\New folder\রসায়ন ও ফ্রেম\্ক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14750" y="2095500"/>
              <a:ext cx="2000250" cy="1333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4191000" y="2590800"/>
              <a:ext cx="1219200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পটভুমি</a:t>
              </a:r>
              <a:endPara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1904999"/>
            <a:ext cx="1543050" cy="1447801"/>
            <a:chOff x="3810000" y="3581400"/>
            <a:chExt cx="1543050" cy="1143001"/>
          </a:xfrm>
        </p:grpSpPr>
        <p:pic>
          <p:nvPicPr>
            <p:cNvPr id="38" name="Picture 2" descr="C:\Users\Polash\Desktop\jdrj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86200" y="3581400"/>
              <a:ext cx="1333500" cy="666750"/>
            </a:xfrm>
            <a:prstGeom prst="rect">
              <a:avLst/>
            </a:prstGeom>
            <a:noFill/>
          </p:spPr>
        </p:pic>
        <p:pic>
          <p:nvPicPr>
            <p:cNvPr id="39" name="Picture 3" descr="C:\Users\Polash\Desktop\uytu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10000" y="4114801"/>
              <a:ext cx="1543050" cy="6096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t="-1000" r="-1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133600" y="0"/>
            <a:ext cx="5181600" cy="1295400"/>
            <a:chOff x="3124200" y="457200"/>
            <a:chExt cx="2695575" cy="1757363"/>
          </a:xfrm>
        </p:grpSpPr>
        <p:pic>
          <p:nvPicPr>
            <p:cNvPr id="2051" name="Picture 3" descr="E:\New folder\রসায়ন ও ফ্রেম\নান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457200"/>
              <a:ext cx="2695575" cy="1757363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075579" y="10668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en-US" sz="2800" b="1" i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endParaRPr lang="en-US" sz="28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0600" y="1524000"/>
            <a:ext cx="7543800" cy="4953000"/>
            <a:chOff x="2133600" y="228600"/>
            <a:chExt cx="6553200" cy="6629400"/>
          </a:xfrm>
        </p:grpSpPr>
        <p:pic>
          <p:nvPicPr>
            <p:cNvPr id="24" name="Picture 2" descr="E:\New folder\রসায়ন ও ফ্রেম\ননআ্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3600" y="228600"/>
              <a:ext cx="6553200" cy="662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276600" y="1676400"/>
              <a:ext cx="4191000" cy="53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MS Mincho"/>
                  <a:ea typeface="MS Mincho"/>
                  <a:cs typeface="NikoshBAN" pitchFamily="2" charset="0"/>
                </a:rPr>
                <a:t>»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পর্যায়</a:t>
              </a:r>
              <a:r>
                <a: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সারনীতে</a:t>
              </a:r>
              <a:r>
                <a: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৭টি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পর্যায়</a:t>
              </a:r>
              <a:r>
                <a: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১৮টি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রয়েছে</a:t>
              </a:r>
              <a:endPara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2544826"/>
              <a:ext cx="4038600" cy="94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MS Mincho"/>
                  <a:ea typeface="MS Mincho"/>
                  <a:cs typeface="NikoshBAN" pitchFamily="2" charset="0"/>
                </a:rPr>
                <a:t>»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প্রতিটি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পর্যায়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১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শুরু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১৮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বিস্তৃত</a:t>
              </a:r>
              <a:endPara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696286"/>
              <a:ext cx="4114800" cy="94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MS Mincho"/>
                  <a:ea typeface="MS Mincho"/>
                  <a:cs typeface="NikoshBAN" pitchFamily="2" charset="0"/>
                </a:rPr>
                <a:t>»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পর্যায়ে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বাম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ডানে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মৌলসমূহের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ক্রমশ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পরিবর্তিত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800" y="4826037"/>
              <a:ext cx="3962400" cy="53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MS Mincho"/>
                  <a:ea typeface="MS Mincho"/>
                  <a:cs typeface="NikoshBAN" pitchFamily="2" charset="0"/>
                </a:rPr>
                <a:t>»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একই</a:t>
              </a:r>
              <a:r>
                <a:rPr lang="en-US" sz="2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গ্রুপের</a:t>
              </a:r>
              <a:r>
                <a:rPr lang="en-US" sz="2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মৌলসমূহের</a:t>
              </a:r>
              <a:r>
                <a:rPr lang="en-US" sz="2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প্রায়</a:t>
              </a:r>
              <a:r>
                <a:rPr lang="en-US" sz="2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একই</a:t>
              </a:r>
              <a:r>
                <a:rPr lang="en-US" sz="2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রকম</a:t>
              </a:r>
              <a:endPara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|0.8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.3|22.1|2.1|4.4|1.5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7|11.5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|2.2|13|1.3|1.5|2.1|1.6|1.5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649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Polash</dc:creator>
  <cp:lastModifiedBy>Polash</cp:lastModifiedBy>
  <cp:revision>235</cp:revision>
  <dcterms:created xsi:type="dcterms:W3CDTF">2021-07-22T13:58:32Z</dcterms:created>
  <dcterms:modified xsi:type="dcterms:W3CDTF">2021-09-20T02:32:36Z</dcterms:modified>
</cp:coreProperties>
</file>