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487" r:id="rId3"/>
    <p:sldId id="498" r:id="rId4"/>
    <p:sldId id="484" r:id="rId5"/>
    <p:sldId id="483" r:id="rId6"/>
    <p:sldId id="362" r:id="rId7"/>
    <p:sldId id="501" r:id="rId8"/>
    <p:sldId id="264" r:id="rId9"/>
    <p:sldId id="496" r:id="rId10"/>
    <p:sldId id="497" r:id="rId11"/>
    <p:sldId id="476" r:id="rId12"/>
    <p:sldId id="480" r:id="rId13"/>
    <p:sldId id="490" r:id="rId14"/>
    <p:sldId id="488" r:id="rId15"/>
    <p:sldId id="492" r:id="rId16"/>
    <p:sldId id="491" r:id="rId17"/>
    <p:sldId id="350" r:id="rId18"/>
    <p:sldId id="495" r:id="rId19"/>
    <p:sldId id="403" r:id="rId20"/>
    <p:sldId id="499" r:id="rId21"/>
    <p:sldId id="500" r:id="rId22"/>
    <p:sldId id="485" r:id="rId23"/>
    <p:sldId id="493" r:id="rId24"/>
    <p:sldId id="494" r:id="rId25"/>
    <p:sldId id="477" r:id="rId26"/>
    <p:sldId id="278" r:id="rId27"/>
    <p:sldId id="371" r:id="rId28"/>
    <p:sldId id="372" r:id="rId29"/>
    <p:sldId id="391" r:id="rId30"/>
    <p:sldId id="40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33CC"/>
    <a:srgbClr val="009900"/>
    <a:srgbClr val="CC0099"/>
    <a:srgbClr val="CC0000"/>
    <a:srgbClr val="008000"/>
    <a:srgbClr val="FFFFCC"/>
    <a:srgbClr val="33CC33"/>
    <a:srgbClr val="F1F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24" autoAdjust="0"/>
  </p:normalViewPr>
  <p:slideViewPr>
    <p:cSldViewPr>
      <p:cViewPr varScale="1">
        <p:scale>
          <a:sx n="63" d="100"/>
          <a:sy n="63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BBAB-B4CC-46A1-82CB-616DC3A26A2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AA233-BAFB-44C4-9A5B-8A157B420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3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0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12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0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6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0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blipFill>
            <a:blip r:embed="rId1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52400"/>
            <a:ext cx="11887200" cy="6553200"/>
          </a:xfrm>
          <a:prstGeom prst="frame">
            <a:avLst>
              <a:gd name="adj1" fmla="val 908"/>
            </a:avLst>
          </a:prstGeom>
          <a:blipFill>
            <a:blip r:embed="rId1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52400"/>
            <a:ext cx="11887200" cy="6553200"/>
          </a:xfrm>
          <a:prstGeom prst="frame">
            <a:avLst>
              <a:gd name="adj1" fmla="val 908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3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14127"/>
            <a:ext cx="1203960" cy="1203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9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0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057400" y="186467"/>
            <a:ext cx="628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9638"/>
            <a:ext cx="5257800" cy="3218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9" b="91980" l="48154" r="97111">
                        <a14:foregroundMark x1="80899" y1="57393" x2="68218" y2="48120"/>
                        <a14:foregroundMark x1="89406" y1="33333" x2="96469" y2="45865"/>
                        <a14:foregroundMark x1="81140" y1="58897" x2="72231" y2="56391"/>
                        <a14:foregroundMark x1="88523" y1="67669" x2="90289" y2="67168"/>
                        <a14:foregroundMark x1="92697" y1="72932" x2="93660" y2="67168"/>
                        <a14:foregroundMark x1="85875" y1="71930" x2="83547" y2="75439"/>
                        <a14:foregroundMark x1="81621" y1="74937" x2="79856" y2="71930"/>
                        <a14:foregroundMark x1="73194" y1="68421" x2="59149" y2="55639"/>
                        <a14:foregroundMark x1="58828" y1="78947" x2="62119" y2="80702"/>
                        <a14:foregroundMark x1="63724" y1="84211" x2="57705" y2="80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3" t="6958" r="2359" b="5508"/>
          <a:stretch/>
        </p:blipFill>
        <p:spPr>
          <a:xfrm>
            <a:off x="5777568" y="1051487"/>
            <a:ext cx="5715000" cy="3218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7A5D88-67D9-4601-9720-496DE9593E99}"/>
              </a:ext>
            </a:extLst>
          </p:cNvPr>
          <p:cNvSpPr/>
          <p:nvPr/>
        </p:nvSpPr>
        <p:spPr>
          <a:xfrm>
            <a:off x="1600200" y="4966981"/>
            <a:ext cx="99010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কোন ধরনের খাদ্য 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865201"/>
            <a:ext cx="875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বলতোআজকের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603506"/>
            <a:ext cx="35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আমিষ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476216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প্রাণীজ আমিষ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1" y="82039"/>
            <a:ext cx="919939" cy="919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05697" y="6167309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57707CA7-DDEE-480F-849D-0563AF583074}"/>
              </a:ext>
            </a:extLst>
          </p:cNvPr>
          <p:cNvSpPr/>
          <p:nvPr/>
        </p:nvSpPr>
        <p:spPr>
          <a:xfrm>
            <a:off x="3200400" y="457200"/>
            <a:ext cx="5715000" cy="1729722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19200"/>
            <a:ext cx="6631307" cy="5535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1" y="82039"/>
            <a:ext cx="919939" cy="919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39329" y="595431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5715000" y="2590800"/>
            <a:ext cx="5754200" cy="27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392" y="521930"/>
            <a:ext cx="565534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কি মনে আছে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335" y="1551470"/>
            <a:ext cx="67183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প্রকার খাদ্য উপাদান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61601"/>
            <a:ext cx="37850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488" y="1107453"/>
            <a:ext cx="88483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 সুনির্দিষ্ট কাজ ও বৈশিষ্ট্য অনুযায়ী ভিটামিন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 হয়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6418" y="2183857"/>
            <a:ext cx="2200788" cy="1764887"/>
            <a:chOff x="3141409" y="3014221"/>
            <a:chExt cx="3046112" cy="1890217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</p:grpSpPr>
        <p:sp>
          <p:nvSpPr>
            <p:cNvPr id="7" name="Oval 6"/>
            <p:cNvSpPr/>
            <p:nvPr/>
          </p:nvSpPr>
          <p:spPr>
            <a:xfrm>
              <a:off x="3141409" y="3014221"/>
              <a:ext cx="3046112" cy="1890217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135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9836" y="3457377"/>
              <a:ext cx="2583395" cy="1379338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 prst="angle"/>
            </a:sp3d>
          </p:spPr>
          <p:txBody>
            <a:bodyPr wrap="square" rtlCol="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algn="ctr"/>
              <a:r>
                <a:rPr lang="en-US" sz="45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‘এ’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78067" y="3371933"/>
            <a:ext cx="2641438" cy="1941163"/>
            <a:chOff x="1921609" y="1894840"/>
            <a:chExt cx="2457200" cy="2326451"/>
          </a:xfrm>
        </p:grpSpPr>
        <p:grpSp>
          <p:nvGrpSpPr>
            <p:cNvPr id="10" name="Group 9"/>
            <p:cNvGrpSpPr/>
            <p:nvPr/>
          </p:nvGrpSpPr>
          <p:grpSpPr>
            <a:xfrm>
              <a:off x="1921609" y="1894840"/>
              <a:ext cx="2457200" cy="2326451"/>
              <a:chOff x="2930606" y="1065950"/>
              <a:chExt cx="3289112" cy="183970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930606" y="1065950"/>
                <a:ext cx="3289112" cy="1839709"/>
              </a:xfrm>
              <a:prstGeom prst="ellipse">
                <a:avLst/>
              </a:prstGeom>
              <a:gradFill flip="none" rotWithShape="1">
                <a:gsLst>
                  <a:gs pos="43000">
                    <a:srgbClr val="FFFF00"/>
                  </a:gs>
                  <a:gs pos="1000">
                    <a:srgbClr val="FFCC00"/>
                  </a:gs>
                  <a:gs pos="100000">
                    <a:schemeClr val="bg1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12671" y="1210907"/>
                <a:ext cx="3000718" cy="53544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pPr algn="ctr"/>
                <a:endParaRPr lang="en-US" sz="27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132332" y="2337333"/>
              <a:ext cx="1853299" cy="1723550"/>
            </a:xfrm>
            <a:prstGeom prst="rect">
              <a:avLst/>
            </a:prstGeom>
            <a:scene3d>
              <a:camera prst="orthographicFront"/>
              <a:lightRig rig="flat" dir="tl">
                <a:rot lat="0" lon="0" rev="6600000"/>
              </a:lightRig>
            </a:scene3d>
            <a:sp3d>
              <a:bevelT prst="angle"/>
            </a:sp3d>
          </p:spPr>
          <p:txBody>
            <a:bodyPr wrap="square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algn="ctr"/>
              <a:r>
                <a:rPr lang="en-US" sz="45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‘ডি’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93984" y="3537831"/>
            <a:ext cx="2536141" cy="1844736"/>
            <a:chOff x="3832091" y="1907750"/>
            <a:chExt cx="2337627" cy="2300633"/>
          </a:xfrm>
        </p:grpSpPr>
        <p:sp>
          <p:nvSpPr>
            <p:cNvPr id="15" name="Oval 14"/>
            <p:cNvSpPr/>
            <p:nvPr/>
          </p:nvSpPr>
          <p:spPr>
            <a:xfrm>
              <a:off x="3832091" y="1907750"/>
              <a:ext cx="2337627" cy="2300633"/>
            </a:xfrm>
            <a:prstGeom prst="ellipse">
              <a:avLst/>
            </a:prstGeom>
            <a:gradFill flip="none" rotWithShape="1">
              <a:gsLst>
                <a:gs pos="50000">
                  <a:srgbClr val="E8A3A3"/>
                </a:gs>
                <a:gs pos="90000">
                  <a:schemeClr val="bg1"/>
                </a:gs>
                <a:gs pos="100000">
                  <a:schemeClr val="bg1"/>
                </a:gs>
                <a:gs pos="0">
                  <a:srgbClr val="C00000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37827" y="2362643"/>
              <a:ext cx="2044629" cy="1612123"/>
            </a:xfrm>
            <a:prstGeom prst="rect">
              <a:avLst/>
            </a:prstGeom>
            <a:scene3d>
              <a:camera prst="orthographicFront"/>
              <a:lightRig rig="flat" dir="tl">
                <a:rot lat="0" lon="0" rev="6600000"/>
              </a:lightRig>
            </a:scene3d>
            <a:sp3d>
              <a:bevelT prst="angle"/>
            </a:sp3d>
          </p:spPr>
          <p:txBody>
            <a:bodyPr wrap="square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3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lvl="0" algn="ctr"/>
              <a:r>
                <a:rPr lang="en-US" sz="45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‘ই’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07800" y="3571549"/>
            <a:ext cx="2531076" cy="1872344"/>
            <a:chOff x="5796687" y="1844505"/>
            <a:chExt cx="2393970" cy="2364039"/>
          </a:xfrm>
        </p:grpSpPr>
        <p:sp>
          <p:nvSpPr>
            <p:cNvPr id="18" name="Oval 17"/>
            <p:cNvSpPr/>
            <p:nvPr/>
          </p:nvSpPr>
          <p:spPr>
            <a:xfrm>
              <a:off x="5796687" y="1844505"/>
              <a:ext cx="2393970" cy="2364039"/>
            </a:xfrm>
            <a:prstGeom prst="ellipse">
              <a:avLst/>
            </a:prstGeom>
            <a:gradFill flip="none" rotWithShape="1">
              <a:gsLst>
                <a:gs pos="59000">
                  <a:srgbClr val="00B0F0"/>
                </a:gs>
                <a:gs pos="0">
                  <a:schemeClr val="bg2">
                    <a:lumMod val="1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86481" y="2436623"/>
              <a:ext cx="1952903" cy="1723550"/>
            </a:xfrm>
            <a:prstGeom prst="rect">
              <a:avLst/>
            </a:prstGeom>
            <a:scene3d>
              <a:camera prst="orthographicFront"/>
              <a:lightRig rig="flat" dir="tl">
                <a:rot lat="0" lon="0" rev="6600000"/>
              </a:lightRig>
            </a:scene3d>
            <a:sp3d>
              <a:bevelT prst="angle"/>
            </a:sp3d>
          </p:spPr>
          <p:txBody>
            <a:bodyPr wrap="square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3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lvl="0" algn="ctr"/>
              <a:r>
                <a:rPr lang="en-US" sz="45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‘কে’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30958" y="2503072"/>
            <a:ext cx="2390473" cy="1976557"/>
            <a:chOff x="7657574" y="1995828"/>
            <a:chExt cx="2316522" cy="2322818"/>
          </a:xfrm>
        </p:grpSpPr>
        <p:sp>
          <p:nvSpPr>
            <p:cNvPr id="21" name="Oval 20"/>
            <p:cNvSpPr/>
            <p:nvPr/>
          </p:nvSpPr>
          <p:spPr>
            <a:xfrm>
              <a:off x="7657574" y="1995828"/>
              <a:ext cx="2316522" cy="2322818"/>
            </a:xfrm>
            <a:prstGeom prst="ellipse">
              <a:avLst/>
            </a:prstGeom>
            <a:gradFill flip="none" rotWithShape="1">
              <a:gsLst>
                <a:gs pos="4000">
                  <a:schemeClr val="tx1"/>
                </a:gs>
                <a:gs pos="65000">
                  <a:srgbClr val="E351B5"/>
                </a:gs>
                <a:gs pos="43000">
                  <a:srgbClr val="DF39AB"/>
                </a:gs>
                <a:gs pos="0">
                  <a:srgbClr val="D60093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39383" y="2433963"/>
              <a:ext cx="1952903" cy="1723549"/>
            </a:xfrm>
            <a:prstGeom prst="rect">
              <a:avLst/>
            </a:prstGeom>
            <a:scene3d>
              <a:camera prst="orthographicFront"/>
              <a:lightRig rig="flat" dir="tl">
                <a:rot lat="0" lon="0" rev="6600000"/>
              </a:lightRig>
            </a:scene3d>
            <a:sp3d>
              <a:bevelT prst="angle"/>
            </a:sp3d>
          </p:spPr>
          <p:txBody>
            <a:bodyPr wrap="square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3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lvl="0" algn="ctr"/>
              <a:r>
                <a:rPr lang="en-US" sz="45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‘বি’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97437" y="2826213"/>
            <a:ext cx="2492509" cy="1952054"/>
            <a:chOff x="9687915" y="1862956"/>
            <a:chExt cx="2504085" cy="2390218"/>
          </a:xfrm>
        </p:grpSpPr>
        <p:sp>
          <p:nvSpPr>
            <p:cNvPr id="24" name="Oval 23"/>
            <p:cNvSpPr/>
            <p:nvPr/>
          </p:nvSpPr>
          <p:spPr>
            <a:xfrm>
              <a:off x="9687915" y="1862956"/>
              <a:ext cx="2504085" cy="2390218"/>
            </a:xfrm>
            <a:prstGeom prst="ellipse">
              <a:avLst/>
            </a:prstGeom>
            <a:gradFill flip="none" rotWithShape="1">
              <a:gsLst>
                <a:gs pos="100000">
                  <a:srgbClr val="4B8A37"/>
                </a:gs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48554" y="2401315"/>
              <a:ext cx="1952904" cy="17235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3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lvl="0" algn="ctr"/>
              <a:r>
                <a:rPr lang="en-US" sz="45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‘সি’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r="4849"/>
          <a:stretch/>
        </p:blipFill>
        <p:spPr>
          <a:xfrm>
            <a:off x="126418" y="4507721"/>
            <a:ext cx="11963400" cy="22772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3" y="198892"/>
            <a:ext cx="908561" cy="9085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986852" y="6341755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4" y="803694"/>
            <a:ext cx="3612928" cy="2324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3C160-6F12-48B9-BA05-33C50DAA0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8613" r="13362" b="15408"/>
          <a:stretch/>
        </p:blipFill>
        <p:spPr>
          <a:xfrm>
            <a:off x="7772400" y="1112206"/>
            <a:ext cx="4117448" cy="2201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D:\FFOutput\Picture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4" y="3499484"/>
            <a:ext cx="3470828" cy="236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99484"/>
            <a:ext cx="4096062" cy="2459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052171" y="21924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872" y="3159989"/>
            <a:ext cx="4049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ভিটামিনের অভাব জনিত রোগ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1631" y="3019652"/>
            <a:ext cx="44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44" y="208184"/>
            <a:ext cx="509956" cy="509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3800" y="208184"/>
            <a:ext cx="667062" cy="667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85110" y="621220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28849"/>
            <a:ext cx="2971800" cy="2057400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43184" y="2228849"/>
            <a:ext cx="2971800" cy="2057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34996" y="2228850"/>
            <a:ext cx="2971800" cy="20574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26808" y="2228850"/>
            <a:ext cx="29718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20533" y="2176479"/>
            <a:ext cx="2971800" cy="2057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14257" y="2228850"/>
            <a:ext cx="2971800" cy="2057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31354" y="2794069"/>
            <a:ext cx="146467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690" y="2736436"/>
            <a:ext cx="16369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4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0373" y="2549663"/>
            <a:ext cx="205149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40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0741" y="2794069"/>
            <a:ext cx="146467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40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4340" y="2794069"/>
            <a:ext cx="181316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9144" y="2595830"/>
            <a:ext cx="195500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40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5038" y="241693"/>
            <a:ext cx="565534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 পুষ্টি উপাদান গুলো কি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5401" y="9547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পুষ্টি উপাদান গুলো হলো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4849"/>
          <a:stretch/>
        </p:blipFill>
        <p:spPr>
          <a:xfrm>
            <a:off x="76200" y="4600860"/>
            <a:ext cx="11963400" cy="2106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9" y="256933"/>
            <a:ext cx="908561" cy="9085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168" y="205497"/>
            <a:ext cx="1011432" cy="1011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28168" y="57912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31338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1505740"/>
            <a:ext cx="3352800" cy="23622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8" y="1505740"/>
            <a:ext cx="3352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8" y="1604660"/>
            <a:ext cx="3352800" cy="23622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38" y="1613326"/>
            <a:ext cx="3352800" cy="23622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71800" y="554667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কি জাতীয় খাদ্য?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63510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 আমিষ জাতীয় খাদ্য।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0702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আমিষ দেহের গঠন,ক্ষয়পূরণ এবং বৃদ্ধিসাধন করে।প্রাণী ও উদ্ভিদ থেকে প্রাপ্ত বিভিন্ন ধরনের খাদ্য থেকে আমরা আমিষ পেয়ে থাকি।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3550" y="5383221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যে আমিষ পাওয়া যায় তাকে উদ্ভিজ্জ আমিষ বলে।   মটরশুঁটি,ডাল,বাদাম,শিমের বিচি ইত্যাদি উদ্ভিজ্জ আমিষ।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941148"/>
            <a:ext cx="220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মটরশুঁটি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6663" y="4051726"/>
            <a:ext cx="140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3174" y="4083111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44012" y="4127926"/>
            <a:ext cx="19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 বিচি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" y="211835"/>
            <a:ext cx="838201" cy="838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00" y="242124"/>
            <a:ext cx="1011432" cy="1011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14721" y="621421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072" y="5421878"/>
            <a:ext cx="6244433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 আমরা কী বলতে পারি?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1149" y="5429626"/>
            <a:ext cx="53853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প্রাণীজ আমিষ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60425"/>
            <a:ext cx="594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4"/>
          <a:stretch/>
        </p:blipFill>
        <p:spPr>
          <a:xfrm>
            <a:off x="8598996" y="1412750"/>
            <a:ext cx="3511002" cy="2751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19" y="1412750"/>
            <a:ext cx="3410750" cy="2751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90" y="1354075"/>
            <a:ext cx="3301489" cy="2810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7412"/>
            <a:ext cx="3429000" cy="2777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502994" y="4386721"/>
            <a:ext cx="103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004" y="4386722"/>
            <a:ext cx="110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682" y="4315406"/>
            <a:ext cx="1702836" cy="65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6415" y="4264971"/>
            <a:ext cx="18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433" y="4943463"/>
            <a:ext cx="1074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যে আমিষ পাওয়া যায় তাকে প্রাণীজ আমিষ বলে।মাছ,মাংস,ডিম এবং দুগ্ধজাত খাদ্য ইত্যাদি প্রাণীজ আমিষ।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72" y="218464"/>
            <a:ext cx="883921" cy="883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600" y="218464"/>
            <a:ext cx="1011432" cy="1011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3761" y="6331201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95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4"/>
          <a:stretch/>
        </p:blipFill>
        <p:spPr>
          <a:xfrm>
            <a:off x="9677400" y="1926554"/>
            <a:ext cx="2021982" cy="1938092"/>
          </a:xfrm>
          <a:prstGeom prst="ellipse">
            <a:avLst/>
          </a:prstGeom>
          <a:ln w="63500" cap="rnd">
            <a:solidFill>
              <a:srgbClr val="00924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1325940"/>
            <a:ext cx="259644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849"/>
          <a:stretch/>
        </p:blipFill>
        <p:spPr>
          <a:xfrm>
            <a:off x="76200" y="4600860"/>
            <a:ext cx="11963400" cy="210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5328"/>
            <a:ext cx="908561" cy="90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86852" y="60198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3155" r="8107" b="50629"/>
          <a:stretch/>
        </p:blipFill>
        <p:spPr>
          <a:xfrm>
            <a:off x="650406" y="1159412"/>
            <a:ext cx="3997794" cy="3898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23C160-6F12-48B9-BA05-33C50DAA0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8613" r="13362" b="15408"/>
          <a:stretch/>
        </p:blipFill>
        <p:spPr>
          <a:xfrm>
            <a:off x="6324600" y="903003"/>
            <a:ext cx="3997296" cy="4037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65646" y="5190211"/>
            <a:ext cx="238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190211"/>
            <a:ext cx="20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 ঘা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4849"/>
          <a:stretch/>
        </p:blipFill>
        <p:spPr>
          <a:xfrm>
            <a:off x="155605" y="5683395"/>
            <a:ext cx="11963400" cy="1016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85" y="268784"/>
            <a:ext cx="644036" cy="644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304800"/>
            <a:ext cx="1012024" cy="1012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1741" y="304800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মনোযোগ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সহকারে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লক্ষ্য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করো</a:t>
            </a:r>
            <a:r>
              <a:rPr lang="en-US" sz="2800" dirty="0">
                <a:latin typeface="NikoshBAN" panose="0200000000000000000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00" y="633031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54345" r="58629" b="8327"/>
          <a:stretch/>
        </p:blipFill>
        <p:spPr>
          <a:xfrm>
            <a:off x="580520" y="915604"/>
            <a:ext cx="4601079" cy="4325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524000" y="5360229"/>
            <a:ext cx="210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রিকেটস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4849"/>
          <a:stretch/>
        </p:blipFill>
        <p:spPr>
          <a:xfrm>
            <a:off x="155605" y="5683395"/>
            <a:ext cx="11963400" cy="1016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40000" b="12222"/>
          <a:stretch/>
        </p:blipFill>
        <p:spPr>
          <a:xfrm>
            <a:off x="6109231" y="939667"/>
            <a:ext cx="5062519" cy="4193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7696200" y="5360228"/>
            <a:ext cx="22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বেরিবেরি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48" y="271568"/>
            <a:ext cx="644036" cy="644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600" y="114127"/>
            <a:ext cx="720684" cy="720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199" y="27156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মনোযোগ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সহকারে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লক্ষ্য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করো</a:t>
            </a:r>
            <a:r>
              <a:rPr lang="en-US" sz="2400" dirty="0" smtClean="0">
                <a:latin typeface="NikoshBAN" panose="02000000000000000000"/>
              </a:rPr>
              <a:t>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41783" y="6021799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07"/>
            <a:ext cx="12039600" cy="64619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9F842-942E-49FD-B2B0-EF4F18FE6F64}"/>
              </a:ext>
            </a:extLst>
          </p:cNvPr>
          <p:cNvSpPr/>
          <p:nvPr/>
        </p:nvSpPr>
        <p:spPr>
          <a:xfrm>
            <a:off x="3581400" y="732594"/>
            <a:ext cx="74054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/>
              <a:solidFill>
                <a:srgbClr val="CC009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59F842-942E-49FD-B2B0-EF4F18FE6F64}"/>
              </a:ext>
            </a:extLst>
          </p:cNvPr>
          <p:cNvSpPr/>
          <p:nvPr/>
        </p:nvSpPr>
        <p:spPr>
          <a:xfrm>
            <a:off x="5486400" y="2667000"/>
            <a:ext cx="41862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8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33412"/>
            <a:ext cx="5257800" cy="5324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" y="114127"/>
            <a:ext cx="1203960" cy="1203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1600" y="6019800"/>
            <a:ext cx="199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1809750" y="2825783"/>
            <a:ext cx="1106805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ভিটামিনযুক্ত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 না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C350B-7F73-4B1B-A79E-0D258C8F9A2F}"/>
              </a:ext>
            </a:extLst>
          </p:cNvPr>
          <p:cNvSpPr txBox="1"/>
          <p:nvPr/>
        </p:nvSpPr>
        <p:spPr>
          <a:xfrm>
            <a:off x="1766887" y="3245833"/>
            <a:ext cx="101203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C350B-7F73-4B1B-A79E-0D258C8F9A2F}"/>
              </a:ext>
            </a:extLst>
          </p:cNvPr>
          <p:cNvSpPr txBox="1"/>
          <p:nvPr/>
        </p:nvSpPr>
        <p:spPr>
          <a:xfrm>
            <a:off x="1742496" y="1645613"/>
            <a:ext cx="823970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957184" y="3789844"/>
            <a:ext cx="115824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ভিটামিনযুক্ত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 না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শরীরে ভিটামিনের অভাব হলে</a:t>
            </a:r>
          </a:p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বিভিন্ন রোগ হতে পারে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4849"/>
          <a:stretch/>
        </p:blipFill>
        <p:spPr>
          <a:xfrm>
            <a:off x="155605" y="5683395"/>
            <a:ext cx="11963400" cy="10162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685800" y="1165052"/>
            <a:ext cx="1305819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রিকেটস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বেরিবেরি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 রোগ হতেপারে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8" y="271568"/>
            <a:ext cx="644036" cy="644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53028"/>
            <a:ext cx="1012024" cy="1012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0129" y="324433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47264" y="5758352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1" grpId="0"/>
      <p:bldP spid="11" grpId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FOutput\Pictu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828800"/>
            <a:ext cx="5119688" cy="3621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0"/>
          <a:stretch/>
        </p:blipFill>
        <p:spPr>
          <a:xfrm>
            <a:off x="6229350" y="1813560"/>
            <a:ext cx="5219700" cy="3701915"/>
          </a:xfrm>
          <a:prstGeom prst="round2DiagRect">
            <a:avLst>
              <a:gd name="adj1" fmla="val 0"/>
              <a:gd name="adj2" fmla="val 2400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2756748" y="381000"/>
            <a:ext cx="6996851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অভাব হলে কি হতে পারে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5513455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অভাব হলে বৃদ্ধি ব্যাহত হয় এবং পেশি ক্ষয়প্রাপ্ত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908561" cy="90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41783" y="618823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3810000" y="262758"/>
            <a:ext cx="425365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311943" y="4490170"/>
            <a:ext cx="511016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আয়োডিন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লবণ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5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000"/>
          <a:stretch/>
        </p:blipFill>
        <p:spPr>
          <a:xfrm>
            <a:off x="481012" y="1622560"/>
            <a:ext cx="4267200" cy="3000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481012" y="5437561"/>
            <a:ext cx="11734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আয়োডিনও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পুষ্টি উপাদান। </a:t>
            </a:r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আয়োডিন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অভাব হলে গলগণ্ড রোগ হতে পারে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54879" r="64055" b="2885"/>
          <a:stretch/>
        </p:blipFill>
        <p:spPr>
          <a:xfrm>
            <a:off x="6348412" y="1685675"/>
            <a:ext cx="4572000" cy="2907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7467600" y="4645896"/>
            <a:ext cx="2667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গলগণ্ড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1181100" y="5338025"/>
            <a:ext cx="7772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আয়োডিন এর অভাব হলে কি হতে পারে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43" y="217829"/>
            <a:ext cx="908561" cy="908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0892" y="160547"/>
            <a:ext cx="1011432" cy="1011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90583" y="623807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2895600" y="411480"/>
            <a:ext cx="7239000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পরিমাণে </a:t>
            </a:r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জন্য আমাদের কি করতে হবে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C9B3FE-E9E5-494E-827D-97DA2A19B1BA}"/>
              </a:ext>
            </a:extLst>
          </p:cNvPr>
          <p:cNvSpPr/>
          <p:nvPr/>
        </p:nvSpPr>
        <p:spPr>
          <a:xfrm>
            <a:off x="723900" y="2971800"/>
            <a:ext cx="11468100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পরিমাণে </a:t>
            </a:r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জন্য আমাদের বিভিন্ন খাদ্যের সমন্বয় করে সুষম খাদ্য গ্রহণ করতে হবে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908561" cy="90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201929"/>
            <a:ext cx="1011432" cy="1011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36291" y="61722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733DC9-F306-4998-99B4-A8EB768FD44E}"/>
              </a:ext>
            </a:extLst>
          </p:cNvPr>
          <p:cNvSpPr/>
          <p:nvPr/>
        </p:nvSpPr>
        <p:spPr>
          <a:xfrm>
            <a:off x="1524000" y="2971800"/>
            <a:ext cx="9677400" cy="2362200"/>
          </a:xfrm>
          <a:prstGeom prst="roundRect">
            <a:avLst>
              <a:gd name="adj" fmla="val 1558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বাক্যে লেখ।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5FF56-E93D-4E02-9537-C9C3BABF3854}"/>
              </a:ext>
            </a:extLst>
          </p:cNvPr>
          <p:cNvSpPr/>
          <p:nvPr/>
        </p:nvSpPr>
        <p:spPr>
          <a:xfrm>
            <a:off x="1828800" y="411659"/>
            <a:ext cx="39624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211580"/>
            <a:ext cx="39624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849"/>
          <a:stretch/>
        </p:blipFill>
        <p:spPr>
          <a:xfrm>
            <a:off x="76200" y="5334000"/>
            <a:ext cx="11963400" cy="137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77" t="21031" r="7336" b="17113"/>
          <a:stretch/>
        </p:blipFill>
        <p:spPr>
          <a:xfrm>
            <a:off x="8839200" y="1541145"/>
            <a:ext cx="21336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72539"/>
            <a:ext cx="908561" cy="90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167833"/>
            <a:ext cx="1011432" cy="1011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42320" y="605113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7650" y="2205952"/>
            <a:ext cx="5224950" cy="37856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নীরবে পড়।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-152400" y="882514"/>
            <a:ext cx="77485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স্থাপন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4572000" cy="5151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50" y="304800"/>
            <a:ext cx="908561" cy="90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520" y="201929"/>
            <a:ext cx="1011432" cy="1011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49000" y="623001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8643" y="351986"/>
            <a:ext cx="670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en-US" sz="36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893249"/>
            <a:ext cx="1947505" cy="123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09600" y="802301"/>
            <a:ext cx="2549043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58514"/>
              </p:ext>
            </p:extLst>
          </p:nvPr>
        </p:nvGraphicFramePr>
        <p:xfrm>
          <a:off x="228600" y="2214820"/>
          <a:ext cx="11653236" cy="438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199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আমিষ</a:t>
                      </a:r>
                      <a:endParaRPr lang="en-US" sz="5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প্রাণীজ আমিষ</a:t>
                      </a:r>
                      <a:endParaRPr lang="en-US" sz="5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694" y="3542090"/>
            <a:ext cx="587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মটরশুঁটি,শিমের বিচি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3204" y="4569576"/>
            <a:ext cx="383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0458" y="5430314"/>
            <a:ext cx="5526507" cy="148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এবং দুগ্ধজাত খাদ্য, ইত্যাদি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513044"/>
            <a:ext cx="383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3465818"/>
            <a:ext cx="383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567648"/>
            <a:ext cx="383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বাদাম,ইত্যাদি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9" y="274231"/>
            <a:ext cx="417822" cy="4178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644" y="186337"/>
            <a:ext cx="1011432" cy="1011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67659" y="620247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228600"/>
            <a:ext cx="300343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7580" y="1775511"/>
            <a:ext cx="9139035" cy="7155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bn-IN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উদ্ভিজ্জ আমিষ সমৃদ্ধ খাদ্য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567289"/>
            <a:ext cx="8580294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bn-IN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 জাতীয় খাবার খাওয়া কেন প্রয়োজন?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6463" y="642937"/>
            <a:ext cx="6400802" cy="5724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0120" y="3956511"/>
            <a:ext cx="9266495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bn-IN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 অভাবজনিত ৫টি রোগের নাম লিখ।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3369"/>
            <a:ext cx="908561" cy="908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600" y="191933"/>
            <a:ext cx="1011432" cy="101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433" y="779016"/>
            <a:ext cx="1518038" cy="946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" y="63362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103925"/>
            <a:ext cx="2390398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/>
            <a:r>
              <a:rPr lang="bn-BD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817" y="1197092"/>
            <a:ext cx="753630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উপাদান তোমার কেন প্রয়োজন সে সম্পর্কে ৫টি বাক্য </a:t>
            </a:r>
            <a:r>
              <a:rPr lang="bn-IN" sz="6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আনবে।</a:t>
            </a:r>
            <a:endParaRPr lang="en-US" sz="6000" b="1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849"/>
          <a:stretch/>
        </p:blipFill>
        <p:spPr>
          <a:xfrm>
            <a:off x="76200" y="4801381"/>
            <a:ext cx="11963400" cy="210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276600" cy="1701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3771"/>
            <a:ext cx="908561" cy="908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168" y="236734"/>
            <a:ext cx="1011432" cy="10114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8168" y="51054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" y="104238"/>
            <a:ext cx="11963400" cy="6601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0939" y="533187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026860"/>
            <a:ext cx="6477000" cy="253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4127"/>
            <a:ext cx="908383" cy="90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852" y="114127"/>
            <a:ext cx="1011432" cy="1011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0326" y="1865433"/>
            <a:ext cx="514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/>
              </a:rPr>
              <a:t>সুস্থ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/>
              </a:rPr>
              <a:t>থেকো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/>
              </a:rPr>
              <a:t>নিরাপদে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/>
              </a:rPr>
              <a:t>থেকো</a:t>
            </a:r>
            <a:endParaRPr lang="en-US" sz="6000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89953"/>
            <a:ext cx="743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/>
              </a:rPr>
              <a:t>স্বাস্থ্যবিধি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মেনে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চল</a:t>
            </a:r>
            <a:r>
              <a:rPr lang="en-US" sz="6000" dirty="0" smtClean="0">
                <a:latin typeface="NikoshBAN" panose="02000000000000000000"/>
              </a:rPr>
              <a:t>।</a:t>
            </a:r>
            <a:endParaRPr lang="en-US" sz="6000" dirty="0"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86852" y="593628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D61316-FC8B-4164-8734-48892DE4FE02}"/>
              </a:ext>
            </a:extLst>
          </p:cNvPr>
          <p:cNvSpPr txBox="1"/>
          <p:nvPr/>
        </p:nvSpPr>
        <p:spPr>
          <a:xfrm>
            <a:off x="6427789" y="1295400"/>
            <a:ext cx="5764211" cy="397031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কলোনী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97768"/>
            <a:ext cx="3657607" cy="5900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2895600" cy="3364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04800"/>
            <a:ext cx="1201016" cy="120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304800"/>
            <a:ext cx="1012024" cy="101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0600" y="6096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A68B28-B839-4133-B289-2CA94B21236E}"/>
              </a:ext>
            </a:extLst>
          </p:cNvPr>
          <p:cNvSpPr txBox="1"/>
          <p:nvPr/>
        </p:nvSpPr>
        <p:spPr>
          <a:xfrm>
            <a:off x="1600200" y="1447800"/>
            <a:ext cx="9067800" cy="372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: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: ৪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এবং পুষ্টি উপাদানের                      	   প্রয়োজনীয়তা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210095"/>
            <a:ext cx="1012024" cy="101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114127"/>
            <a:ext cx="1203960" cy="120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37551" y="59436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80383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6600" b="1" kern="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436310"/>
            <a:ext cx="10034588" cy="13736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৮.১.৪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9640" y="3810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৮.৪.৫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869B1-3095-4496-989C-84EF8EC03238}"/>
              </a:ext>
            </a:extLst>
          </p:cNvPr>
          <p:cNvSpPr/>
          <p:nvPr/>
        </p:nvSpPr>
        <p:spPr>
          <a:xfrm>
            <a:off x="3581400" y="1241640"/>
            <a:ext cx="4141839" cy="9622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14127"/>
            <a:ext cx="1203960" cy="120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304800"/>
            <a:ext cx="1012024" cy="1012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07071" y="60960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80383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6600" b="1" kern="0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এসো</a:t>
            </a:r>
            <a:r>
              <a:rPr lang="en-US" sz="6600" b="1" kern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6600" b="1" kern="0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ভিডিও</a:t>
            </a:r>
            <a:r>
              <a:rPr lang="en-US" sz="6600" b="1" kern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6600" b="1" kern="0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দেখি</a:t>
            </a:r>
            <a:endParaRPr lang="en-US" sz="2800" b="1" kern="0" dirty="0">
              <a:ln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14127"/>
            <a:ext cx="1203960" cy="120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304800"/>
            <a:ext cx="1012024" cy="1012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3124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https://www.youtube.com/watch?v=1H26YKDNk74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0" y="586740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AB2305D-13C2-4FEF-9726-C64168C1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27" y="1144968"/>
            <a:ext cx="5581419" cy="403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5385375"/>
            <a:ext cx="16318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B50AD12-B281-40CC-BDB6-B7168CB0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4968"/>
            <a:ext cx="5316425" cy="403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F617F3-EA89-47E7-9FD0-18514BFF0036}"/>
              </a:ext>
            </a:extLst>
          </p:cNvPr>
          <p:cNvSpPr txBox="1"/>
          <p:nvPr/>
        </p:nvSpPr>
        <p:spPr>
          <a:xfrm>
            <a:off x="6858000" y="5616318"/>
            <a:ext cx="19670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আমিষ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2502F-6F5A-4227-912B-5A418C457BD3}"/>
              </a:ext>
            </a:extLst>
          </p:cNvPr>
          <p:cNvSpPr/>
          <p:nvPr/>
        </p:nvSpPr>
        <p:spPr>
          <a:xfrm>
            <a:off x="4314952" y="5739318"/>
            <a:ext cx="3959351" cy="758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3007" y="164009"/>
            <a:ext cx="592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20134" y="5616318"/>
            <a:ext cx="509206" cy="275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671771" y="2581853"/>
            <a:ext cx="757120" cy="391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114127"/>
            <a:ext cx="1203960" cy="1203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304800"/>
            <a:ext cx="1012024" cy="1012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02111" y="608788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CC71E80-7661-4D96-AAB8-57B153111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471" t="-7786" r="-1471" b="7786"/>
          <a:stretch/>
        </p:blipFill>
        <p:spPr bwMode="auto">
          <a:xfrm>
            <a:off x="609600" y="1280098"/>
            <a:ext cx="5181600" cy="3800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4141B1-6982-4710-8D22-B52A820A8166}"/>
              </a:ext>
            </a:extLst>
          </p:cNvPr>
          <p:cNvSpPr txBox="1"/>
          <p:nvPr/>
        </p:nvSpPr>
        <p:spPr>
          <a:xfrm>
            <a:off x="1673007" y="5591108"/>
            <a:ext cx="386048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2502F-6F5A-4227-912B-5A418C457BD3}"/>
              </a:ext>
            </a:extLst>
          </p:cNvPr>
          <p:cNvSpPr/>
          <p:nvPr/>
        </p:nvSpPr>
        <p:spPr>
          <a:xfrm>
            <a:off x="4314952" y="5739318"/>
            <a:ext cx="3959351" cy="758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3007" y="164009"/>
            <a:ext cx="592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71771" y="2581853"/>
            <a:ext cx="757120" cy="391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25460"/>
          <a:stretch/>
        </p:blipFill>
        <p:spPr>
          <a:xfrm>
            <a:off x="6096000" y="1280098"/>
            <a:ext cx="5715000" cy="3800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62800" y="5664432"/>
            <a:ext cx="3057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" y="82039"/>
            <a:ext cx="1077878" cy="1077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206608"/>
            <a:ext cx="1012024" cy="1012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47134" y="610312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1C40F9F-29B5-4323-B0B4-1A9B95CA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92785"/>
            <a:ext cx="5654547" cy="3455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ADF5D1-1208-4D9A-9C43-0B6279EA41DC}"/>
              </a:ext>
            </a:extLst>
          </p:cNvPr>
          <p:cNvSpPr txBox="1"/>
          <p:nvPr/>
        </p:nvSpPr>
        <p:spPr>
          <a:xfrm>
            <a:off x="1219200" y="4967366"/>
            <a:ext cx="2263936" cy="7272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1F908-8633-4FFA-B26C-6110650684AD}"/>
              </a:ext>
            </a:extLst>
          </p:cNvPr>
          <p:cNvSpPr txBox="1"/>
          <p:nvPr/>
        </p:nvSpPr>
        <p:spPr>
          <a:xfrm>
            <a:off x="8635095" y="5020345"/>
            <a:ext cx="144744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2502F-6F5A-4227-912B-5A418C457BD3}"/>
              </a:ext>
            </a:extLst>
          </p:cNvPr>
          <p:cNvSpPr/>
          <p:nvPr/>
        </p:nvSpPr>
        <p:spPr>
          <a:xfrm>
            <a:off x="4314952" y="5739318"/>
            <a:ext cx="3959351" cy="758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A03C45-75DC-4B1F-9A9C-BD314ADDD662}"/>
              </a:ext>
            </a:extLst>
          </p:cNvPr>
          <p:cNvSpPr/>
          <p:nvPr/>
        </p:nvSpPr>
        <p:spPr>
          <a:xfrm>
            <a:off x="3992397" y="5683324"/>
            <a:ext cx="6436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7A5D88-67D9-4601-9720-496DE9593E99}"/>
              </a:ext>
            </a:extLst>
          </p:cNvPr>
          <p:cNvSpPr/>
          <p:nvPr/>
        </p:nvSpPr>
        <p:spPr>
          <a:xfrm>
            <a:off x="4852637" y="5705778"/>
            <a:ext cx="5197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3007" y="164009"/>
            <a:ext cx="592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71771" y="2581853"/>
            <a:ext cx="757120" cy="391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92784"/>
            <a:ext cx="5562600" cy="3455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7661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0" y="114127"/>
            <a:ext cx="949284" cy="949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63059" y="612807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4489</TotalTime>
  <Words>641</Words>
  <Application>Microsoft Office PowerPoint</Application>
  <PresentationFormat>Widescreen</PresentationFormat>
  <Paragraphs>164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Bradley Hand ITC</vt:lpstr>
      <vt:lpstr>Calibri</vt:lpstr>
      <vt:lpstr>Gill Sans MT</vt:lpstr>
      <vt:lpstr>Kalpurush</vt:lpstr>
      <vt:lpstr>NikoshBAN</vt:lpstr>
      <vt:lpstr>SutonnyMJ</vt:lpstr>
      <vt:lpstr>Vrinda</vt:lpstr>
      <vt:lpstr>Wingdings</vt:lpstr>
      <vt:lpstr>Parcel</vt:lpstr>
      <vt:lpstr>1_Parcel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Shampa</dc:creator>
  <cp:lastModifiedBy>IT-PARK</cp:lastModifiedBy>
  <cp:revision>234</cp:revision>
  <dcterms:created xsi:type="dcterms:W3CDTF">2006-08-16T00:00:00Z</dcterms:created>
  <dcterms:modified xsi:type="dcterms:W3CDTF">2021-09-20T04:35:04Z</dcterms:modified>
</cp:coreProperties>
</file>