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4698-C8D3-44AA-ADCB-6F0C1EDFAB61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AC5D9-9386-4211-A818-68C3A00D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F060-4E8C-43AF-B5AE-DB930A2CA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8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0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7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6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4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433A-CC87-489D-BE2C-6669A37BB71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DC20-4BE1-4E2B-B078-88F3C8C5B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05" y="1045643"/>
            <a:ext cx="9864789" cy="4766713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751485" y="1487608"/>
            <a:ext cx="7475727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স্বাগত  </a:t>
            </a:r>
          </a:p>
        </p:txBody>
      </p:sp>
    </p:spTree>
    <p:extLst>
      <p:ext uri="{BB962C8B-B14F-4D97-AF65-F5344CB8AC3E}">
        <p14:creationId xmlns:p14="http://schemas.microsoft.com/office/powerpoint/2010/main" val="32600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60" y="394736"/>
            <a:ext cx="4311230" cy="369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r="4183"/>
          <a:stretch/>
        </p:blipFill>
        <p:spPr>
          <a:xfrm>
            <a:off x="6324981" y="367964"/>
            <a:ext cx="4815928" cy="372573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7154" y="238788"/>
            <a:ext cx="5428852" cy="611842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৩। </a:t>
            </a:r>
            <a:r>
              <a:rPr lang="bn-BD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সংরক্ষণ ও সঠিক ব্যবহার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28" y="4350324"/>
            <a:ext cx="11127544" cy="1938992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সংরক্ষণ ও এর সঠিক ব্যবহারঃ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উৎপাদিত খাদ্যদ্রব্য দীর্ঘদিন ধরে সংরক্ষণ করা না গেলে খাদ্য নিরাপত্তা বিঘ্নিত হবে । তাই খাদ্যদ্রব্যকে সঠিক ভাবে সংরক্ষণ করতে হয় । খাদ্যকে দীর্ঘদিন খাবার উপযোগী রাখার জন্য বিভিন্ন ধরনের রাসায়নিক পদার্থ যেমন- ভিনেগার, সোডিয়াম বেনজয়েট, অ্যাসকরবিক এসিড ইত্যাদি ব্যবহার করা হয় – যা সাধারণভাবে প্রিজারভেটিভ নামে পরিচিত ।     </a:t>
            </a:r>
          </a:p>
        </p:txBody>
      </p:sp>
    </p:spTree>
    <p:extLst>
      <p:ext uri="{BB962C8B-B14F-4D97-AF65-F5344CB8AC3E}">
        <p14:creationId xmlns:p14="http://schemas.microsoft.com/office/powerpoint/2010/main" val="27919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6096" y="474655"/>
            <a:ext cx="6105381" cy="618547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৩। </a:t>
            </a:r>
            <a:r>
              <a:rPr lang="bn-BD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সংরক্ষণ ও সঠিক ব্যবহার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096" y="1399329"/>
            <a:ext cx="11240086" cy="415498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সঠিক ব্যবহার কয়েকটি বিষয়ের উপর নির্ভরশীল । যেমন- </a:t>
            </a:r>
          </a:p>
          <a:p>
            <a:pPr algn="just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খাবার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তৈরিঃ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 পানি সরবরাহ করা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হজম প্রক্রিয়ায়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ভূমিকা গুরুত্বপূর্ণ ।</a:t>
            </a:r>
          </a:p>
          <a:p>
            <a:pPr algn="just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খাদ্যকে শক্তি ও পূষ্টিতে রূপান্তরের শারীরিক সক্ষমতা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থেকে প্রয়োজনীয় শক্তি 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গ্রহণের মাধ্যমে শারীরিক যোগ্যতা বৃদ্ধি। এক্ষেত্রে রোগ নির্ণয়, প্রয়োজনীয় ঔষধ উৎপাদন ও সরবরাহ করতে রসায়নের ভূমিকা রয়েছে।</a:t>
            </a:r>
          </a:p>
          <a:p>
            <a:pPr algn="just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 ও সুষম খাদ্য গ্রহণ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খাদ্যের গুণগতমান বিশ্লেষণ করে সুষম খাদ্যের তালিকা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 এবং কোন খাদ্যে কী কী উপাদান আছে তা নির্ধারণে রসায়ন গুরুত্বপূর্ণ ভূমিকা রাখে।   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9827" y="517518"/>
            <a:ext cx="6457071" cy="605307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নিরাপত্তায় রসায়নের ভূমিকাঃ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827" y="1319773"/>
            <a:ext cx="11324493" cy="4893647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 জন্য পরিমিত পরিমাণ পুষ্টিসমৃদ্ধ খাদ্যের নিশ্চয়তা প্রদানই খাদ্য নিরাপত্তা।</a:t>
            </a:r>
          </a:p>
          <a:p>
            <a:pPr algn="just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খাদ্য নিরাপত্তা নিশ্চিত করতে হলে পৃথিবীর প্রতিটি মানুষের সবসময়ের জন্য পুষ্টিকর, নিরাপদ এবং সহজলভ্য ও পর্যাপ্ত খাদ্যের ব্যবস্থা করতে হবে। 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নিরাপত্তায় রসায়নের ভূমিকা নিম্মরূপঃ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 জিন প্রযুক্তি ও রাসায়নিক গঠন পরিবর্তন করে উন্নত জাতের ফসলের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উৎপাদন।</a:t>
            </a:r>
          </a:p>
          <a:p>
            <a:pPr algn="just"/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প্রয়োজনীয় পুষ্টি উপাদান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 সরবরাহ বৃদ্ধি।</a:t>
            </a:r>
          </a:p>
          <a:p>
            <a:pPr algn="just"/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সরবরাহে পরিবহনের জ্বালানি হিসাবে ব্যবহৃত হচ্ছে পেট্রোল, ডিজেল,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CNG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মূলত রাসায়নিক উপাদান।</a:t>
            </a:r>
          </a:p>
          <a:p>
            <a:pPr algn="just"/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খাদ্যকে দীর্ঘদিন ধরে ব্যবহার করতে ব্যবহৃত প্রিজারভেটিভ ব্যবহার করা হয় যা রাসায়নিক পদার্থ।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4233115" y="1025434"/>
            <a:ext cx="3974902" cy="1057355"/>
          </a:xfrm>
          <a:prstGeom prst="cloudCallout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9724" y="3451475"/>
            <a:ext cx="650095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নিরাপত্তায় রসায়নের গুরুত্ব ব্যাখ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করো।</a:t>
            </a:r>
          </a:p>
        </p:txBody>
      </p:sp>
      <p:pic>
        <p:nvPicPr>
          <p:cNvPr id="50" name="Picture 2" descr="taking test clipart - Clip Art Library">
            <a:extLst>
              <a:ext uri="{FF2B5EF4-FFF2-40B4-BE49-F238E27FC236}">
                <a16:creationId xmlns:a16="http://schemas.microsoft.com/office/drawing/2014/main" id="{80F97CDA-9FA6-48AC-A07F-7A4DEC6F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109" y1="57296" x2="48242" y2="67597"/>
                        <a14:foregroundMark x1="49609" y1="72103" x2="57422" y2="77039"/>
                        <a14:foregroundMark x1="75000" y1="66524" x2="80078" y2="68026"/>
                        <a14:foregroundMark x1="37109" y1="80258" x2="60742" y2="85193"/>
                        <a14:foregroundMark x1="22070" y1="80258" x2="27539" y2="85193"/>
                        <a14:foregroundMark x1="21094" y1="91416" x2="84766" y2="89914"/>
                        <a14:foregroundMark x1="94336" y1="82618" x2="82422" y2="98498"/>
                        <a14:foregroundMark x1="84180" y1="76609" x2="84180" y2="76609"/>
                        <a14:foregroundMark x1="92969" y1="92918" x2="92969" y2="92918"/>
                        <a14:foregroundMark x1="74023" y1="85837" x2="97656" y2="80258"/>
                        <a14:foregroundMark x1="67578" y1="69957" x2="77734" y2="68455"/>
                        <a14:foregroundMark x1="95313" y1="85193" x2="94336" y2="97425"/>
                        <a14:foregroundMark x1="58789" y1="95279" x2="81055" y2="96996"/>
                        <a14:foregroundMark x1="39453" y1="11159" x2="24219" y2="14807"/>
                        <a14:foregroundMark x1="43164" y1="7296" x2="35742" y2="32618"/>
                        <a14:foregroundMark x1="28516" y1="7296" x2="53320" y2="15880"/>
                        <a14:foregroundMark x1="32617" y1="3219" x2="47266" y2="9227"/>
                        <a14:foregroundMark x1="27539" y1="17382" x2="23828" y2="34549"/>
                        <a14:foregroundMark x1="71289" y1="82618" x2="89258" y2="74034"/>
                        <a14:foregroundMark x1="48242" y1="94850" x2="25195" y2="97854"/>
                        <a14:foregroundMark x1="7617" y1="56867" x2="2148" y2="62446"/>
                        <a14:foregroundMark x1="20508" y1="96996" x2="14063" y2="90773"/>
                        <a14:foregroundMark x1="5469" y1="91845" x2="11914" y2="86695"/>
                        <a14:foregroundMark x1="42773" y1="62017" x2="54297" y2="62446"/>
                        <a14:foregroundMark x1="89258" y1="64378" x2="93945" y2="64378"/>
                        <a14:foregroundMark x1="90625" y1="77682" x2="97266" y2="7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3" y="1025434"/>
            <a:ext cx="2769540" cy="42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4B54DC-5AAD-479B-92DA-C8314DCA8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0665" y="1350613"/>
            <a:ext cx="2593632" cy="4696716"/>
          </a:xfrm>
          <a:prstGeom prst="rect">
            <a:avLst/>
          </a:prstGeom>
        </p:spPr>
      </p:pic>
      <p:sp>
        <p:nvSpPr>
          <p:cNvPr id="18" name="Google Shape;513;p24"/>
          <p:cNvSpPr txBox="1">
            <a:spLocks/>
          </p:cNvSpPr>
          <p:nvPr/>
        </p:nvSpPr>
        <p:spPr>
          <a:xfrm>
            <a:off x="3204297" y="2264123"/>
            <a:ext cx="8576116" cy="337613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 কী?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নিরাপত্তার নিয়ামকসমূহ কী কী ?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প্রয়োজনীয় পুষ্টি উপাদান কী কী ? </a:t>
            </a:r>
            <a:endParaRPr lang="bn-BD" sz="3200" b="1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হজম প্রক্রিয়ায় গুরুত্বপূর্ণ ভূমিকা রাখে কোনটি?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80917" y="710231"/>
            <a:ext cx="3930747" cy="1015027"/>
          </a:xfrm>
          <a:prstGeom prst="cloudCallout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21" y="1618616"/>
            <a:ext cx="5163056" cy="3442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942" y="5239384"/>
            <a:ext cx="10733649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নিরাপত্তার নিয়ামকসমূহ বিশ্লেষণ করো।</a:t>
            </a:r>
            <a:endParaRPr lang="en-SG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973913" y="472625"/>
            <a:ext cx="4132472" cy="1015027"/>
          </a:xfrm>
          <a:prstGeom prst="cloudCallout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" y="1526345"/>
            <a:ext cx="9931791" cy="4593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7252" y="362972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</a:t>
            </a:r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246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157484" y="2048093"/>
            <a:ext cx="3303668" cy="1719619"/>
            <a:chOff x="7546237" y="3394866"/>
            <a:chExt cx="3303668" cy="17196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89" r="66032" b="772"/>
            <a:stretch/>
          </p:blipFill>
          <p:spPr>
            <a:xfrm>
              <a:off x="7847398" y="3394866"/>
              <a:ext cx="3002507" cy="171961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obliqueTopLeft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8" name="Rectangle 17"/>
            <p:cNvSpPr/>
            <p:nvPr/>
          </p:nvSpPr>
          <p:spPr>
            <a:xfrm rot="947630">
              <a:off x="7546237" y="4023844"/>
              <a:ext cx="24769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১ম পত্র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065226">
              <a:off x="7623096" y="4451855"/>
              <a:ext cx="23092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১ম পত্র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677501" y="3890953"/>
            <a:ext cx="5309651" cy="2431435"/>
          </a:xfrm>
          <a:prstGeom prst="rect">
            <a:avLst/>
          </a:prstGeom>
          <a:ln w="57150">
            <a:solidFill>
              <a:srgbClr val="15FF7F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মাহমুদুল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ছোটতুলাগাঁও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বরুড়া,কুমিল্লা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58420" y="1794075"/>
            <a:ext cx="195087" cy="4193755"/>
            <a:chOff x="7234053" y="1665026"/>
            <a:chExt cx="191137" cy="38138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329610" y="1665026"/>
              <a:ext cx="0" cy="381386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234053" y="1941049"/>
              <a:ext cx="13648" cy="3316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411542" y="1950210"/>
              <a:ext cx="13648" cy="3316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167591" y="441021"/>
            <a:ext cx="440975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7200" b="1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4751" y="4322602"/>
            <a:ext cx="4791902" cy="1938992"/>
          </a:xfrm>
          <a:prstGeom prst="rect">
            <a:avLst/>
          </a:prstGeom>
          <a:noFill/>
          <a:ln w="57150">
            <a:solidFill>
              <a:srgbClr val="15FF7F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একাদশ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রসায়ন ১ম পত্র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13A074-2C97-4733-A712-01C5D6814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48" y="1132980"/>
            <a:ext cx="2647758" cy="2431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886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7343" y="4687184"/>
            <a:ext cx="1016723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জন কেমিস্ট বিভিন্ন খাদ্যদ্রব্য পরীক্ষা-নীরিক্ষা করছে।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9906" y="5616111"/>
            <a:ext cx="930211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2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পারছো</a:t>
            </a:r>
            <a:r>
              <a:rPr lang="en-US" sz="32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আজ কী পড়তে যাচ্ছি?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12" y="1226809"/>
            <a:ext cx="7888098" cy="3288299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401675" y="399076"/>
            <a:ext cx="967857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দেখতে পাচ্ছো?</a:t>
            </a:r>
          </a:p>
        </p:txBody>
      </p:sp>
    </p:spTree>
    <p:extLst>
      <p:ext uri="{BB962C8B-B14F-4D97-AF65-F5344CB8AC3E}">
        <p14:creationId xmlns:p14="http://schemas.microsoft.com/office/powerpoint/2010/main" val="19898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0874" y="3429000"/>
            <a:ext cx="4159768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SG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323" y="611097"/>
            <a:ext cx="5217354" cy="121632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11" y="1900168"/>
            <a:ext cx="5841215" cy="383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29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8993" y="509848"/>
            <a:ext cx="11689035" cy="4677691"/>
            <a:chOff x="253271" y="1466451"/>
            <a:chExt cx="11689035" cy="4677691"/>
          </a:xfrm>
        </p:grpSpPr>
        <p:grpSp>
          <p:nvGrpSpPr>
            <p:cNvPr id="34" name="Group 33"/>
            <p:cNvGrpSpPr/>
            <p:nvPr/>
          </p:nvGrpSpPr>
          <p:grpSpPr>
            <a:xfrm>
              <a:off x="253271" y="1466451"/>
              <a:ext cx="11689035" cy="4677691"/>
              <a:chOff x="253247" y="1466451"/>
              <a:chExt cx="11725325" cy="46776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53247" y="1466451"/>
                <a:ext cx="11725325" cy="4677691"/>
                <a:chOff x="266896" y="1289030"/>
                <a:chExt cx="11725325" cy="4677691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66896" y="1289030"/>
                  <a:ext cx="11725325" cy="4677691"/>
                  <a:chOff x="253283" y="1234439"/>
                  <a:chExt cx="11667282" cy="467769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887312" y="1234439"/>
                    <a:ext cx="11033253" cy="4677691"/>
                    <a:chOff x="1518581" y="1244724"/>
                    <a:chExt cx="10785852" cy="3912069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B225AB4E-9EB4-4B0D-8B51-99C33E5CE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3691" y="1405700"/>
                      <a:ext cx="9180742" cy="37510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0">
                      <a:solidFill>
                        <a:schemeClr val="tx2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7D61CC0A-49F3-49E4-8BA3-A3422587A1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8581" y="1244724"/>
                      <a:ext cx="1238864" cy="3708967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253283" y="2395052"/>
                    <a:ext cx="2364500" cy="3158814"/>
                    <a:chOff x="166199" y="2395052"/>
                    <a:chExt cx="2364500" cy="3158814"/>
                  </a:xfrm>
                </p:grpSpPr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E66CFF82-C205-45CC-9E5B-CF29E7899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199" y="2395052"/>
                      <a:ext cx="2364500" cy="234305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0" name="Notched Right Arrow 19"/>
                    <p:cNvSpPr/>
                    <p:nvPr/>
                  </p:nvSpPr>
                  <p:spPr>
                    <a:xfrm rot="16200000">
                      <a:off x="309562" y="3589448"/>
                      <a:ext cx="2277456" cy="1651379"/>
                    </a:xfrm>
                    <a:prstGeom prst="notchedRightArrow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FF2F21DA-04F9-4CAF-8758-9852D1F967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861" y="2568478"/>
                      <a:ext cx="2019056" cy="200692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F8E02A4-19AA-491A-8B8E-198490D326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586" y="3279103"/>
                      <a:ext cx="2048776" cy="58477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bn-BD" sz="3200" b="1" dirty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শিখনফল</a:t>
                      </a:r>
                    </a:p>
                  </p:txBody>
                </p:sp>
              </p:grp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529239" y="1699832"/>
                    <a:ext cx="9025895" cy="3038278"/>
                    <a:chOff x="2514950" y="1857000"/>
                    <a:chExt cx="9025892" cy="3038278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514950" y="1857000"/>
                      <a:ext cx="9025892" cy="3038278"/>
                      <a:chOff x="1184831" y="1794549"/>
                      <a:chExt cx="9264399" cy="3000682"/>
                    </a:xfrm>
                  </p:grpSpPr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1829081" y="1794549"/>
                        <a:ext cx="5863206" cy="5167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bn-IN" sz="28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a:t>   </a:t>
                        </a:r>
                        <a:r>
                          <a:rPr lang="en-US" sz="2800" b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a:t>এই পাঠ শেষে শিক্ষার্থীরা..</a:t>
                        </a:r>
                        <a:r>
                          <a:rPr lang="bn-IN" sz="2800" b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a:t>.</a:t>
                        </a:r>
                        <a:endParaRPr lang="en-US" sz="2800" b="1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1184831" y="3392498"/>
                        <a:ext cx="780969" cy="1402733"/>
                        <a:chOff x="1184831" y="3392499"/>
                        <a:chExt cx="780969" cy="1402733"/>
                      </a:xfrm>
                    </p:grpSpPr>
                    <p:sp>
                      <p:nvSpPr>
                        <p:cNvPr id="17" name="Rectangle 16"/>
                        <p:cNvSpPr/>
                        <p:nvPr/>
                      </p:nvSpPr>
                      <p:spPr>
                        <a:xfrm>
                          <a:off x="1231754" y="3392499"/>
                          <a:ext cx="734046" cy="653532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defTabSz="8890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:r>
                            <a:rPr lang="en-US" sz="4000" b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a:t>২</a:t>
                          </a:r>
                          <a:r>
                            <a:rPr lang="bn-BD" sz="4000" b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endParaRPr lang="en-US" sz="40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8" name="Rectangle 17"/>
                        <p:cNvSpPr/>
                        <p:nvPr/>
                      </p:nvSpPr>
                      <p:spPr>
                        <a:xfrm>
                          <a:off x="1184831" y="4141700"/>
                          <a:ext cx="764136" cy="653532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defTabSz="8890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:r>
                            <a:rPr lang="en-US" sz="4000" b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a:t>৩</a:t>
                          </a:r>
                          <a:r>
                            <a:rPr lang="bn-BD" sz="4000" b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endParaRPr lang="en-US" sz="4000" b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</a:endParaRPr>
                        </a:p>
                      </p:txBody>
                    </p:sp>
                  </p:grpSp>
                  <p:grpSp>
                    <p:nvGrpSpPr>
                      <p:cNvPr id="12" name="Group 11"/>
                      <p:cNvGrpSpPr/>
                      <p:nvPr/>
                    </p:nvGrpSpPr>
                    <p:grpSpPr>
                      <a:xfrm>
                        <a:off x="2086261" y="2524208"/>
                        <a:ext cx="8362969" cy="2245463"/>
                        <a:chOff x="2086261" y="2524208"/>
                        <a:chExt cx="8362969" cy="2245463"/>
                      </a:xfrm>
                    </p:grpSpPr>
                    <p:sp>
                      <p:nvSpPr>
                        <p:cNvPr id="13" name="Freeform 12"/>
                        <p:cNvSpPr/>
                        <p:nvPr/>
                      </p:nvSpPr>
                      <p:spPr>
                        <a:xfrm>
                          <a:off x="2086261" y="2524208"/>
                          <a:ext cx="8362969" cy="620413"/>
                        </a:xfrm>
                        <a:custGeom>
                          <a:avLst/>
                          <a:gdLst>
                            <a:gd name="connsiteX0" fmla="*/ 117625 w 705734"/>
                            <a:gd name="connsiteY0" fmla="*/ 0 h 9258037"/>
                            <a:gd name="connsiteX1" fmla="*/ 588109 w 705734"/>
                            <a:gd name="connsiteY1" fmla="*/ 0 h 9258037"/>
                            <a:gd name="connsiteX2" fmla="*/ 705734 w 705734"/>
                            <a:gd name="connsiteY2" fmla="*/ 117625 h 9258037"/>
                            <a:gd name="connsiteX3" fmla="*/ 705734 w 705734"/>
                            <a:gd name="connsiteY3" fmla="*/ 9258037 h 9258037"/>
                            <a:gd name="connsiteX4" fmla="*/ 705734 w 705734"/>
                            <a:gd name="connsiteY4" fmla="*/ 9258037 h 9258037"/>
                            <a:gd name="connsiteX5" fmla="*/ 0 w 705734"/>
                            <a:gd name="connsiteY5" fmla="*/ 9258037 h 9258037"/>
                            <a:gd name="connsiteX6" fmla="*/ 0 w 705734"/>
                            <a:gd name="connsiteY6" fmla="*/ 9258037 h 9258037"/>
                            <a:gd name="connsiteX7" fmla="*/ 0 w 705734"/>
                            <a:gd name="connsiteY7" fmla="*/ 117625 h 9258037"/>
                            <a:gd name="connsiteX8" fmla="*/ 117625 w 705734"/>
                            <a:gd name="connsiteY8" fmla="*/ 0 h 92580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05734" h="9258037">
                              <a:moveTo>
                                <a:pt x="705734" y="1543046"/>
                              </a:moveTo>
                              <a:lnTo>
                                <a:pt x="705734" y="7714991"/>
                              </a:lnTo>
                              <a:cubicBezTo>
                                <a:pt x="705734" y="8567182"/>
                                <a:pt x="701719" y="9258030"/>
                                <a:pt x="696767" y="9258030"/>
                              </a:cubicBezTo>
                              <a:lnTo>
                                <a:pt x="0" y="9258030"/>
                              </a:lnTo>
                              <a:lnTo>
                                <a:pt x="0" y="9258030"/>
                              </a:lnTo>
                              <a:lnTo>
                                <a:pt x="0" y="7"/>
                              </a:lnTo>
                              <a:lnTo>
                                <a:pt x="0" y="7"/>
                              </a:lnTo>
                              <a:lnTo>
                                <a:pt x="696767" y="7"/>
                              </a:lnTo>
                              <a:cubicBezTo>
                                <a:pt x="701719" y="7"/>
                                <a:pt x="705734" y="690855"/>
                                <a:pt x="705734" y="1543046"/>
                              </a:cubicBez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2"/>
                          </a:solidFill>
                        </a:ln>
                        <a:scene3d>
                          <a:camera prst="orthographicFront"/>
                          <a:lightRig rig="flat" dir="t"/>
                        </a:scene3d>
                        <a:sp3d extrusionH="12700" prstMaterial="plastic">
                          <a:bevelT w="50800" h="50800"/>
                        </a:sp3d>
                      </p:spPr>
                      <p:style>
                        <a:lnRef idx="1">
                          <a:schemeClr val="accent2"/>
                        </a:lnRef>
                        <a:fillRef idx="2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dk1">
                            <a:hueOff val="0"/>
                            <a:satOff val="0"/>
                            <a:lumOff val="0"/>
                            <a:alphaOff val="0"/>
                          </a:schemeClr>
                        </a:fontRef>
                      </p:style>
                      <p:txBody>
                        <a:bodyPr spcFirstLastPara="0" vert="horz" wrap="square" lIns="199137" tIns="52231" rIns="52231" bIns="52232" numCol="1" spcCol="1270" anchor="ctr" anchorCtr="0">
                          <a:noAutofit/>
                        </a:bodyPr>
                        <a:lstStyle/>
                        <a:p>
                          <a:r>
                            <a:rPr lang="bn-BD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খাদ্য নিরাপত্তা</a:t>
                          </a:r>
                          <a:r>
                            <a:rPr lang="bn-IN" sz="2400" b="1" dirty="0">
                              <a:ln w="11430"/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bn-BD" sz="2400" b="1" dirty="0">
                              <a:ln w="11430"/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a:t>সংজ্ঞা বলতে পারবে</a:t>
                          </a:r>
                        </a:p>
                      </p:txBody>
                    </p:sp>
                    <p:sp>
                      <p:nvSpPr>
                        <p:cNvPr id="14" name="Freeform 13"/>
                        <p:cNvSpPr/>
                        <p:nvPr/>
                      </p:nvSpPr>
                      <p:spPr>
                        <a:xfrm>
                          <a:off x="2099497" y="3339551"/>
                          <a:ext cx="8349726" cy="620414"/>
                        </a:xfrm>
                        <a:custGeom>
                          <a:avLst/>
                          <a:gdLst>
                            <a:gd name="connsiteX0" fmla="*/ 117625 w 705734"/>
                            <a:gd name="connsiteY0" fmla="*/ 0 h 9258037"/>
                            <a:gd name="connsiteX1" fmla="*/ 588109 w 705734"/>
                            <a:gd name="connsiteY1" fmla="*/ 0 h 9258037"/>
                            <a:gd name="connsiteX2" fmla="*/ 705734 w 705734"/>
                            <a:gd name="connsiteY2" fmla="*/ 117625 h 9258037"/>
                            <a:gd name="connsiteX3" fmla="*/ 705734 w 705734"/>
                            <a:gd name="connsiteY3" fmla="*/ 9258037 h 9258037"/>
                            <a:gd name="connsiteX4" fmla="*/ 705734 w 705734"/>
                            <a:gd name="connsiteY4" fmla="*/ 9258037 h 9258037"/>
                            <a:gd name="connsiteX5" fmla="*/ 0 w 705734"/>
                            <a:gd name="connsiteY5" fmla="*/ 9258037 h 9258037"/>
                            <a:gd name="connsiteX6" fmla="*/ 0 w 705734"/>
                            <a:gd name="connsiteY6" fmla="*/ 9258037 h 9258037"/>
                            <a:gd name="connsiteX7" fmla="*/ 0 w 705734"/>
                            <a:gd name="connsiteY7" fmla="*/ 117625 h 9258037"/>
                            <a:gd name="connsiteX8" fmla="*/ 117625 w 705734"/>
                            <a:gd name="connsiteY8" fmla="*/ 0 h 92580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05734" h="9258037">
                              <a:moveTo>
                                <a:pt x="705734" y="1543046"/>
                              </a:moveTo>
                              <a:lnTo>
                                <a:pt x="705734" y="7714991"/>
                              </a:lnTo>
                              <a:cubicBezTo>
                                <a:pt x="705734" y="8567182"/>
                                <a:pt x="701719" y="9258030"/>
                                <a:pt x="696767" y="9258030"/>
                              </a:cubicBezTo>
                              <a:lnTo>
                                <a:pt x="0" y="9258030"/>
                              </a:lnTo>
                              <a:lnTo>
                                <a:pt x="0" y="9258030"/>
                              </a:lnTo>
                              <a:lnTo>
                                <a:pt x="0" y="7"/>
                              </a:lnTo>
                              <a:lnTo>
                                <a:pt x="0" y="7"/>
                              </a:lnTo>
                              <a:lnTo>
                                <a:pt x="696767" y="7"/>
                              </a:lnTo>
                              <a:cubicBezTo>
                                <a:pt x="701719" y="7"/>
                                <a:pt x="705734" y="690855"/>
                                <a:pt x="705734" y="1543046"/>
                              </a:cubicBez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  <a:scene3d>
                          <a:camera prst="orthographicFront"/>
                          <a:lightRig rig="flat" dir="t"/>
                        </a:scene3d>
                        <a:sp3d extrusionH="12700" prstMaterial="plastic">
                          <a:bevelT w="50800" h="50800"/>
                        </a:sp3d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>
                            <a:hueOff val="0"/>
                            <a:satOff val="0"/>
                            <a:lumOff val="0"/>
                            <a:alphaOff val="0"/>
                          </a:schemeClr>
                        </a:fontRef>
                      </p:style>
                      <p:txBody>
                        <a:bodyPr spcFirstLastPara="0" vert="horz" wrap="square" lIns="199137" tIns="52231" rIns="52231" bIns="52232" numCol="1" spcCol="1270" anchor="ctr" anchorCtr="0">
                          <a:noAutofit/>
                        </a:bodyPr>
                        <a:lstStyle/>
                        <a:p>
                          <a:pPr marL="0" lvl="1" defTabSz="12446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15000"/>
                            </a:spcAft>
                          </a:pPr>
                          <a:r>
                            <a:rPr lang="bn-BD" sz="2400" b="1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খাদ্য নিরাপত্তায় রসায়নের গুরুত্ব ব্যাখ্যা করতে পারবে</a:t>
                          </a:r>
                        </a:p>
                      </p:txBody>
                    </p:sp>
                    <p:sp>
                      <p:nvSpPr>
                        <p:cNvPr id="15" name="Freeform 14"/>
                        <p:cNvSpPr/>
                        <p:nvPr/>
                      </p:nvSpPr>
                      <p:spPr>
                        <a:xfrm>
                          <a:off x="2098168" y="4116139"/>
                          <a:ext cx="8349726" cy="653532"/>
                        </a:xfrm>
                        <a:custGeom>
                          <a:avLst/>
                          <a:gdLst>
                            <a:gd name="connsiteX0" fmla="*/ 117625 w 705734"/>
                            <a:gd name="connsiteY0" fmla="*/ 0 h 9258037"/>
                            <a:gd name="connsiteX1" fmla="*/ 588109 w 705734"/>
                            <a:gd name="connsiteY1" fmla="*/ 0 h 9258037"/>
                            <a:gd name="connsiteX2" fmla="*/ 705734 w 705734"/>
                            <a:gd name="connsiteY2" fmla="*/ 117625 h 9258037"/>
                            <a:gd name="connsiteX3" fmla="*/ 705734 w 705734"/>
                            <a:gd name="connsiteY3" fmla="*/ 9258037 h 9258037"/>
                            <a:gd name="connsiteX4" fmla="*/ 705734 w 705734"/>
                            <a:gd name="connsiteY4" fmla="*/ 9258037 h 9258037"/>
                            <a:gd name="connsiteX5" fmla="*/ 0 w 705734"/>
                            <a:gd name="connsiteY5" fmla="*/ 9258037 h 9258037"/>
                            <a:gd name="connsiteX6" fmla="*/ 0 w 705734"/>
                            <a:gd name="connsiteY6" fmla="*/ 9258037 h 9258037"/>
                            <a:gd name="connsiteX7" fmla="*/ 0 w 705734"/>
                            <a:gd name="connsiteY7" fmla="*/ 117625 h 9258037"/>
                            <a:gd name="connsiteX8" fmla="*/ 117625 w 705734"/>
                            <a:gd name="connsiteY8" fmla="*/ 0 h 92580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05734" h="9258037">
                              <a:moveTo>
                                <a:pt x="705734" y="1543046"/>
                              </a:moveTo>
                              <a:lnTo>
                                <a:pt x="705734" y="7714991"/>
                              </a:lnTo>
                              <a:cubicBezTo>
                                <a:pt x="705734" y="8567182"/>
                                <a:pt x="701719" y="9258030"/>
                                <a:pt x="696767" y="9258030"/>
                              </a:cubicBezTo>
                              <a:lnTo>
                                <a:pt x="0" y="9258030"/>
                              </a:lnTo>
                              <a:lnTo>
                                <a:pt x="0" y="9258030"/>
                              </a:lnTo>
                              <a:lnTo>
                                <a:pt x="0" y="7"/>
                              </a:lnTo>
                              <a:lnTo>
                                <a:pt x="0" y="7"/>
                              </a:lnTo>
                              <a:lnTo>
                                <a:pt x="696767" y="7"/>
                              </a:lnTo>
                              <a:cubicBezTo>
                                <a:pt x="701719" y="7"/>
                                <a:pt x="705734" y="690855"/>
                                <a:pt x="705734" y="1543046"/>
                              </a:cubicBez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2"/>
                          </a:solidFill>
                        </a:ln>
                        <a:scene3d>
                          <a:camera prst="orthographicFront"/>
                          <a:lightRig rig="flat" dir="t"/>
                        </a:scene3d>
                        <a:sp3d extrusionH="12700" prstMaterial="plastic">
                          <a:bevelT w="50800" h="50800"/>
                        </a:sp3d>
                      </p:spPr>
                      <p:style>
                        <a:lnRef idx="1">
                          <a:schemeClr val="accent4"/>
                        </a:lnRef>
                        <a:fillRef idx="2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dk1">
                            <a:hueOff val="0"/>
                            <a:satOff val="0"/>
                            <a:lumOff val="0"/>
                            <a:alphaOff val="0"/>
                          </a:schemeClr>
                        </a:fontRef>
                      </p:style>
                      <p:txBody>
                        <a:bodyPr spcFirstLastPara="0" vert="horz" wrap="square" lIns="199137" tIns="52231" rIns="52231" bIns="52232" numCol="1" spcCol="1270" anchor="ctr" anchorCtr="0">
                          <a:noAutofit/>
                        </a:bodyPr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bn-IN" sz="3600" b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3765208" y="4131541"/>
                      <a:ext cx="182508" cy="6463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endParaRPr lang="bn-BD" sz="3600" b="1" dirty="0">
                        <a:ln w="11430"/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3385897" y="4219512"/>
                  <a:ext cx="829068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ln w="11430"/>
                      <a:solidFill>
                        <a:sysClr val="windowText" lastClr="00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bn-BD" sz="2400" b="1" dirty="0">
                      <a:ln w="11430"/>
                      <a:solidFill>
                        <a:sysClr val="windowText" lastClr="00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খাদ্য নিরাপত্তার নিয়ামকসমূহ বিশ্লেষণ করতে পারবে</a:t>
                  </a:r>
                  <a:endParaRPr lang="en-SG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endParaRPr lang="bn-BD" sz="36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2545587" y="2731981"/>
                <a:ext cx="748405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2622180" y="2757034"/>
              <a:ext cx="553401" cy="54179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644302" y="3582594"/>
              <a:ext cx="553401" cy="54179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631473" y="4303785"/>
              <a:ext cx="553401" cy="54179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37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9" y="2942676"/>
            <a:ext cx="3500536" cy="2175734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9949219" y="5389757"/>
            <a:ext cx="879895" cy="578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85546" y="417173"/>
            <a:ext cx="3565799" cy="60077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</a:t>
            </a:r>
            <a:endParaRPr lang="en-SG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0686" y="2489274"/>
            <a:ext cx="36755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 বস্তুর উৎপাদন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5692" y="3266124"/>
            <a:ext cx="36755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 বস্তুর সংরক্ষণ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2651" y="4000512"/>
            <a:ext cx="361854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বিজ্ঞানসম্মত নীতিমালা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6" y="505891"/>
            <a:ext cx="3494459" cy="2065976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r="12667"/>
          <a:stretch/>
        </p:blipFill>
        <p:spPr>
          <a:xfrm>
            <a:off x="8421076" y="487447"/>
            <a:ext cx="3056285" cy="2616709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25422" y="5228308"/>
            <a:ext cx="11541156" cy="121896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নিরাপত্তা বলতে খাদ্যবস্তুর প্রক্রিয়াজাতকরণ, উৎপাদন ও সংরক্ষণ দিক নির্দেশনা সংক্রান্ত বিজ্ঞানসম্মত নীতিমালাকে বুঝায়।  </a:t>
            </a:r>
            <a:endParaRPr kumimoji="0" lang="bn-BD" sz="2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5" b="3306"/>
          <a:stretch/>
        </p:blipFill>
        <p:spPr>
          <a:xfrm>
            <a:off x="8421076" y="3406628"/>
            <a:ext cx="3101606" cy="1595432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4415683" y="1276558"/>
            <a:ext cx="367551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 বস্তুর প্রক্রিয়াজাতকরণ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90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 animBg="1"/>
      <p:bldP spid="20" grpId="0" animBg="1"/>
      <p:bldP spid="2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9858" y="389320"/>
            <a:ext cx="9421503" cy="69250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খাদ্য নিরাপত্তায় তিনটি বিষয় নিশ্চিত করতে হবে---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82" y="1821643"/>
            <a:ext cx="2653836" cy="23852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1118034" y="2589103"/>
            <a:ext cx="2688374" cy="2213147"/>
            <a:chOff x="3640143" y="1659572"/>
            <a:chExt cx="3123727" cy="23007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659572"/>
              <a:ext cx="3123727" cy="230074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3746031" y="2314009"/>
              <a:ext cx="2911952" cy="991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খাদ্যের পর্যাপ্ততা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92392" y="2684060"/>
            <a:ext cx="2774312" cy="1942787"/>
            <a:chOff x="3640143" y="1808679"/>
            <a:chExt cx="3265535" cy="23007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3677231" y="2278773"/>
              <a:ext cx="3228447" cy="958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খাদ্যের সহজলভ্যতা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21177" y="4481931"/>
            <a:ext cx="2598863" cy="1900629"/>
            <a:chOff x="3640143" y="1808679"/>
            <a:chExt cx="3123727" cy="23007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3977256" y="2196430"/>
              <a:ext cx="2680725" cy="1041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খাদ্যের সংরক্ষণ ও সঠিক ব্যবহার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62267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2903" y="2536448"/>
            <a:ext cx="10846190" cy="178510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পর্যাপ্ততাঃ </a:t>
            </a:r>
            <a:r>
              <a:rPr lang="bn-B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খাদ্যের জন্য প্রত্যক্ষ ও পরোক্ষভাবে উদ্ভিদের উপর নির্ভিরশীল। উদ্ভিদ সূর্যালোকের উপস্থিতিতে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প্রক্রিয়ায়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পর্যাপ্ততা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5" y="454838"/>
            <a:ext cx="10846190" cy="1938992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72903" y="4464170"/>
            <a:ext cx="10846191" cy="1938992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ফলনশীল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সঠিক বৃদ্ধি ও পরিপক্কতার জন্য প্রয়োজনীয় পরিমাণ বিভিন্ন পুষ্টি উপাদান, যেমন-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Zn, Mn, 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DAP, TSP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2904" y="454838"/>
            <a:ext cx="3386045" cy="577637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১। </a:t>
            </a:r>
            <a:r>
              <a:rPr lang="bn-BD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পর্যাপ্ততা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83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2030" y="3681072"/>
            <a:ext cx="11282289" cy="267765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সহজলভ্যতাঃ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আর্থসামাজিক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বাজারজাত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খাদ্যের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এখানেও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MY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1" y="499272"/>
            <a:ext cx="11127545" cy="292972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22030" y="462244"/>
            <a:ext cx="4008242" cy="691734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২। </a:t>
            </a:r>
            <a:r>
              <a:rPr lang="bn-BD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সহজলভ্যতা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82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676</Words>
  <Application>Microsoft Office PowerPoint</Application>
  <PresentationFormat>Widescreen</PresentationFormat>
  <Paragraphs>73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</dc:creator>
  <cp:lastModifiedBy>Windows User</cp:lastModifiedBy>
  <cp:revision>43</cp:revision>
  <dcterms:created xsi:type="dcterms:W3CDTF">2020-10-16T04:48:13Z</dcterms:created>
  <dcterms:modified xsi:type="dcterms:W3CDTF">2021-09-20T16:36:20Z</dcterms:modified>
</cp:coreProperties>
</file>