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89" r:id="rId4"/>
    <p:sldId id="292" r:id="rId5"/>
    <p:sldId id="258" r:id="rId6"/>
    <p:sldId id="267" r:id="rId7"/>
    <p:sldId id="266" r:id="rId8"/>
    <p:sldId id="284" r:id="rId9"/>
    <p:sldId id="270" r:id="rId10"/>
    <p:sldId id="277" r:id="rId11"/>
    <p:sldId id="275" r:id="rId12"/>
    <p:sldId id="299" r:id="rId13"/>
    <p:sldId id="300" r:id="rId14"/>
    <p:sldId id="301" r:id="rId15"/>
    <p:sldId id="302" r:id="rId16"/>
    <p:sldId id="303" r:id="rId17"/>
    <p:sldId id="305" r:id="rId18"/>
    <p:sldId id="306" r:id="rId19"/>
    <p:sldId id="30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CC0099"/>
    <a:srgbClr val="D60093"/>
    <a:srgbClr val="800000"/>
    <a:srgbClr val="007600"/>
    <a:srgbClr val="3333CC"/>
    <a:srgbClr val="008000"/>
    <a:srgbClr val="FFFF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20" y="78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9094" y="7303554"/>
            <a:ext cx="4114800" cy="818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0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4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2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5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61"/>
            </a:avLst>
          </a:prstGeom>
          <a:pattFill prst="pct75">
            <a:fgClr>
              <a:srgbClr val="009900"/>
            </a:fgClr>
            <a:bgClr>
              <a:srgbClr val="33CC33"/>
            </a:bgClr>
          </a:patt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1668" y="5910879"/>
            <a:ext cx="11925835" cy="805978"/>
            <a:chOff x="180869" y="5799907"/>
            <a:chExt cx="11848105" cy="872364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69" y="5799908"/>
              <a:ext cx="2797461" cy="8723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504" y="5799908"/>
              <a:ext cx="3513908" cy="8723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051" y="5799908"/>
              <a:ext cx="3411417" cy="8723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070" y="5799908"/>
              <a:ext cx="3411417" cy="8723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338" y="5799908"/>
              <a:ext cx="3411417" cy="8723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94" y="5799908"/>
              <a:ext cx="2804495" cy="8723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457" y="5799908"/>
              <a:ext cx="2804495" cy="87236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71" y="5799908"/>
              <a:ext cx="2804495" cy="8723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41" y="5799907"/>
              <a:ext cx="2551610" cy="87236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20656" y="5799907"/>
              <a:ext cx="2108318" cy="872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10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microsoft.com/office/2007/relationships/hdphoto" Target="../media/hdphoto17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0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21.wdp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JPG"/><Relationship Id="rId7" Type="http://schemas.microsoft.com/office/2007/relationships/hdphoto" Target="../media/hdphoto25.wdp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gif"/><Relationship Id="rId5" Type="http://schemas.microsoft.com/office/2007/relationships/hdphoto" Target="../media/hdphoto24.wdp"/><Relationship Id="rId10" Type="http://schemas.openxmlformats.org/officeDocument/2006/relationships/image" Target="../media/image47.gif"/><Relationship Id="rId4" Type="http://schemas.openxmlformats.org/officeDocument/2006/relationships/image" Target="../media/image44.png"/><Relationship Id="rId9" Type="http://schemas.microsoft.com/office/2007/relationships/hdphoto" Target="../media/hdphoto2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7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0.jpg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7.wdp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microsoft.com/office/2007/relationships/hdphoto" Target="../media/hdphoto30.wdp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10" Type="http://schemas.microsoft.com/office/2007/relationships/hdphoto" Target="../media/hdphoto31.wdp"/><Relationship Id="rId4" Type="http://schemas.microsoft.com/office/2007/relationships/hdphoto" Target="../media/hdphoto29.wdp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0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80" y="1237375"/>
            <a:ext cx="5731864" cy="5056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64" y="1397208"/>
            <a:ext cx="2175448" cy="3733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22121" y="384637"/>
            <a:ext cx="7647610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 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0.0125 L 4.16667E-6 -0.05972 " pathEditMode="relative" rAng="0" ptsTypes="AA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6929" y="4248333"/>
            <a:ext cx="410580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76F62B-EB20-4DEE-97FF-40A2FB9CF6B4}"/>
              </a:ext>
            </a:extLst>
          </p:cNvPr>
          <p:cNvSpPr/>
          <p:nvPr/>
        </p:nvSpPr>
        <p:spPr>
          <a:xfrm>
            <a:off x="143569" y="427523"/>
            <a:ext cx="2427161" cy="775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2253" y="272329"/>
            <a:ext cx="10379869" cy="1200329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 ব্যবহৃত যে সমস্ত পদ দ্বারা কোনো ব্যক্তি,বস্তু, স্থান, কাল, প্রাণী, কর্ম (দোষ বা গুণ) ইত্যাদির নাম বোঝায়, তাকে বিশেষ্য পদ বলে।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3" b="92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6" b="32409"/>
          <a:stretch/>
        </p:blipFill>
        <p:spPr>
          <a:xfrm>
            <a:off x="1686929" y="1627852"/>
            <a:ext cx="4536285" cy="24740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43" l="0" r="100000">
                        <a14:foregroundMark x1="52653" y1="52679" x2="52653" y2="54762"/>
                        <a14:backgroundMark x1="30612" y1="33929" x2="21633" y2="68750"/>
                        <a14:backgroundMark x1="32653" y1="12202" x2="19592" y2="36905"/>
                        <a14:backgroundMark x1="37959" y1="45833" x2="29796" y2="80655"/>
                        <a14:backgroundMark x1="42041" y1="44643" x2="44082" y2="50298"/>
                        <a14:backgroundMark x1="46939" y1="51190" x2="46939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71" t="2132" b="5634"/>
          <a:stretch/>
        </p:blipFill>
        <p:spPr>
          <a:xfrm flipH="1">
            <a:off x="750752" y="1862739"/>
            <a:ext cx="1170483" cy="29303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38733" y="4248332"/>
            <a:ext cx="410580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নদীমাতৃক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31" y="1627853"/>
            <a:ext cx="4342205" cy="24740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760" b="98246" l="9831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25" t="74853" r="25987" b="1410"/>
          <a:stretch/>
        </p:blipFill>
        <p:spPr>
          <a:xfrm>
            <a:off x="8758443" y="2536613"/>
            <a:ext cx="1229193" cy="6565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11864" y="4248331"/>
            <a:ext cx="1645117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6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8733" y="4246505"/>
            <a:ext cx="1883821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20327" y="5379244"/>
            <a:ext cx="2118122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বিশেষ্য পদ।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9803" y="5379244"/>
            <a:ext cx="1883821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1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-2.59259E-6 L -0.16133 0.00857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8646 0.166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831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318 0.00209 L -0.10456 0.166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821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18" grpId="1"/>
      <p:bldP spid="19" grpId="0"/>
      <p:bldP spid="19" grpId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1594" y="166691"/>
            <a:ext cx="3975344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বিশেষ্য পদ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35965" y="926554"/>
            <a:ext cx="6136230" cy="2295847"/>
            <a:chOff x="5411577" y="844503"/>
            <a:chExt cx="6136230" cy="2295847"/>
          </a:xfrm>
        </p:grpSpPr>
        <p:grpSp>
          <p:nvGrpSpPr>
            <p:cNvPr id="9" name="Group 8"/>
            <p:cNvGrpSpPr/>
            <p:nvPr/>
          </p:nvGrpSpPr>
          <p:grpSpPr>
            <a:xfrm>
              <a:off x="9321709" y="844503"/>
              <a:ext cx="2226098" cy="746227"/>
              <a:chOff x="1088380" y="4381092"/>
              <a:chExt cx="2730320" cy="61685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088380" y="4381092"/>
                <a:ext cx="2730320" cy="616859"/>
                <a:chOff x="3577388" y="2805364"/>
                <a:chExt cx="2518612" cy="661736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79" t="4580" r="7574" b="4580"/>
                <a:stretch/>
              </p:blipFill>
              <p:spPr>
                <a:xfrm>
                  <a:off x="3577388" y="2805364"/>
                  <a:ext cx="2518612" cy="6617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5" name="Rounded Rectangle 14"/>
                <p:cNvSpPr/>
                <p:nvPr/>
              </p:nvSpPr>
              <p:spPr>
                <a:xfrm>
                  <a:off x="3640315" y="2867355"/>
                  <a:ext cx="2373707" cy="53775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C33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1166848" y="4441612"/>
                <a:ext cx="2562984" cy="534281"/>
              </a:xfrm>
              <a:prstGeom prst="rect">
                <a:avLst/>
              </a:prstGeom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err="1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নামবাচক</a:t>
                </a:r>
                <a:endParaRPr lang="en-US" sz="3600" dirty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6" b="89858" l="11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50448">
              <a:off x="5411577" y="1067407"/>
              <a:ext cx="4013914" cy="207294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653179" y="1686474"/>
            <a:ext cx="5861760" cy="2073813"/>
            <a:chOff x="5728791" y="1723215"/>
            <a:chExt cx="5861760" cy="2073813"/>
          </a:xfrm>
        </p:grpSpPr>
        <p:grpSp>
          <p:nvGrpSpPr>
            <p:cNvPr id="17" name="Group 16"/>
            <p:cNvGrpSpPr/>
            <p:nvPr/>
          </p:nvGrpSpPr>
          <p:grpSpPr>
            <a:xfrm>
              <a:off x="9332038" y="1889935"/>
              <a:ext cx="2258513" cy="746227"/>
              <a:chOff x="1088380" y="4381092"/>
              <a:chExt cx="2730320" cy="61685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88380" y="4381092"/>
                <a:ext cx="2730320" cy="616859"/>
                <a:chOff x="3577388" y="2805364"/>
                <a:chExt cx="2518612" cy="661736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79" t="4580" r="7574" b="4580"/>
                <a:stretch/>
              </p:blipFill>
              <p:spPr>
                <a:xfrm>
                  <a:off x="3577388" y="2805364"/>
                  <a:ext cx="2518612" cy="6617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22" name="Rounded Rectangle 21"/>
                <p:cNvSpPr/>
                <p:nvPr/>
              </p:nvSpPr>
              <p:spPr>
                <a:xfrm>
                  <a:off x="3640315" y="2867355"/>
                  <a:ext cx="2373707" cy="53775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C33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1192832" y="4441225"/>
                <a:ext cx="2526749" cy="534281"/>
              </a:xfrm>
              <a:prstGeom prst="rect">
                <a:avLst/>
              </a:prstGeom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err="1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জাতিবাচক</a:t>
                </a:r>
                <a:endParaRPr lang="en-US" sz="3600" dirty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6" b="89858" l="11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3076">
              <a:off x="5728791" y="1723215"/>
              <a:ext cx="3627201" cy="2073813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769527" y="2079049"/>
            <a:ext cx="5775677" cy="2345232"/>
            <a:chOff x="5845139" y="2261933"/>
            <a:chExt cx="5775677" cy="2345232"/>
          </a:xfrm>
        </p:grpSpPr>
        <p:grpSp>
          <p:nvGrpSpPr>
            <p:cNvPr id="24" name="Group 23"/>
            <p:cNvGrpSpPr/>
            <p:nvPr/>
          </p:nvGrpSpPr>
          <p:grpSpPr>
            <a:xfrm>
              <a:off x="9377758" y="2958238"/>
              <a:ext cx="2243058" cy="746227"/>
              <a:chOff x="1088380" y="4381092"/>
              <a:chExt cx="2730320" cy="61685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088380" y="4381092"/>
                <a:ext cx="2730320" cy="616859"/>
                <a:chOff x="3577388" y="2805364"/>
                <a:chExt cx="2518612" cy="661736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79" t="4580" r="7574" b="4580"/>
                <a:stretch/>
              </p:blipFill>
              <p:spPr>
                <a:xfrm>
                  <a:off x="3577388" y="2805364"/>
                  <a:ext cx="2518612" cy="6617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29" name="Rounded Rectangle 28"/>
                <p:cNvSpPr/>
                <p:nvPr/>
              </p:nvSpPr>
              <p:spPr>
                <a:xfrm>
                  <a:off x="3640315" y="2867355"/>
                  <a:ext cx="2373707" cy="53775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C33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147455" y="4443673"/>
                <a:ext cx="2615618" cy="534281"/>
              </a:xfrm>
              <a:prstGeom prst="rect">
                <a:avLst/>
              </a:prstGeom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err="1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বস্তুবাচক</a:t>
                </a:r>
                <a:endParaRPr lang="en-US" sz="3600" dirty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6" b="89858" l="11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33118">
              <a:off x="5845139" y="2261933"/>
              <a:ext cx="3547726" cy="234523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727191" y="2686297"/>
            <a:ext cx="5863732" cy="2236061"/>
            <a:chOff x="5802803" y="3015324"/>
            <a:chExt cx="5863732" cy="2236061"/>
          </a:xfrm>
        </p:grpSpPr>
        <p:grpSp>
          <p:nvGrpSpPr>
            <p:cNvPr id="31" name="Group 30"/>
            <p:cNvGrpSpPr/>
            <p:nvPr/>
          </p:nvGrpSpPr>
          <p:grpSpPr>
            <a:xfrm>
              <a:off x="9387486" y="4003670"/>
              <a:ext cx="2279049" cy="746227"/>
              <a:chOff x="1088380" y="4381092"/>
              <a:chExt cx="2730320" cy="61685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088380" y="4381092"/>
                <a:ext cx="2730320" cy="616859"/>
                <a:chOff x="3577388" y="2805364"/>
                <a:chExt cx="2518612" cy="661736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79" t="4580" r="7574" b="4580"/>
                <a:stretch/>
              </p:blipFill>
              <p:spPr>
                <a:xfrm>
                  <a:off x="3577388" y="2805364"/>
                  <a:ext cx="2518612" cy="6617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36" name="Rounded Rectangle 35"/>
                <p:cNvSpPr/>
                <p:nvPr/>
              </p:nvSpPr>
              <p:spPr>
                <a:xfrm>
                  <a:off x="3640315" y="2867355"/>
                  <a:ext cx="2373707" cy="53775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C33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1165739" y="4432918"/>
                <a:ext cx="2517608" cy="534281"/>
              </a:xfrm>
              <a:prstGeom prst="rect">
                <a:avLst/>
              </a:prstGeom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err="1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সমষ্টিবাচক</a:t>
                </a:r>
                <a:endParaRPr lang="en-US" sz="3600" dirty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6" b="89858" l="11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0965">
              <a:off x="5802803" y="3015324"/>
              <a:ext cx="3537981" cy="2236061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577128" y="3098458"/>
            <a:ext cx="6013795" cy="2362273"/>
            <a:chOff x="5652740" y="3572403"/>
            <a:chExt cx="6013795" cy="2362273"/>
          </a:xfrm>
        </p:grpSpPr>
        <p:grpSp>
          <p:nvGrpSpPr>
            <p:cNvPr id="38" name="Group 37"/>
            <p:cNvGrpSpPr/>
            <p:nvPr/>
          </p:nvGrpSpPr>
          <p:grpSpPr>
            <a:xfrm>
              <a:off x="9385686" y="5061015"/>
              <a:ext cx="2280849" cy="746227"/>
              <a:chOff x="1088380" y="4381092"/>
              <a:chExt cx="2730320" cy="61685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088380" y="4381092"/>
                <a:ext cx="2730320" cy="616859"/>
                <a:chOff x="3577388" y="2805364"/>
                <a:chExt cx="2518612" cy="661736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79" t="4580" r="7574" b="4580"/>
                <a:stretch/>
              </p:blipFill>
              <p:spPr>
                <a:xfrm>
                  <a:off x="3577388" y="2805364"/>
                  <a:ext cx="2518612" cy="6617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43" name="Rounded Rectangle 42"/>
                <p:cNvSpPr/>
                <p:nvPr/>
              </p:nvSpPr>
              <p:spPr>
                <a:xfrm>
                  <a:off x="3640315" y="2867355"/>
                  <a:ext cx="2373707" cy="53775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C33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1156597" y="4441264"/>
                <a:ext cx="2562984" cy="534281"/>
              </a:xfrm>
              <a:prstGeom prst="rect">
                <a:avLst/>
              </a:prstGeom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err="1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ভাববাচক</a:t>
                </a:r>
                <a:endParaRPr lang="en-US" sz="3600" dirty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6" b="89858" l="11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938">
              <a:off x="5652740" y="3572403"/>
              <a:ext cx="3765594" cy="236227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177098" y="2675076"/>
            <a:ext cx="2117318" cy="1911994"/>
            <a:chOff x="7374736" y="1623664"/>
            <a:chExt cx="2726528" cy="272652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736" y="1623664"/>
              <a:ext cx="2726528" cy="2726528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7798747" y="2067195"/>
              <a:ext cx="1866372" cy="1848810"/>
              <a:chOff x="1755930" y="2298265"/>
              <a:chExt cx="1437381" cy="1408583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755930" y="2298265"/>
                <a:ext cx="1437381" cy="14018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866182" y="2508072"/>
                <a:ext cx="1190717" cy="1198776"/>
              </a:xfrm>
              <a:prstGeom prst="rect">
                <a:avLst/>
              </a:prstGeom>
              <a:noFill/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600" dirty="0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বিশেষ্য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600" dirty="0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পদ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540341" y="3757333"/>
            <a:ext cx="6050582" cy="2468204"/>
            <a:chOff x="5615953" y="3339038"/>
            <a:chExt cx="6050582" cy="2468204"/>
          </a:xfrm>
        </p:grpSpPr>
        <p:grpSp>
          <p:nvGrpSpPr>
            <p:cNvPr id="50" name="Group 49"/>
            <p:cNvGrpSpPr/>
            <p:nvPr/>
          </p:nvGrpSpPr>
          <p:grpSpPr>
            <a:xfrm>
              <a:off x="9385686" y="5061015"/>
              <a:ext cx="2280849" cy="746227"/>
              <a:chOff x="1088380" y="4381092"/>
              <a:chExt cx="2730320" cy="61685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088380" y="4381092"/>
                <a:ext cx="2730320" cy="616859"/>
                <a:chOff x="3577388" y="2805364"/>
                <a:chExt cx="2518612" cy="661736"/>
              </a:xfrm>
            </p:grpSpPr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79" t="4580" r="7574" b="4580"/>
                <a:stretch/>
              </p:blipFill>
              <p:spPr>
                <a:xfrm>
                  <a:off x="3577388" y="2805364"/>
                  <a:ext cx="2518612" cy="6617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55" name="Rounded Rectangle 54"/>
                <p:cNvSpPr/>
                <p:nvPr/>
              </p:nvSpPr>
              <p:spPr>
                <a:xfrm>
                  <a:off x="3640315" y="2867355"/>
                  <a:ext cx="2373707" cy="53775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C33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1156597" y="4441264"/>
                <a:ext cx="2562984" cy="534281"/>
              </a:xfrm>
              <a:prstGeom prst="rect">
                <a:avLst/>
              </a:prstGeom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err="1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গুণবাচক</a:t>
                </a:r>
                <a:endParaRPr lang="en-US" sz="3600" dirty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6" b="89858" l="11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6188">
              <a:off x="5615953" y="3339038"/>
              <a:ext cx="3858502" cy="2362273"/>
            </a:xfrm>
            <a:prstGeom prst="rect">
              <a:avLst/>
            </a:prstGeom>
          </p:spPr>
        </p:pic>
      </p:grpSp>
      <p:sp>
        <p:nvSpPr>
          <p:cNvPr id="56" name="Rectangle 55"/>
          <p:cNvSpPr/>
          <p:nvPr/>
        </p:nvSpPr>
        <p:spPr>
          <a:xfrm>
            <a:off x="7604863" y="776257"/>
            <a:ext cx="4567593" cy="954107"/>
          </a:xfrm>
          <a:prstGeom prst="rect">
            <a:avLst/>
          </a:prstGeom>
          <a:effectLst>
            <a:outerShdw blurRad="25400" dist="127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যেমন-হাসান, </a:t>
            </a:r>
            <a:r>
              <a:rPr lang="en-US" sz="28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ঢাকা,দিল্লি</a:t>
            </a:r>
            <a:r>
              <a:rPr lang="en-US" sz="28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28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মেঘনা,গীতাঞ্জলি</a:t>
            </a:r>
            <a:r>
              <a:rPr lang="en-US" sz="28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অগ্নিবীণা</a:t>
            </a:r>
            <a:r>
              <a:rPr lang="en-US" sz="28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n w="0"/>
                <a:solidFill>
                  <a:srgbClr val="009900"/>
                </a:solidFill>
                <a:effectLst>
                  <a:outerShdw blurRad="38100" dist="1270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rgbClr val="009900"/>
              </a:solidFill>
              <a:effectLst>
                <a:outerShdw blurRad="38100" dist="1270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90923" y="1732539"/>
            <a:ext cx="4326757" cy="954107"/>
          </a:xfrm>
          <a:prstGeom prst="rect">
            <a:avLst/>
          </a:prstGeom>
          <a:effectLst>
            <a:outerShdw blurRad="25400" dist="127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যেমন-মানুষ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n w="0"/>
                <a:effectLst>
                  <a:outerShdw blurRad="38100" dist="1270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effectLst>
                <a:outerShdw blurRad="38100" dist="1270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04863" y="2859465"/>
            <a:ext cx="4326757" cy="523220"/>
          </a:xfrm>
          <a:prstGeom prst="rect">
            <a:avLst/>
          </a:prstGeom>
          <a:effectLst>
            <a:outerShdw blurRad="25400" dist="127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যেমন-বই</a:t>
            </a:r>
            <a:r>
              <a:rPr lang="en-US" sz="28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28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8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28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n w="0"/>
                <a:solidFill>
                  <a:srgbClr val="009900"/>
                </a:solidFill>
                <a:effectLst>
                  <a:outerShdw blurRad="38100" dist="1270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rgbClr val="009900"/>
              </a:solidFill>
              <a:effectLst>
                <a:outerShdw blurRad="38100" dist="1270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31168" y="3783504"/>
            <a:ext cx="4326757" cy="553998"/>
          </a:xfrm>
          <a:prstGeom prst="rect">
            <a:avLst/>
          </a:prstGeom>
          <a:effectLst>
            <a:outerShdw blurRad="25400" dist="127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যেমন-সভা</a:t>
            </a:r>
            <a:r>
              <a:rPr lang="en-US" sz="3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3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3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000" dirty="0" smtClean="0">
                <a:ln w="0"/>
                <a:effectLst>
                  <a:outerShdw blurRad="38100" dist="1270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n w="0"/>
              <a:effectLst>
                <a:outerShdw blurRad="38100" dist="1270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647910" y="4656976"/>
            <a:ext cx="4326757" cy="553998"/>
          </a:xfrm>
          <a:prstGeom prst="rect">
            <a:avLst/>
          </a:prstGeom>
          <a:effectLst>
            <a:outerShdw blurRad="25400" dist="127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যেমন-গমন</a:t>
            </a:r>
            <a:r>
              <a:rPr lang="en-US" sz="30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0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ভোজন</a:t>
            </a:r>
            <a:r>
              <a:rPr lang="en-US" sz="3000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000" dirty="0" smtClean="0">
                <a:ln w="0"/>
                <a:solidFill>
                  <a:srgbClr val="009900"/>
                </a:solidFill>
                <a:effectLst>
                  <a:outerShdw blurRad="38100" dist="1270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n w="0"/>
              <a:solidFill>
                <a:srgbClr val="009900"/>
              </a:solidFill>
              <a:effectLst>
                <a:outerShdw blurRad="38100" dist="1270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664652" y="5545688"/>
            <a:ext cx="4527348" cy="553998"/>
          </a:xfrm>
          <a:prstGeom prst="rect">
            <a:avLst/>
          </a:prstGeom>
          <a:effectLst>
            <a:outerShdw blurRad="25400" dist="127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যেমন-তিক্ততা</a:t>
            </a:r>
            <a:r>
              <a:rPr lang="en-US" sz="3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সৌরভ</a:t>
            </a:r>
            <a:r>
              <a:rPr lang="en-US" sz="3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000" dirty="0" smtClean="0">
                <a:ln w="0"/>
                <a:effectLst>
                  <a:outerShdw blurRad="38100" dist="1270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n w="0"/>
              <a:effectLst>
                <a:outerShdw blurRad="38100" dist="1270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0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253" y="272329"/>
            <a:ext cx="10379869" cy="1200329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 বিশেষ্য,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 বলে।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4" y="1642900"/>
            <a:ext cx="3701130" cy="27241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5" y="1642900"/>
            <a:ext cx="3701130" cy="27241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66" y="1642900"/>
            <a:ext cx="3673983" cy="27241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5"/>
          <p:cNvSpPr/>
          <p:nvPr/>
        </p:nvSpPr>
        <p:spPr>
          <a:xfrm>
            <a:off x="301454" y="4419749"/>
            <a:ext cx="370113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চৌকস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ক্রিকেটার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083534" y="4419749"/>
            <a:ext cx="370113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081319" y="4419749"/>
            <a:ext cx="370113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2754095" y="5344660"/>
            <a:ext cx="6607609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চৌকস</a:t>
            </a:r>
            <a:r>
              <a:rPr lang="en-US" sz="36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0377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521" y="352246"/>
            <a:ext cx="10168758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45376" y="352246"/>
            <a:ext cx="11225047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১.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২.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4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371" flipH="1">
            <a:off x="1419778" y="1540654"/>
            <a:ext cx="4279250" cy="2180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5851" y="3981538"/>
            <a:ext cx="370113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420897" y="3981538"/>
            <a:ext cx="370113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কলসি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4" b="95918" l="4138" r="90000">
                        <a14:foregroundMark x1="31724" y1="88435" x2="36897" y2="89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" t="6182" r="10249" b="3804"/>
          <a:stretch/>
        </p:blipFill>
        <p:spPr>
          <a:xfrm rot="269126">
            <a:off x="6981464" y="1191462"/>
            <a:ext cx="2506717" cy="27960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63898" y="5177800"/>
            <a:ext cx="5788003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তাজা</a:t>
            </a:r>
            <a:r>
              <a:rPr lang="en-US" sz="36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মেটে</a:t>
            </a:r>
            <a:r>
              <a:rPr lang="en-US" sz="36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163898" y="5211383"/>
            <a:ext cx="5788003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অতি, </a:t>
            </a:r>
            <a:r>
              <a:rPr lang="en-US" sz="3600" dirty="0" err="1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6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7" b="89867" l="0" r="100000">
                        <a14:foregroundMark x1="38600" y1="81867" x2="44400" y2="85333"/>
                        <a14:foregroundMark x1="45600" y1="82933" x2="47600" y2="83733"/>
                        <a14:foregroundMark x1="36000" y1="82933" x2="39400" y2="85867"/>
                        <a14:foregroundMark x1="45600" y1="85867" x2="49600" y2="84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20" b="10411"/>
          <a:stretch/>
        </p:blipFill>
        <p:spPr>
          <a:xfrm>
            <a:off x="1040527" y="1216021"/>
            <a:ext cx="5096203" cy="3216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49" y="1352171"/>
            <a:ext cx="3347545" cy="29861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85424" y="4434878"/>
            <a:ext cx="5788003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8820" y="4392619"/>
            <a:ext cx="5788003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 অতি দ্রুত চলে।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413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6" grpId="1"/>
      <p:bldP spid="9" grpId="0"/>
      <p:bldP spid="9" grpId="1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946" y="264755"/>
            <a:ext cx="1042416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83815" y="1148170"/>
            <a:ext cx="4971845" cy="3452405"/>
            <a:chOff x="1411196" y="1591083"/>
            <a:chExt cx="5243513" cy="36758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6" t="-375" r="12709" b="3897"/>
            <a:stretch/>
          </p:blipFill>
          <p:spPr>
            <a:xfrm>
              <a:off x="1411196" y="1591083"/>
              <a:ext cx="5243513" cy="3675833"/>
            </a:xfrm>
            <a:prstGeom prst="roundRect">
              <a:avLst>
                <a:gd name="adj" fmla="val 16667"/>
              </a:avLst>
            </a:prstGeom>
            <a:ln w="15875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6057900" y="1919695"/>
              <a:ext cx="596809" cy="533264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24159" y="4729106"/>
            <a:ext cx="10838906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প্রাণীজগতের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স্তুপ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08522" y="5527427"/>
            <a:ext cx="10424160" cy="64633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089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8447" y="161616"/>
            <a:ext cx="10838906" cy="584775"/>
          </a:xfrm>
          <a:prstGeom prst="rect">
            <a:avLst/>
          </a:prstGeom>
          <a:effectLst>
            <a:outerShdw blurRad="508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সর্বনামসমূহকে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7800" y="128834"/>
            <a:ext cx="2293301" cy="584775"/>
            <a:chOff x="907099" y="1326638"/>
            <a:chExt cx="2293301" cy="584775"/>
          </a:xfrm>
        </p:grpSpPr>
        <p:sp>
          <p:nvSpPr>
            <p:cNvPr id="7" name="Rounded Rectangle 6"/>
            <p:cNvSpPr/>
            <p:nvPr/>
          </p:nvSpPr>
          <p:spPr>
            <a:xfrm>
              <a:off x="907099" y="1370832"/>
              <a:ext cx="2293301" cy="496389"/>
            </a:xfrm>
            <a:prstGeom prst="roundRect">
              <a:avLst>
                <a:gd name="adj" fmla="val 30212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bevelT w="165100" h="50800" prst="softRound"/>
              <a:bevelB w="152400" h="5080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7099" y="1326638"/>
              <a:ext cx="2037807" cy="584775"/>
            </a:xfrm>
            <a:prstGeom prst="rect">
              <a:avLst/>
            </a:prstGeom>
            <a:effectLst>
              <a:outerShdw blurRad="50800" dist="381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১.ব্যক্তিবাচক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353" y="778924"/>
            <a:ext cx="2293301" cy="584775"/>
            <a:chOff x="907099" y="1326638"/>
            <a:chExt cx="2293301" cy="584775"/>
          </a:xfrm>
        </p:grpSpPr>
        <p:sp>
          <p:nvSpPr>
            <p:cNvPr id="11" name="Rounded Rectangle 10"/>
            <p:cNvSpPr/>
            <p:nvPr/>
          </p:nvSpPr>
          <p:spPr>
            <a:xfrm>
              <a:off x="907099" y="1370832"/>
              <a:ext cx="2293301" cy="496389"/>
            </a:xfrm>
            <a:prstGeom prst="roundRect">
              <a:avLst>
                <a:gd name="adj" fmla="val 30212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bevelT w="165100" h="50800" prst="softRound"/>
              <a:bevelB w="152400" h="5080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7099" y="1326638"/>
              <a:ext cx="2037807" cy="584775"/>
            </a:xfrm>
            <a:prstGeom prst="rect">
              <a:avLst/>
            </a:prstGeom>
            <a:effectLst>
              <a:outerShdw blurRad="50800" dist="381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আত্মবাচক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21783" y="128833"/>
            <a:ext cx="8969188" cy="58477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21783" y="738597"/>
            <a:ext cx="8189258" cy="58477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7801" y="1407893"/>
            <a:ext cx="2293301" cy="584775"/>
            <a:chOff x="907099" y="1326638"/>
            <a:chExt cx="2293301" cy="584775"/>
          </a:xfrm>
        </p:grpSpPr>
        <p:sp>
          <p:nvSpPr>
            <p:cNvPr id="16" name="Rounded Rectangle 15"/>
            <p:cNvSpPr/>
            <p:nvPr/>
          </p:nvSpPr>
          <p:spPr>
            <a:xfrm>
              <a:off x="907099" y="1370832"/>
              <a:ext cx="2293301" cy="496389"/>
            </a:xfrm>
            <a:prstGeom prst="roundRect">
              <a:avLst>
                <a:gd name="adj" fmla="val 30212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bevelT w="165100" h="50800" prst="softRound"/>
              <a:bevelB w="152400" h="5080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07099" y="1326638"/>
              <a:ext cx="2279853" cy="584775"/>
            </a:xfrm>
            <a:prstGeom prst="rect">
              <a:avLst/>
            </a:prstGeom>
            <a:effectLst>
              <a:outerShdw blurRad="50800" dist="381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সামীপ্রবাচক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1249" y="2036862"/>
            <a:ext cx="2293301" cy="584775"/>
            <a:chOff x="907099" y="1326638"/>
            <a:chExt cx="2293301" cy="584775"/>
          </a:xfrm>
        </p:grpSpPr>
        <p:sp>
          <p:nvSpPr>
            <p:cNvPr id="19" name="Rounded Rectangle 18"/>
            <p:cNvSpPr/>
            <p:nvPr/>
          </p:nvSpPr>
          <p:spPr>
            <a:xfrm>
              <a:off x="907099" y="1370832"/>
              <a:ext cx="2293301" cy="496389"/>
            </a:xfrm>
            <a:prstGeom prst="roundRect">
              <a:avLst>
                <a:gd name="adj" fmla="val 30212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bevelT w="165100" h="50800" prst="softRound"/>
              <a:bevelB w="152400" h="5080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07099" y="1326638"/>
              <a:ext cx="2037807" cy="584775"/>
            </a:xfrm>
            <a:prstGeom prst="rect">
              <a:avLst/>
            </a:prstGeom>
            <a:effectLst>
              <a:outerShdw blurRad="50800" dist="381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দূরত্ববাচক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4697" y="2665831"/>
            <a:ext cx="2293301" cy="584775"/>
            <a:chOff x="907099" y="1326638"/>
            <a:chExt cx="2293301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07099" y="1370832"/>
              <a:ext cx="2293301" cy="496389"/>
            </a:xfrm>
            <a:prstGeom prst="roundRect">
              <a:avLst>
                <a:gd name="adj" fmla="val 30212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bevelT w="165100" h="50800" prst="softRound"/>
              <a:bevelB w="152400" h="5080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07099" y="1326638"/>
              <a:ext cx="2252957" cy="584775"/>
            </a:xfrm>
            <a:prstGeom prst="rect">
              <a:avLst/>
            </a:prstGeom>
            <a:effectLst>
              <a:outerShdw blurRad="50800" dist="381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৫.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সাকুল্যবাচক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8145" y="3294800"/>
            <a:ext cx="2293301" cy="584775"/>
            <a:chOff x="907099" y="1326638"/>
            <a:chExt cx="2293301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907099" y="1370832"/>
              <a:ext cx="2293301" cy="496389"/>
            </a:xfrm>
            <a:prstGeom prst="roundRect">
              <a:avLst>
                <a:gd name="adj" fmla="val 30212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bevelT w="165100" h="50800" prst="softRound"/>
              <a:bevelB w="152400" h="5080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07099" y="1326638"/>
              <a:ext cx="2037807" cy="584775"/>
            </a:xfrm>
            <a:prstGeom prst="rect">
              <a:avLst/>
            </a:prstGeom>
            <a:effectLst>
              <a:outerShdw blurRad="50800" dist="381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প্রশ্নবাচক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1593" y="3967963"/>
            <a:ext cx="2293301" cy="515651"/>
            <a:chOff x="907099" y="1370832"/>
            <a:chExt cx="2293301" cy="515651"/>
          </a:xfrm>
        </p:grpSpPr>
        <p:sp>
          <p:nvSpPr>
            <p:cNvPr id="28" name="Rounded Rectangle 27"/>
            <p:cNvSpPr/>
            <p:nvPr/>
          </p:nvSpPr>
          <p:spPr>
            <a:xfrm>
              <a:off x="907099" y="1370832"/>
              <a:ext cx="2293301" cy="496389"/>
            </a:xfrm>
            <a:prstGeom prst="roundRect">
              <a:avLst>
                <a:gd name="adj" fmla="val 30212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bevelT w="165100" h="50800" prst="softRound"/>
              <a:bevelB w="152400" h="5080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47443" y="1394040"/>
              <a:ext cx="2239509" cy="492443"/>
            </a:xfrm>
            <a:prstGeom prst="rect">
              <a:avLst/>
            </a:prstGeom>
            <a:effectLst>
              <a:outerShdw blurRad="50800" dist="381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৭.অনির্দিষ্টতাজ্ঞাপক</a:t>
              </a:r>
              <a:endParaRPr lang="en-US" sz="2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5041" y="4552738"/>
            <a:ext cx="2293301" cy="584775"/>
            <a:chOff x="907099" y="1326638"/>
            <a:chExt cx="2293301" cy="584775"/>
          </a:xfrm>
        </p:grpSpPr>
        <p:sp>
          <p:nvSpPr>
            <p:cNvPr id="31" name="Rounded Rectangle 30"/>
            <p:cNvSpPr/>
            <p:nvPr/>
          </p:nvSpPr>
          <p:spPr>
            <a:xfrm>
              <a:off x="907099" y="1370832"/>
              <a:ext cx="2293301" cy="496389"/>
            </a:xfrm>
            <a:prstGeom prst="roundRect">
              <a:avLst>
                <a:gd name="adj" fmla="val 30212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bevelT w="165100" h="50800" prst="softRound"/>
              <a:bevelB w="152400" h="5080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07099" y="1326638"/>
              <a:ext cx="2037807" cy="584775"/>
            </a:xfrm>
            <a:prstGeom prst="rect">
              <a:avLst/>
            </a:prstGeom>
            <a:effectLst>
              <a:outerShdw blurRad="50800" dist="381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ব্যতিহারিক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8489" y="5208601"/>
            <a:ext cx="2293301" cy="523220"/>
            <a:chOff x="907099" y="1353532"/>
            <a:chExt cx="2293301" cy="523220"/>
          </a:xfrm>
        </p:grpSpPr>
        <p:sp>
          <p:nvSpPr>
            <p:cNvPr id="34" name="Rounded Rectangle 33"/>
            <p:cNvSpPr/>
            <p:nvPr/>
          </p:nvSpPr>
          <p:spPr>
            <a:xfrm>
              <a:off x="907099" y="1370832"/>
              <a:ext cx="2293301" cy="496389"/>
            </a:xfrm>
            <a:prstGeom prst="roundRect">
              <a:avLst>
                <a:gd name="adj" fmla="val 30212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bevelT w="165100" h="50800" prst="softRound"/>
              <a:bevelB w="152400" h="5080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01229" y="1353532"/>
              <a:ext cx="2131932" cy="523220"/>
            </a:xfrm>
            <a:prstGeom prst="rect">
              <a:avLst/>
            </a:prstGeom>
            <a:effectLst>
              <a:outerShdw blurRad="50800" dist="381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৯.সংযোগজ্ঞাপক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1937" y="5810676"/>
            <a:ext cx="2293301" cy="584775"/>
            <a:chOff x="907099" y="1326638"/>
            <a:chExt cx="2293301" cy="584775"/>
          </a:xfrm>
        </p:grpSpPr>
        <p:sp>
          <p:nvSpPr>
            <p:cNvPr id="37" name="Rounded Rectangle 36"/>
            <p:cNvSpPr/>
            <p:nvPr/>
          </p:nvSpPr>
          <p:spPr>
            <a:xfrm>
              <a:off x="907099" y="1370832"/>
              <a:ext cx="2293301" cy="496389"/>
            </a:xfrm>
            <a:prstGeom prst="roundRect">
              <a:avLst>
                <a:gd name="adj" fmla="val 30212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bevelT w="165100" h="50800" prst="softRound"/>
              <a:bevelB w="152400" h="5080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7099" y="1326638"/>
              <a:ext cx="2239509" cy="584775"/>
            </a:xfrm>
            <a:prstGeom prst="rect">
              <a:avLst/>
            </a:prstGeom>
            <a:effectLst>
              <a:outerShdw blurRad="50800" dist="381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১০.অন্যাদিবাচক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057835" y="2036068"/>
            <a:ext cx="8189258" cy="58477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ঐ,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32800" y="2665335"/>
            <a:ext cx="8189258" cy="58477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সমুদয়,তাব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52979" y="3312828"/>
            <a:ext cx="8189258" cy="58477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52979" y="3942127"/>
            <a:ext cx="8189258" cy="58477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57272" y="4560346"/>
            <a:ext cx="8189258" cy="58477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7272" y="5178235"/>
            <a:ext cx="8189258" cy="58477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যাহারা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69582" y="5795619"/>
            <a:ext cx="8189258" cy="58477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57835" y="1388575"/>
            <a:ext cx="8189258" cy="58477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এ,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43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030" y="174851"/>
            <a:ext cx="11448634" cy="1077218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অপরিবর্তনীয়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শোভা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বর্ধন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বাক্যাংশের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সম্বন্ধ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অব্যয় পদ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11" y="1266358"/>
            <a:ext cx="3616979" cy="366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46" y="4421295"/>
            <a:ext cx="704850" cy="6546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27083" y1="89630" x2="28611" y2="96790"/>
                        <a14:foregroundMark x1="65972" y1="89630" x2="68056" y2="96296"/>
                        <a14:foregroundMark x1="58333" y1="86420" x2="58333" y2="86420"/>
                        <a14:foregroundMark x1="54306" y1="84691" x2="54306" y2="84691"/>
                        <a14:foregroundMark x1="19167" y1="65679" x2="19167" y2="65679"/>
                        <a14:foregroundMark x1="16389" y1="61235" x2="16389" y2="61235"/>
                        <a14:foregroundMark x1="22500" y1="33086" x2="22500" y2="33086"/>
                        <a14:foregroundMark x1="67222" y1="59259" x2="67222" y2="59259"/>
                        <a14:foregroundMark x1="62917" y1="58025" x2="62917" y2="58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12787"/>
          <a:stretch/>
        </p:blipFill>
        <p:spPr>
          <a:xfrm>
            <a:off x="1452282" y="1279421"/>
            <a:ext cx="3615706" cy="33501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4539" y1="10625" x2="79433" y2="11250"/>
                        <a14:foregroundMark x1="49645" y1="18125" x2="53191" y2="1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573" flipH="1">
            <a:off x="3697356" y="1702002"/>
            <a:ext cx="487562" cy="589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4539" y1="10625" x2="79433" y2="11250"/>
                        <a14:foregroundMark x1="49645" y1="18125" x2="53191" y2="1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573" flipH="1">
            <a:off x="2303786" y="1608633"/>
            <a:ext cx="479296" cy="57954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97883" y="4814293"/>
            <a:ext cx="5191623" cy="584775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5660" r="987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5796">
            <a:off x="8974329" y="2347240"/>
            <a:ext cx="649791" cy="4372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5660" r="987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285">
            <a:off x="8467242" y="2526420"/>
            <a:ext cx="649791" cy="4372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302">
            <a:off x="5766579" y="2805603"/>
            <a:ext cx="3328713" cy="221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085">
            <a:off x="5639377" y="2957636"/>
            <a:ext cx="1783468" cy="133314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872188" y="4548709"/>
            <a:ext cx="4854072" cy="1077218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ঐ ঝিরি ঝিরি পিয়ালের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কুঞ্জে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গুঞ্জে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9592" y="5615375"/>
            <a:ext cx="8856616" cy="584775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অব্যয় পদ।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29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0056 0.33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1687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-2.22222E-6 L -0.0017 0.323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-4.07407E-6 L 0.02422 0.250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125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75E-6 -1.48148E-6 L -0.00455 0.227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136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9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8658 C 0.01758 0.11875 0.06315 0.11389 0.1112 0.07755 C 0.1612 0.03959 0.19518 -0.01528 0.1875 -0.04745 C 0.17981 -0.07963 0.21341 -0.13426 0.26328 -0.17199 C 0.31146 -0.20833 0.35703 -0.21342 0.36471 -0.18125 " pathEditMode="relative" rAng="20220000" ptsTypes="AAAAA">
                                      <p:cBhvr>
                                        <p:cTn id="5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1338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9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118 C 5E-6 -0.13981 0.03516 -0.16134 0.07813 -0.16134 C 0.12214 -0.16134 0.15756 -0.13981 0.15756 -0.1118 C 0.15756 -0.08379 0.19284 -0.06203 0.23698 -0.06203 C 0.27995 -0.06203 0.3155 -0.08379 0.3155 -0.1118 " pathEditMode="relative" rAng="0" ptsTypes="AAAAA">
                                      <p:cBhvr>
                                        <p:cTn id="5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201249" y="1513069"/>
            <a:ext cx="9815623" cy="1045644"/>
            <a:chOff x="2321169" y="1213269"/>
            <a:chExt cx="9815623" cy="1045644"/>
          </a:xfrm>
        </p:grpSpPr>
        <p:sp>
          <p:nvSpPr>
            <p:cNvPr id="19" name="Rectangle 18"/>
            <p:cNvSpPr/>
            <p:nvPr/>
          </p:nvSpPr>
          <p:spPr>
            <a:xfrm>
              <a:off x="7016151" y="1213269"/>
              <a:ext cx="5120641" cy="584775"/>
            </a:xfrm>
            <a:prstGeom prst="rect">
              <a:avLst/>
            </a:prstGeom>
            <a:effectLst>
              <a:outerShdw blurRad="38100" dist="254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কিংবা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কারণ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পরন্তু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321169" y="1232768"/>
              <a:ext cx="4707357" cy="1026145"/>
              <a:chOff x="2321169" y="1232768"/>
              <a:chExt cx="4707357" cy="102614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677880" y="1232768"/>
                <a:ext cx="2350646" cy="584775"/>
                <a:chOff x="907099" y="1326638"/>
                <a:chExt cx="2350646" cy="584775"/>
              </a:xfrm>
            </p:grpSpPr>
            <p:sp>
              <p:nvSpPr>
                <p:cNvPr id="3" name="Rounded Rectangle 2"/>
                <p:cNvSpPr/>
                <p:nvPr/>
              </p:nvSpPr>
              <p:spPr>
                <a:xfrm>
                  <a:off x="907099" y="1370832"/>
                  <a:ext cx="2350646" cy="496389"/>
                </a:xfrm>
                <a:prstGeom prst="roundRect">
                  <a:avLst>
                    <a:gd name="adj" fmla="val 14423"/>
                  </a:avLst>
                </a:prstGeom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 contourW="12700">
                  <a:bevelT w="165100" h="50800" prst="softRound"/>
                  <a:bevelB w="152400" h="50800" prst="softRound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907099" y="1326638"/>
                  <a:ext cx="2350646" cy="584775"/>
                </a:xfrm>
                <a:prstGeom prst="rect">
                  <a:avLst/>
                </a:prstGeom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১. সমুচ্চয়ী অব্যয়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4" name="Right Arrow 23"/>
              <p:cNvSpPr/>
              <p:nvPr/>
            </p:nvSpPr>
            <p:spPr>
              <a:xfrm rot="19797581">
                <a:off x="2321169" y="2091094"/>
                <a:ext cx="2477272" cy="167819"/>
              </a:xfrm>
              <a:prstGeom prst="rightArrow">
                <a:avLst>
                  <a:gd name="adj1" fmla="val 50000"/>
                  <a:gd name="adj2" fmla="val 85158"/>
                </a:avLst>
              </a:prstGeom>
              <a:solidFill>
                <a:srgbClr val="009900"/>
              </a:solidFill>
              <a:ln w="22225" cmpd="sng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356639" y="2417608"/>
            <a:ext cx="9615263" cy="954107"/>
            <a:chOff x="2476559" y="2117808"/>
            <a:chExt cx="9615263" cy="954107"/>
          </a:xfrm>
        </p:grpSpPr>
        <p:sp>
          <p:nvSpPr>
            <p:cNvPr id="20" name="Rectangle 19"/>
            <p:cNvSpPr/>
            <p:nvPr/>
          </p:nvSpPr>
          <p:spPr>
            <a:xfrm>
              <a:off x="6971181" y="2117808"/>
              <a:ext cx="5120641" cy="954107"/>
            </a:xfrm>
            <a:prstGeom prst="rect">
              <a:avLst/>
            </a:prstGeom>
            <a:effectLst>
              <a:outerShdw blurRad="38100" dist="254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হায়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ধিক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বাহবা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মাগো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নাকি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ওহে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476559" y="2143934"/>
              <a:ext cx="4551967" cy="658271"/>
              <a:chOff x="2476559" y="2143934"/>
              <a:chExt cx="4551967" cy="65827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698053" y="2143934"/>
                <a:ext cx="2330473" cy="584775"/>
                <a:chOff x="907099" y="1326638"/>
                <a:chExt cx="2330473" cy="584775"/>
              </a:xfrm>
            </p:grpSpPr>
            <p:sp>
              <p:nvSpPr>
                <p:cNvPr id="6" name="Rounded Rectangle 5"/>
                <p:cNvSpPr/>
                <p:nvPr/>
              </p:nvSpPr>
              <p:spPr>
                <a:xfrm>
                  <a:off x="907099" y="1370832"/>
                  <a:ext cx="2330473" cy="496389"/>
                </a:xfrm>
                <a:prstGeom prst="roundRect">
                  <a:avLst>
                    <a:gd name="adj" fmla="val 14423"/>
                  </a:avLst>
                </a:prstGeom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 contourW="12700">
                  <a:bevelT w="165100" h="50800" prst="softRound"/>
                  <a:bevelB w="152400" h="50800" prst="softRound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907099" y="1326638"/>
                  <a:ext cx="2330473" cy="584775"/>
                </a:xfrm>
                <a:prstGeom prst="rect">
                  <a:avLst/>
                </a:prstGeom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২.অনন্বয়ী অব্যয়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5" name="Right Arrow 24"/>
              <p:cNvSpPr/>
              <p:nvPr/>
            </p:nvSpPr>
            <p:spPr>
              <a:xfrm rot="20687605">
                <a:off x="2476559" y="2630888"/>
                <a:ext cx="2245481" cy="171317"/>
              </a:xfrm>
              <a:prstGeom prst="rightArrow">
                <a:avLst>
                  <a:gd name="adj1" fmla="val 50000"/>
                  <a:gd name="adj2" fmla="val 85158"/>
                </a:avLst>
              </a:prstGeom>
              <a:solidFill>
                <a:srgbClr val="009900"/>
              </a:solidFill>
              <a:ln w="22225" cmpd="sng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370503" y="3404171"/>
            <a:ext cx="8520380" cy="600630"/>
            <a:chOff x="2490423" y="3104371"/>
            <a:chExt cx="8520380" cy="600630"/>
          </a:xfrm>
        </p:grpSpPr>
        <p:sp>
          <p:nvSpPr>
            <p:cNvPr id="21" name="Rectangle 20"/>
            <p:cNvSpPr/>
            <p:nvPr/>
          </p:nvSpPr>
          <p:spPr>
            <a:xfrm>
              <a:off x="6930837" y="3120226"/>
              <a:ext cx="4079966" cy="584775"/>
            </a:xfrm>
            <a:prstGeom prst="rect">
              <a:avLst/>
            </a:prstGeom>
            <a:effectLst>
              <a:outerShdw blurRad="38100" dist="254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490423" y="3104371"/>
              <a:ext cx="4538103" cy="584775"/>
              <a:chOff x="2490423" y="3104371"/>
              <a:chExt cx="4538103" cy="5847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698053" y="3104371"/>
                <a:ext cx="2330473" cy="584775"/>
                <a:chOff x="907099" y="1326638"/>
                <a:chExt cx="2330473" cy="584775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907099" y="1370832"/>
                  <a:ext cx="2330473" cy="496389"/>
                </a:xfrm>
                <a:prstGeom prst="roundRect">
                  <a:avLst>
                    <a:gd name="adj" fmla="val 17054"/>
                  </a:avLst>
                </a:prstGeom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 contourW="12700">
                  <a:bevelT w="165100" h="50800" prst="softRound"/>
                  <a:bevelB w="152400" h="50800" prst="softRound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907099" y="1326638"/>
                  <a:ext cx="2330473" cy="584775"/>
                </a:xfrm>
                <a:prstGeom prst="rect">
                  <a:avLst/>
                </a:prstGeom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৩. অনুসর্গ </a:t>
                  </a:r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অব্যয়</a:t>
                  </a:r>
                </a:p>
              </p:txBody>
            </p:sp>
          </p:grpSp>
          <p:sp>
            <p:nvSpPr>
              <p:cNvPr id="31" name="Right Arrow 30"/>
              <p:cNvSpPr/>
              <p:nvPr/>
            </p:nvSpPr>
            <p:spPr>
              <a:xfrm rot="345104">
                <a:off x="2490423" y="3212661"/>
                <a:ext cx="2142536" cy="165122"/>
              </a:xfrm>
              <a:prstGeom prst="rightArrow">
                <a:avLst>
                  <a:gd name="adj1" fmla="val 50000"/>
                  <a:gd name="adj2" fmla="val 85158"/>
                </a:avLst>
              </a:prstGeom>
              <a:solidFill>
                <a:srgbClr val="009900"/>
              </a:solidFill>
              <a:ln w="22225" cmpd="sng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2122618" y="4089317"/>
            <a:ext cx="9335377" cy="1217815"/>
            <a:chOff x="2242538" y="3789517"/>
            <a:chExt cx="9335377" cy="1217815"/>
          </a:xfrm>
        </p:grpSpPr>
        <p:sp>
          <p:nvSpPr>
            <p:cNvPr id="23" name="Rectangle 22"/>
            <p:cNvSpPr/>
            <p:nvPr/>
          </p:nvSpPr>
          <p:spPr>
            <a:xfrm>
              <a:off x="6951010" y="3991669"/>
              <a:ext cx="4626905" cy="1015663"/>
            </a:xfrm>
            <a:prstGeom prst="rect">
              <a:avLst/>
            </a:prstGeom>
            <a:effectLst>
              <a:outerShdw blurRad="38100" dist="254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শন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শন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গুন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গুন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কুহু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কুহু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algn="ctr"/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ছল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ছল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কন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কন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242538" y="3789517"/>
              <a:ext cx="4785988" cy="1216289"/>
              <a:chOff x="2242538" y="3789517"/>
              <a:chExt cx="4785988" cy="121628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698053" y="4068796"/>
                <a:ext cx="2330473" cy="937010"/>
                <a:chOff x="907099" y="1370832"/>
                <a:chExt cx="2293301" cy="496389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907099" y="1370832"/>
                  <a:ext cx="2293301" cy="496389"/>
                </a:xfrm>
                <a:prstGeom prst="roundRect">
                  <a:avLst>
                    <a:gd name="adj" fmla="val 7906"/>
                  </a:avLst>
                </a:prstGeom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 contourW="12700">
                  <a:bevelT w="165100" h="50800" prst="softRound"/>
                  <a:bevelB w="152400" h="50800" prst="softRound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907099" y="1381963"/>
                  <a:ext cx="2252957" cy="479359"/>
                </a:xfrm>
                <a:prstGeom prst="rect">
                  <a:avLst/>
                </a:prstGeom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৪. অনুকার </a:t>
                  </a:r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 </a:t>
                  </a:r>
                  <a:endPara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ধ্বন্যাত্মক </a:t>
                  </a:r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অব্যয়</a:t>
                  </a:r>
                </a:p>
              </p:txBody>
            </p:sp>
          </p:grpSp>
          <p:sp>
            <p:nvSpPr>
              <p:cNvPr id="32" name="Right Arrow 31"/>
              <p:cNvSpPr/>
              <p:nvPr/>
            </p:nvSpPr>
            <p:spPr>
              <a:xfrm rot="1716041" flipV="1">
                <a:off x="2242538" y="3789517"/>
                <a:ext cx="2565655" cy="193839"/>
              </a:xfrm>
              <a:prstGeom prst="rightArrow">
                <a:avLst>
                  <a:gd name="adj1" fmla="val 50000"/>
                  <a:gd name="adj2" fmla="val 85158"/>
                </a:avLst>
              </a:prstGeom>
              <a:solidFill>
                <a:srgbClr val="009900"/>
              </a:solidFill>
              <a:ln w="22225" cmpd="sng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405031" y="2676314"/>
            <a:ext cx="2037807" cy="1327732"/>
            <a:chOff x="4240471" y="2813672"/>
            <a:chExt cx="2037807" cy="132773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317" y="2813672"/>
              <a:ext cx="1371248" cy="1327732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4240471" y="3185150"/>
              <a:ext cx="2037807" cy="646331"/>
              <a:chOff x="907099" y="1326638"/>
              <a:chExt cx="2037807" cy="646331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951245" y="1339702"/>
                <a:ext cx="1941409" cy="553646"/>
              </a:xfrm>
              <a:prstGeom prst="roundRect">
                <a:avLst>
                  <a:gd name="adj" fmla="val 30212"/>
                </a:avLst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bevelT w="165100" h="50800" prst="softRound"/>
                <a:bevelB w="152400" h="50800" prst="softRound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7099" y="1326638"/>
                <a:ext cx="2037807" cy="646331"/>
              </a:xfrm>
              <a:prstGeom prst="rect">
                <a:avLst/>
              </a:prstGeom>
              <a:effectLst>
                <a:outerShdw blurRad="50800" dist="38100" dir="5400000" algn="ctr" rotWithShape="0">
                  <a:srgbClr val="000000">
                    <a:alpha val="38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অব্যয় পদ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3462088" y="365660"/>
            <a:ext cx="5191623" cy="646331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68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153" y="215758"/>
            <a:ext cx="11437495" cy="1200329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89"/>
          <a:stretch/>
        </p:blipFill>
        <p:spPr>
          <a:xfrm>
            <a:off x="1349115" y="1476047"/>
            <a:ext cx="4601980" cy="17269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37769" y="3420880"/>
            <a:ext cx="829498" cy="791356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2"/>
          <a:stretch/>
        </p:blipFill>
        <p:spPr>
          <a:xfrm>
            <a:off x="1349115" y="3203039"/>
            <a:ext cx="4601980" cy="14258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4134" y="4688843"/>
            <a:ext cx="5611942" cy="584775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সূর্য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80920" y="4693417"/>
            <a:ext cx="5611942" cy="584775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ফারিহা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" y="5529912"/>
            <a:ext cx="11887199" cy="584775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পদ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01" y="1513874"/>
            <a:ext cx="4601980" cy="31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8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328 -0.0331 L -0.0108 -0.27778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683" y="273598"/>
            <a:ext cx="11312433" cy="1077218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32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অসমাপিকা</a:t>
            </a:r>
            <a:r>
              <a:rPr lang="en-US" sz="32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3312" y="286661"/>
            <a:ext cx="8115301" cy="1077218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পরিসমাপ্তি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জ্ঞাপিত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3608" y="5247041"/>
            <a:ext cx="4809855" cy="584775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7" y="1486647"/>
            <a:ext cx="5617893" cy="3637626"/>
          </a:xfrm>
          <a:prstGeom prst="roundRect">
            <a:avLst>
              <a:gd name="adj" fmla="val 1199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515726" y="334982"/>
            <a:ext cx="9170124" cy="1077218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অসমাপিকা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পরিসমাপ্তি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অসমাপিকা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80" y="1425263"/>
            <a:ext cx="4613163" cy="37386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95860" y="5238376"/>
            <a:ext cx="4809855" cy="584775"/>
          </a:xfrm>
          <a:prstGeom prst="rect">
            <a:avLst/>
          </a:prstGeom>
          <a:effectLst>
            <a:outerShdw blurRad="38100" dist="254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71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4" grpId="0"/>
      <p:bldP spid="4" grpId="1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146219" y="3499984"/>
            <a:ext cx="4349096" cy="24006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err="1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000" b="1" dirty="0" err="1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000" b="1" dirty="0" err="1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000" b="1" dirty="0" err="1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নির্মিতি</a:t>
            </a:r>
            <a:endParaRPr lang="en-US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তারিখ: 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/০৯/২০২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GB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45478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499293" y="3467955"/>
            <a:ext cx="53833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আকলিমা আক্তার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(আইসিটি)</a:t>
            </a: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তারাটি উচ্চ বিদ্যালয়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ময়মনসিংহ।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absarmiasarker@gmail.com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53432" y="1581150"/>
            <a:ext cx="1962150" cy="1934428"/>
            <a:chOff x="2251072" y="1638301"/>
            <a:chExt cx="1962150" cy="193442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972" y="2079149"/>
              <a:ext cx="1157301" cy="119332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072" y="1638301"/>
              <a:ext cx="1962150" cy="193442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799932" y="1426598"/>
            <a:ext cx="616374" cy="4031668"/>
            <a:chOff x="5701368" y="1581150"/>
            <a:chExt cx="616374" cy="346915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688" t="37317" r="3161" b="2290"/>
            <a:stretch/>
          </p:blipFill>
          <p:spPr>
            <a:xfrm>
              <a:off x="5701368" y="2194561"/>
              <a:ext cx="558666" cy="285574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8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787" y="1581150"/>
              <a:ext cx="559955" cy="2343736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4947730" y="498564"/>
            <a:ext cx="2516335" cy="574184"/>
          </a:xfrm>
          <a:prstGeom prst="roundRect">
            <a:avLst>
              <a:gd name="adj" fmla="val 44928"/>
            </a:avLst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34229" y="510922"/>
            <a:ext cx="566480" cy="557281"/>
            <a:chOff x="1684010" y="3720870"/>
            <a:chExt cx="885020" cy="923701"/>
          </a:xfrm>
        </p:grpSpPr>
        <p:grpSp>
          <p:nvGrpSpPr>
            <p:cNvPr id="29" name="Group 28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1930576" y="3983103"/>
              <a:ext cx="391884" cy="3992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07258" y="509986"/>
            <a:ext cx="566480" cy="557281"/>
            <a:chOff x="1684010" y="3720870"/>
            <a:chExt cx="885020" cy="923701"/>
          </a:xfrm>
        </p:grpSpPr>
        <p:grpSp>
          <p:nvGrpSpPr>
            <p:cNvPr id="34" name="Group 33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35" name="Oval 34"/>
            <p:cNvSpPr/>
            <p:nvPr/>
          </p:nvSpPr>
          <p:spPr>
            <a:xfrm>
              <a:off x="1930576" y="3983103"/>
              <a:ext cx="391884" cy="3992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194" y="1763486"/>
            <a:ext cx="1200703" cy="16274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62414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25202" y="514253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2" y="1475285"/>
            <a:ext cx="2828925" cy="16192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73950" y="3539214"/>
            <a:ext cx="10795238" cy="923701"/>
            <a:chOff x="752328" y="3539214"/>
            <a:chExt cx="10795238" cy="923701"/>
          </a:xfrm>
        </p:grpSpPr>
        <p:sp>
          <p:nvSpPr>
            <p:cNvPr id="19" name="Freeform 18"/>
            <p:cNvSpPr/>
            <p:nvPr/>
          </p:nvSpPr>
          <p:spPr>
            <a:xfrm>
              <a:off x="1218477" y="3711836"/>
              <a:ext cx="10329089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52328" y="3539214"/>
              <a:ext cx="885020" cy="923701"/>
              <a:chOff x="1684010" y="3720870"/>
              <a:chExt cx="885020" cy="92370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24" name="Oval 23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605083" y="3748396"/>
              <a:ext cx="9798791" cy="553998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ctr" rotWithShape="0">
                <a:schemeClr val="tx1">
                  <a:alpha val="38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3000" dirty="0" err="1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তাঁরা</a:t>
              </a: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000" dirty="0" err="1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পৌঁছেছেন</a:t>
              </a: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000" dirty="0" err="1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000" dirty="0" err="1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অভিযাত্রী</a:t>
              </a: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000" dirty="0" err="1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চিরন্তন</a:t>
              </a: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শব্দগুলোর</a:t>
              </a: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পদ</a:t>
              </a: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3000" dirty="0" smtClean="0">
                  <a:ln w="0"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0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3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81813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229600" y="275679"/>
            <a:ext cx="2562225" cy="562511"/>
          </a:xfrm>
          <a:prstGeom prst="wedgeRectCallout">
            <a:avLst>
              <a:gd name="adj1" fmla="val -63364"/>
              <a:gd name="adj2" fmla="val 11252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5410" y="742165"/>
            <a:ext cx="6969391" cy="584775"/>
          </a:xfrm>
          <a:prstGeom prst="rect">
            <a:avLst/>
          </a:prstGeom>
          <a:noFill/>
          <a:effectLst>
            <a:outerShdw blurRad="381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1532" y="2566095"/>
            <a:ext cx="8382000" cy="584775"/>
          </a:xfrm>
          <a:prstGeom prst="rect">
            <a:avLst/>
          </a:prstGeom>
          <a:noFill/>
          <a:effectLst>
            <a:outerShdw blurRad="381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সজ্ঞাবাচক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8733" y="3163180"/>
            <a:ext cx="220109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5204" y="3123688"/>
            <a:ext cx="20714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সমিতি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8735" y="3883611"/>
            <a:ext cx="222393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5400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বীরত্ব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2868" y="3901693"/>
            <a:ext cx="207374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গীতাঞ্জলি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8734" y="1325135"/>
            <a:ext cx="220109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8148" y="2030324"/>
            <a:ext cx="21816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35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5312" y="1316625"/>
            <a:ext cx="212130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44260" y="2035352"/>
            <a:ext cx="211235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99" y="1360312"/>
            <a:ext cx="554560" cy="509271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75" y="3898799"/>
            <a:ext cx="572901" cy="52611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24" name="TextBox 20">
            <a:extLst>
              <a:ext uri="{FF2B5EF4-FFF2-40B4-BE49-F238E27FC236}">
                <a16:creationId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8129124" y="345813"/>
            <a:ext cx="2754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543">
            <a:off x="11301811" y="5731767"/>
            <a:ext cx="805358" cy="606351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2501532" y="4417456"/>
            <a:ext cx="8382000" cy="584775"/>
          </a:xfrm>
          <a:prstGeom prst="rect">
            <a:avLst/>
          </a:prstGeom>
          <a:noFill/>
          <a:effectLst>
            <a:outerShdw blurRad="381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জাতিবাচক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58733" y="5014541"/>
            <a:ext cx="22239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5204" y="4975049"/>
            <a:ext cx="20714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জনতা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58734" y="5734972"/>
            <a:ext cx="220109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5400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পর্বত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2868" y="5753054"/>
            <a:ext cx="207374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বহর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23" y="5753054"/>
            <a:ext cx="572901" cy="52611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6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6819" y="1134920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50800" dist="50800" dir="5400000" algn="tl" rotWithShape="0">
                  <a:schemeClr val="tx1">
                    <a:alpha val="3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8541" y="1632483"/>
            <a:ext cx="10096652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১.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বলতে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২.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৩.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সমষ্টিবাচক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বিশেষ্যের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৪.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৫.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কুহু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কুহু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ঘেউ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ঘেউ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কন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কন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56" b="11358"/>
          <a:stretch/>
        </p:blipFill>
        <p:spPr>
          <a:xfrm>
            <a:off x="180336" y="1086387"/>
            <a:ext cx="1735093" cy="42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93" y="1238723"/>
            <a:ext cx="1858414" cy="14769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19416" y="261030"/>
            <a:ext cx="2767461" cy="769441"/>
            <a:chOff x="6519416" y="626794"/>
            <a:chExt cx="2767461" cy="769441"/>
          </a:xfrm>
        </p:grpSpPr>
        <p:sp>
          <p:nvSpPr>
            <p:cNvPr id="12" name="Rectangular Callout 11"/>
            <p:cNvSpPr/>
            <p:nvPr/>
          </p:nvSpPr>
          <p:spPr>
            <a:xfrm>
              <a:off x="6657975" y="660956"/>
              <a:ext cx="2581276" cy="682069"/>
            </a:xfrm>
            <a:prstGeom prst="wedgeRectCallout">
              <a:avLst>
                <a:gd name="adj1" fmla="val -59262"/>
                <a:gd name="adj2" fmla="val 119293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519416" y="626794"/>
              <a:ext cx="2767461" cy="769441"/>
            </a:xfrm>
            <a:prstGeom prst="rect">
              <a:avLst/>
            </a:prstGeom>
            <a:noFill/>
            <a:ln w="1905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89619" y="2416423"/>
            <a:ext cx="8451663" cy="1207396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300" dirty="0" smtClean="0">
                <a:ln w="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50800" dir="5400000" algn="tl">
                    <a:schemeClr val="tx1"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50800" dir="5400000" algn="tl">
                  <a:schemeClr val="tx1"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940884"/>
              </p:ext>
            </p:extLst>
          </p:nvPr>
        </p:nvGraphicFramePr>
        <p:xfrm>
          <a:off x="3864634" y="3513907"/>
          <a:ext cx="4261449" cy="2651760"/>
        </p:xfrm>
        <a:graphic>
          <a:graphicData uri="http://schemas.openxmlformats.org/drawingml/2006/table">
            <a:tbl>
              <a:tblPr>
                <a:effectLst>
                  <a:outerShdw blurRad="38100" dist="25400" dir="5400000" algn="tl" rotWithShape="0">
                    <a:schemeClr val="bg1">
                      <a:alpha val="38000"/>
                    </a:schemeClr>
                  </a:outerShdw>
                </a:effectLst>
                <a:tableStyleId>{5940675A-B579-460E-94D1-54222C63F5DA}</a:tableStyleId>
              </a:tblPr>
              <a:tblGrid>
                <a:gridCol w="4261449">
                  <a:extLst>
                    <a:ext uri="{9D8B030D-6E8A-4147-A177-3AD203B41FA5}">
                      <a16:colId xmlns:a16="http://schemas.microsoft.com/office/drawing/2014/main" val="3052841748"/>
                    </a:ext>
                  </a:extLst>
                </a:gridCol>
              </a:tblGrid>
              <a:tr h="465826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পদের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252395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  <a:r>
                        <a:rPr lang="en-US" sz="2800" b="1" dirty="0" smtClean="0">
                          <a:effectLst/>
                        </a:rPr>
                        <a:t> 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পিঁপড়ে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smtClean="0">
                          <a:effectLst/>
                        </a:rPr>
                        <a:t> </a:t>
                      </a:r>
                      <a:endParaRPr lang="en-US" sz="28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401800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নিরীহ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91315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দেখলে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81796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2800" b="1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</a:t>
                      </a:r>
                      <a:endParaRPr lang="en-US" sz="28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761826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057900" y="3513907"/>
            <a:ext cx="38099" cy="2651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5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160" y="6065519"/>
            <a:ext cx="11902440" cy="648327"/>
            <a:chOff x="655320" y="4668639"/>
            <a:chExt cx="11216640" cy="7955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263640" y="4668639"/>
              <a:ext cx="2804160" cy="7955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3459480" y="4668639"/>
              <a:ext cx="2804160" cy="795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55320" y="4668639"/>
              <a:ext cx="2804160" cy="7955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9067800" y="4668639"/>
              <a:ext cx="2804160" cy="79552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23923" y="51138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 flipV="1">
            <a:off x="2889293" y="572012"/>
            <a:ext cx="165141" cy="714400"/>
          </a:xfrm>
          <a:prstGeom prst="roundRect">
            <a:avLst>
              <a:gd name="adj" fmla="val 400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 b="2637"/>
          <a:stretch/>
        </p:blipFill>
        <p:spPr>
          <a:xfrm rot="21405607">
            <a:off x="3708012" y="1424688"/>
            <a:ext cx="5025485" cy="4673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079" y1="20779" x2="11905" y2="32468"/>
                        <a14:foregroundMark x1="3968" y1="28571" x2="3968" y2="28571"/>
                        <a14:foregroundMark x1="40476" y1="61039" x2="42857" y2="53247"/>
                        <a14:foregroundMark x1="46032" y1="53247" x2="47619" y2="50649"/>
                        <a14:foregroundMark x1="58730" y1="41558" x2="58730" y2="45455"/>
                        <a14:backgroundMark x1="45238" y1="48052" x2="42857" y2="49351"/>
                        <a14:backgroundMark x1="54762" y1="46753" x2="55556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80" y="3146208"/>
            <a:ext cx="2163849" cy="1322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59" y="4614863"/>
            <a:ext cx="1977391" cy="2087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89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47"/>
          <a:stretch/>
        </p:blipFill>
        <p:spPr>
          <a:xfrm>
            <a:off x="10326958" y="4843461"/>
            <a:ext cx="1755506" cy="19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52682 -0.00463 " pathEditMode="relative" rAng="0" ptsTypes="AA">
                                      <p:cBhvr>
                                        <p:cTn id="14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2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57073" y="313383"/>
            <a:ext cx="4480560" cy="548640"/>
            <a:chOff x="1859279" y="3174414"/>
            <a:chExt cx="5173981" cy="646331"/>
          </a:xfrm>
        </p:grpSpPr>
        <p:sp>
          <p:nvSpPr>
            <p:cNvPr id="12" name="Rounded Rectangle 11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59280" y="3184175"/>
              <a:ext cx="5173980" cy="6060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 tIns="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ছবিতে কী দেখতে পাচ্ছ?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71" y="1035448"/>
            <a:ext cx="6482080" cy="1969009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737233" y="1379295"/>
            <a:ext cx="829498" cy="79135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FFFF00"/>
              </a:gs>
              <a:gs pos="81000">
                <a:srgbClr val="FFFF00"/>
              </a:gs>
              <a:gs pos="16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/>
          <a:stretch/>
        </p:blipFill>
        <p:spPr>
          <a:xfrm>
            <a:off x="2803313" y="3004458"/>
            <a:ext cx="6509173" cy="17242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>
          <a:xfrm flipH="1">
            <a:off x="2800936" y="1535629"/>
            <a:ext cx="2578826" cy="319312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383184" y="4745609"/>
            <a:ext cx="3349432" cy="600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অস্ত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38100" dir="5400000" algn="ctr" rotWithShape="0">
                  <a:schemeClr val="tx1">
                    <a:alpha val="3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02513" y="4745609"/>
            <a:ext cx="883236" cy="600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84096" y="4745608"/>
            <a:ext cx="904182" cy="600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0">
            <a:spAutoFit/>
          </a:bodyPr>
          <a:lstStyle/>
          <a:p>
            <a:r>
              <a:rPr lang="en-US" sz="36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</a:t>
            </a:r>
            <a:endParaRPr lang="en-US" sz="36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22334" y="4746447"/>
            <a:ext cx="1212108" cy="600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36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168435" y="5526176"/>
            <a:ext cx="2842909" cy="600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endParaRPr lang="en-US" sz="36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965519" y="5535806"/>
            <a:ext cx="4340350" cy="600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0">
            <a:spAutoFit/>
          </a:bodyPr>
          <a:lstStyle/>
          <a:p>
            <a:r>
              <a:rPr lang="en-US" sz="3600" dirty="0" err="1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75881" y="5534966"/>
            <a:ext cx="6795446" cy="4892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0" rIns="91440" bIns="0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0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328 -0.03311 L -0.00768 0.24907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1.85185E-6 L -0.01003 0.113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5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16667E-6 1.85185E-6 L -0.00808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578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3.7037E-7 L -0.00456 0.113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5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9" grpId="0"/>
      <p:bldP spid="49" grpId="1"/>
      <p:bldP spid="49" grpId="2"/>
      <p:bldP spid="51" grpId="0"/>
      <p:bldP spid="51" grpId="1"/>
      <p:bldP spid="51" grpId="2"/>
      <p:bldP spid="62" grpId="0"/>
      <p:bldP spid="62" grpId="1"/>
      <p:bldP spid="62" grpId="2"/>
      <p:bldP spid="63" grpId="0"/>
      <p:bldP spid="63" grpId="1"/>
      <p:bldP spid="64" grpId="0"/>
      <p:bldP spid="64" grpId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10702" r="13939" b="5341"/>
          <a:stretch/>
        </p:blipFill>
        <p:spPr>
          <a:xfrm>
            <a:off x="3507699" y="443399"/>
            <a:ext cx="5111646" cy="53428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87384" y="674557"/>
            <a:ext cx="4287187" cy="2248525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91310" y="711866"/>
            <a:ext cx="554762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পদ-প্রকরণ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7116">
            <a:off x="3662304" y="1095756"/>
            <a:ext cx="2209800" cy="1905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99" y="1542863"/>
            <a:ext cx="2143593" cy="14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03 -0.00023 L 0.30208 0.0182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92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98125" y="1560621"/>
            <a:ext cx="6916137" cy="2959747"/>
            <a:chOff x="1291268" y="1586412"/>
            <a:chExt cx="6916137" cy="2959747"/>
          </a:xfrm>
        </p:grpSpPr>
        <p:sp>
          <p:nvSpPr>
            <p:cNvPr id="7" name="Freeform 6"/>
            <p:cNvSpPr/>
            <p:nvPr/>
          </p:nvSpPr>
          <p:spPr>
            <a:xfrm>
              <a:off x="1656703" y="2369587"/>
              <a:ext cx="6550702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91268" y="2334120"/>
              <a:ext cx="730867" cy="702426"/>
              <a:chOff x="984832" y="2554114"/>
              <a:chExt cx="730867" cy="73086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892462" y="2427185"/>
              <a:ext cx="54241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পদ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কী তা উল্লেখ করতে পারবে;</a:t>
              </a:r>
              <a:endParaRPr lang="bn-IN" sz="32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56703" y="3127456"/>
              <a:ext cx="6550702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291268" y="3091989"/>
              <a:ext cx="730867" cy="702426"/>
              <a:chOff x="984832" y="2554114"/>
              <a:chExt cx="730867" cy="73086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022134" y="3167305"/>
              <a:ext cx="58286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পদের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প্রকারভেদ লিখতে পারবে;</a:t>
              </a:r>
              <a:r>
                <a:rPr lang="bn-IN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56702" y="3879200"/>
              <a:ext cx="6550703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291268" y="3843733"/>
              <a:ext cx="730867" cy="702426"/>
              <a:chOff x="984832" y="2554114"/>
              <a:chExt cx="730867" cy="73086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917177" y="3901209"/>
              <a:ext cx="61817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51879" y="1586412"/>
              <a:ext cx="4892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u="sng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0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0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10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1540" y="369684"/>
            <a:ext cx="6330820" cy="646331"/>
          </a:xfrm>
          <a:prstGeom prst="rect">
            <a:avLst/>
          </a:prstGeom>
          <a:effectLst>
            <a:outerShdw blurRad="38100" dist="38100" dir="5400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পদ বলতে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ঝায়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042" y="262791"/>
            <a:ext cx="11112594" cy="646331"/>
          </a:xfrm>
          <a:prstGeom prst="rect">
            <a:avLst/>
          </a:prstGeom>
          <a:noFill/>
          <a:effectLst>
            <a:outerShdw blurRad="381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 বাক্যের অন্তর্গত অর্থবিশিষ্ট প্রত্যেকটি শব্দকে এক একটি পদ বলা হয়।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7280" y="239609"/>
            <a:ext cx="9915524" cy="1200329"/>
          </a:xfrm>
          <a:prstGeom prst="rect">
            <a:avLst/>
          </a:prstGeom>
          <a:noFill/>
          <a:effectLst>
            <a:outerShdw blurRad="381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অন্যকথায়, বাক্যে ব্যবহৃত বিভক্তিযুক্ত ও অর্থবোধক প্রত্যেকটি</a:t>
            </a:r>
          </a:p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শব্দকে এক একটি পদ বলে।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57" y="1488186"/>
            <a:ext cx="5037365" cy="3167063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97" y="1488185"/>
            <a:ext cx="5037365" cy="3167063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590188" y="4775181"/>
            <a:ext cx="501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জেলেরা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50800" dist="38100" dir="5400000" algn="tl" rotWithShape="0">
                  <a:schemeClr val="dk1">
                    <a:alpha val="3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57" y="5478664"/>
            <a:ext cx="1127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জেলেরা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’- এ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প্রত্যেকটি এক একটি পদ।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50800" dist="38100" dir="5400000" algn="tl" rotWithShape="0">
                  <a:schemeClr val="dk1">
                    <a:alpha val="3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065" y="5201664"/>
            <a:ext cx="1147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বাক্যে (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জেলে+রা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মাছ+০,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ধর+এ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–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০ (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এ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বিভক্তিগুলো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বাক্যের অন্তর্গত প্রত্যেকটি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পূর্ণতা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tl" rotWithShape="0">
                    <a:schemeClr val="dk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50800" dist="38100" dir="5400000" algn="tl" rotWithShape="0">
                  <a:schemeClr val="dk1">
                    <a:alpha val="3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3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5442 -0.001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21796 0.002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2" grpId="1"/>
      <p:bldP spid="13" grpId="0"/>
      <p:bldP spid="16" grpId="0"/>
      <p:bldP spid="17" grpId="0"/>
      <p:bldP spid="17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42782" y="3835977"/>
            <a:ext cx="5718337" cy="923701"/>
            <a:chOff x="1649114" y="3835977"/>
            <a:chExt cx="5718337" cy="923701"/>
          </a:xfrm>
        </p:grpSpPr>
        <p:sp>
          <p:nvSpPr>
            <p:cNvPr id="5" name="Freeform 4"/>
            <p:cNvSpPr/>
            <p:nvPr/>
          </p:nvSpPr>
          <p:spPr>
            <a:xfrm>
              <a:off x="2182499" y="4008599"/>
              <a:ext cx="5184952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20354E-B613-46DB-9ACC-09D7C3A520B8}"/>
                </a:ext>
              </a:extLst>
            </p:cNvPr>
            <p:cNvSpPr/>
            <p:nvPr/>
          </p:nvSpPr>
          <p:spPr>
            <a:xfrm>
              <a:off x="2618703" y="4061718"/>
              <a:ext cx="4654047" cy="553998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600" b="1" dirty="0" smtClean="0">
                  <a:effectLst>
                    <a:outerShdw blurRad="50800" dist="50800" dir="5400000" algn="tl">
                      <a:schemeClr val="tx1">
                        <a:alpha val="38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পদ বলতে </a:t>
              </a:r>
              <a:r>
                <a:rPr lang="en-US" sz="3600" b="1" dirty="0" err="1" smtClean="0">
                  <a:effectLst>
                    <a:outerShdw blurRad="50800" dist="50800" dir="5400000" algn="tl">
                      <a:schemeClr val="tx1">
                        <a:alpha val="38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b="1" dirty="0" smtClean="0">
                  <a:effectLst>
                    <a:outerShdw blurRad="50800" dist="50800" dir="5400000" algn="tl">
                      <a:schemeClr val="tx1">
                        <a:alpha val="38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effectLst>
                    <a:outerShdw blurRad="50800" dist="50800" dir="5400000" algn="tl">
                      <a:schemeClr val="tx1">
                        <a:alpha val="38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50800" dist="50800" dir="5400000" algn="tl">
                      <a:schemeClr val="tx1">
                        <a:alpha val="38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বোঝ</a:t>
              </a:r>
              <a:r>
                <a:rPr lang="en-US" sz="3600" b="1" dirty="0" smtClean="0">
                  <a:effectLst>
                    <a:outerShdw blurRad="50800" dist="50800" dir="5400000" algn="tl">
                      <a:schemeClr val="tx1">
                        <a:alpha val="38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effectLst>
                  <a:outerShdw blurRad="50800" dist="50800" dir="5400000" algn="tl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49114" y="3835977"/>
              <a:ext cx="885020" cy="923701"/>
              <a:chOff x="1684010" y="3720870"/>
              <a:chExt cx="885020" cy="9237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8" name="Oval 7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41593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278057"/>
            <a:ext cx="1905000" cy="1895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531">
                        <a14:foregroundMark x1="16201" y1="6383" x2="16201" y2="7092"/>
                        <a14:foregroundMark x1="13408" y1="6738" x2="14525" y2="7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3" b="1614"/>
          <a:stretch/>
        </p:blipFill>
        <p:spPr>
          <a:xfrm>
            <a:off x="138218" y="130629"/>
            <a:ext cx="2247794" cy="65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1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3701" y="240110"/>
            <a:ext cx="9228398" cy="646331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বলতে পারবে বাংলা ব্যাকরণে পদ কয় প্রকার?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411577" y="887367"/>
            <a:ext cx="6136230" cy="2295847"/>
            <a:chOff x="5411577" y="844503"/>
            <a:chExt cx="6136230" cy="2295847"/>
          </a:xfrm>
        </p:grpSpPr>
        <p:grpSp>
          <p:nvGrpSpPr>
            <p:cNvPr id="62" name="Group 61"/>
            <p:cNvGrpSpPr/>
            <p:nvPr/>
          </p:nvGrpSpPr>
          <p:grpSpPr>
            <a:xfrm>
              <a:off x="9321709" y="844503"/>
              <a:ext cx="2226098" cy="746227"/>
              <a:chOff x="1088380" y="4381092"/>
              <a:chExt cx="2730320" cy="616859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088380" y="4381092"/>
                <a:ext cx="2730320" cy="616859"/>
                <a:chOff x="3577388" y="2805364"/>
                <a:chExt cx="2518612" cy="661736"/>
              </a:xfrm>
            </p:grpSpPr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79" t="4580" r="7574" b="4580"/>
                <a:stretch/>
              </p:blipFill>
              <p:spPr>
                <a:xfrm>
                  <a:off x="3577388" y="2805364"/>
                  <a:ext cx="2518612" cy="6617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66" name="Rounded Rectangle 65"/>
                <p:cNvSpPr/>
                <p:nvPr/>
              </p:nvSpPr>
              <p:spPr>
                <a:xfrm>
                  <a:off x="3640315" y="2867355"/>
                  <a:ext cx="2373707" cy="53775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C33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1166848" y="4441612"/>
                <a:ext cx="2562984" cy="459117"/>
              </a:xfrm>
              <a:prstGeom prst="rect">
                <a:avLst/>
              </a:prstGeom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বিশেষ্য পদ</a:t>
                </a:r>
                <a:endParaRPr lang="en-US" sz="3600" dirty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6" b="89858" l="11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50448">
              <a:off x="5411577" y="1067407"/>
              <a:ext cx="4013914" cy="2072943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5728835" y="1753551"/>
            <a:ext cx="5861716" cy="2073813"/>
            <a:chOff x="5728835" y="1724975"/>
            <a:chExt cx="5861716" cy="2073813"/>
          </a:xfrm>
        </p:grpSpPr>
        <p:grpSp>
          <p:nvGrpSpPr>
            <p:cNvPr id="67" name="Group 66"/>
            <p:cNvGrpSpPr/>
            <p:nvPr/>
          </p:nvGrpSpPr>
          <p:grpSpPr>
            <a:xfrm>
              <a:off x="9332038" y="1889935"/>
              <a:ext cx="2258513" cy="746227"/>
              <a:chOff x="1088380" y="4381092"/>
              <a:chExt cx="2730320" cy="616859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088380" y="4381092"/>
                <a:ext cx="2730320" cy="616859"/>
                <a:chOff x="3577388" y="2805364"/>
                <a:chExt cx="2518612" cy="661736"/>
              </a:xfrm>
            </p:grpSpPr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79" t="4580" r="7574" b="4580"/>
                <a:stretch/>
              </p:blipFill>
              <p:spPr>
                <a:xfrm>
                  <a:off x="3577388" y="2805364"/>
                  <a:ext cx="2518612" cy="6617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71" name="Rounded Rectangle 70"/>
                <p:cNvSpPr/>
                <p:nvPr/>
              </p:nvSpPr>
              <p:spPr>
                <a:xfrm>
                  <a:off x="3640315" y="2867355"/>
                  <a:ext cx="2373707" cy="53775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C33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1192832" y="4441225"/>
                <a:ext cx="2526749" cy="459117"/>
              </a:xfrm>
              <a:prstGeom prst="rect">
                <a:avLst/>
              </a:prstGeom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বিশেষণ পদ</a:t>
                </a:r>
                <a:endParaRPr lang="en-US" sz="3600" dirty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6" b="89858" l="11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3076">
              <a:off x="5728835" y="1724975"/>
              <a:ext cx="3554670" cy="2073813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5845139" y="2261933"/>
            <a:ext cx="5775677" cy="2345232"/>
            <a:chOff x="5845139" y="2261933"/>
            <a:chExt cx="5775677" cy="2345232"/>
          </a:xfrm>
        </p:grpSpPr>
        <p:grpSp>
          <p:nvGrpSpPr>
            <p:cNvPr id="72" name="Group 71"/>
            <p:cNvGrpSpPr/>
            <p:nvPr/>
          </p:nvGrpSpPr>
          <p:grpSpPr>
            <a:xfrm>
              <a:off x="9377758" y="2958238"/>
              <a:ext cx="2243058" cy="746227"/>
              <a:chOff x="1088380" y="4381092"/>
              <a:chExt cx="2730320" cy="616859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088380" y="4381092"/>
                <a:ext cx="2730320" cy="616859"/>
                <a:chOff x="3577388" y="2805364"/>
                <a:chExt cx="2518612" cy="661736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79" t="4580" r="7574" b="4580"/>
                <a:stretch/>
              </p:blipFill>
              <p:spPr>
                <a:xfrm>
                  <a:off x="3577388" y="2805364"/>
                  <a:ext cx="2518612" cy="6617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76" name="Rounded Rectangle 75"/>
                <p:cNvSpPr/>
                <p:nvPr/>
              </p:nvSpPr>
              <p:spPr>
                <a:xfrm>
                  <a:off x="3640315" y="2867355"/>
                  <a:ext cx="2373707" cy="53775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C33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1147455" y="4443673"/>
                <a:ext cx="2615618" cy="459117"/>
              </a:xfrm>
              <a:prstGeom prst="rect">
                <a:avLst/>
              </a:prstGeom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সর্বনাম পদ</a:t>
                </a:r>
                <a:endParaRPr lang="en-US" sz="3600" dirty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6" b="89858" l="11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33118">
              <a:off x="5845139" y="2261933"/>
              <a:ext cx="3547726" cy="2345232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5802803" y="2986748"/>
            <a:ext cx="5863732" cy="2236061"/>
            <a:chOff x="5802803" y="3015324"/>
            <a:chExt cx="5863732" cy="2236061"/>
          </a:xfrm>
        </p:grpSpPr>
        <p:grpSp>
          <p:nvGrpSpPr>
            <p:cNvPr id="77" name="Group 76"/>
            <p:cNvGrpSpPr/>
            <p:nvPr/>
          </p:nvGrpSpPr>
          <p:grpSpPr>
            <a:xfrm>
              <a:off x="9387486" y="4003670"/>
              <a:ext cx="2279049" cy="746227"/>
              <a:chOff x="1088380" y="4381092"/>
              <a:chExt cx="2730320" cy="616859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088380" y="4381092"/>
                <a:ext cx="2730320" cy="616859"/>
                <a:chOff x="3577388" y="2805364"/>
                <a:chExt cx="2518612" cy="661736"/>
              </a:xfrm>
            </p:grpSpPr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79" t="4580" r="7574" b="4580"/>
                <a:stretch/>
              </p:blipFill>
              <p:spPr>
                <a:xfrm>
                  <a:off x="3577388" y="2805364"/>
                  <a:ext cx="2518612" cy="6617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81" name="Rounded Rectangle 80"/>
                <p:cNvSpPr/>
                <p:nvPr/>
              </p:nvSpPr>
              <p:spPr>
                <a:xfrm>
                  <a:off x="3640315" y="2867355"/>
                  <a:ext cx="2373707" cy="53775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C33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79" name="Rectangle 78"/>
              <p:cNvSpPr/>
              <p:nvPr/>
            </p:nvSpPr>
            <p:spPr>
              <a:xfrm>
                <a:off x="1165739" y="4432918"/>
                <a:ext cx="2517608" cy="459117"/>
              </a:xfrm>
              <a:prstGeom prst="rect">
                <a:avLst/>
              </a:prstGeom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অব্যয় পদ</a:t>
                </a:r>
                <a:endParaRPr lang="en-US" sz="3600" dirty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6" b="89858" l="11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1299">
              <a:off x="5802803" y="3015324"/>
              <a:ext cx="3537981" cy="2236061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5652740" y="3529539"/>
            <a:ext cx="6013795" cy="2362273"/>
            <a:chOff x="5652740" y="3572403"/>
            <a:chExt cx="6013795" cy="2362273"/>
          </a:xfrm>
        </p:grpSpPr>
        <p:grpSp>
          <p:nvGrpSpPr>
            <p:cNvPr id="82" name="Group 81"/>
            <p:cNvGrpSpPr/>
            <p:nvPr/>
          </p:nvGrpSpPr>
          <p:grpSpPr>
            <a:xfrm>
              <a:off x="9385686" y="5061015"/>
              <a:ext cx="2280849" cy="746227"/>
              <a:chOff x="1088380" y="4381092"/>
              <a:chExt cx="2730320" cy="616859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1088380" y="4381092"/>
                <a:ext cx="2730320" cy="616859"/>
                <a:chOff x="3577388" y="2805364"/>
                <a:chExt cx="2518612" cy="661736"/>
              </a:xfrm>
            </p:grpSpPr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79" t="4580" r="7574" b="4580"/>
                <a:stretch/>
              </p:blipFill>
              <p:spPr>
                <a:xfrm>
                  <a:off x="3577388" y="2805364"/>
                  <a:ext cx="2518612" cy="6617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86" name="Rounded Rectangle 85"/>
                <p:cNvSpPr/>
                <p:nvPr/>
              </p:nvSpPr>
              <p:spPr>
                <a:xfrm>
                  <a:off x="3640315" y="2867355"/>
                  <a:ext cx="2373707" cy="53775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C33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84" name="Rectangle 83"/>
              <p:cNvSpPr/>
              <p:nvPr/>
            </p:nvSpPr>
            <p:spPr>
              <a:xfrm>
                <a:off x="1156597" y="4441264"/>
                <a:ext cx="2562984" cy="459117"/>
              </a:xfrm>
              <a:prstGeom prst="rect">
                <a:avLst/>
              </a:prstGeom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ক্রিয়া পদ</a:t>
                </a:r>
                <a:endParaRPr lang="en-US" sz="3600" dirty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6" b="89858" l="11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938">
              <a:off x="5652740" y="3572403"/>
              <a:ext cx="3765594" cy="2362273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4452915" y="2666822"/>
            <a:ext cx="1643100" cy="1666854"/>
            <a:chOff x="7374735" y="1623664"/>
            <a:chExt cx="2726528" cy="2726528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735" y="1623664"/>
              <a:ext cx="2726528" cy="2726528"/>
            </a:xfrm>
            <a:prstGeom prst="rect">
              <a:avLst/>
            </a:prstGeom>
          </p:spPr>
        </p:pic>
        <p:grpSp>
          <p:nvGrpSpPr>
            <p:cNvPr id="100" name="Group 99"/>
            <p:cNvGrpSpPr/>
            <p:nvPr/>
          </p:nvGrpSpPr>
          <p:grpSpPr>
            <a:xfrm>
              <a:off x="7798747" y="2067196"/>
              <a:ext cx="1866372" cy="1840033"/>
              <a:chOff x="1755930" y="2298265"/>
              <a:chExt cx="1437381" cy="1401896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755930" y="2298265"/>
                <a:ext cx="1437381" cy="14018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839993" y="2607349"/>
                <a:ext cx="1190717" cy="874527"/>
              </a:xfrm>
              <a:prstGeom prst="rect">
                <a:avLst/>
              </a:prstGeom>
              <a:noFill/>
              <a:effectLst>
                <a:outerShdw blurRad="50800" dist="38100" dir="5400000" algn="ctr" rotWithShape="0">
                  <a:schemeClr val="tx1">
                    <a:alpha val="38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4400" dirty="0" smtClean="0">
                    <a:ln w="0">
                      <a:solidFill>
                        <a:sysClr val="windowText" lastClr="000000"/>
                      </a:solidFill>
                    </a:ln>
                    <a:latin typeface="NikoshBAN" pitchFamily="2" charset="0"/>
                    <a:cs typeface="NikoshBAN" pitchFamily="2" charset="0"/>
                  </a:rPr>
                  <a:t>পদ</a:t>
                </a: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3361174" y="240789"/>
            <a:ext cx="5419278" cy="646331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 ব্যাকরণে পদ পাঁচ প্রকার।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350">
            <a:off x="152060" y="1590720"/>
            <a:ext cx="1278846" cy="41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66672" y="3816053"/>
            <a:ext cx="7160658" cy="923701"/>
            <a:chOff x="1765635" y="3816053"/>
            <a:chExt cx="7160658" cy="923701"/>
          </a:xfrm>
        </p:grpSpPr>
        <p:sp>
          <p:nvSpPr>
            <p:cNvPr id="3" name="Freeform 2"/>
            <p:cNvSpPr/>
            <p:nvPr/>
          </p:nvSpPr>
          <p:spPr>
            <a:xfrm>
              <a:off x="2299019" y="3988675"/>
              <a:ext cx="6627274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20354E-B613-46DB-9ACC-09D7C3A520B8}"/>
                </a:ext>
              </a:extLst>
            </p:cNvPr>
            <p:cNvSpPr/>
            <p:nvPr/>
          </p:nvSpPr>
          <p:spPr>
            <a:xfrm>
              <a:off x="2620921" y="4042698"/>
              <a:ext cx="6161680" cy="49244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3200" b="1" dirty="0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 ব্যাকরণে পদ </a:t>
              </a:r>
              <a:r>
                <a:rPr lang="en-US" sz="3200" b="1" dirty="0" err="1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200" b="1" dirty="0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3200" b="1" dirty="0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b="1" dirty="0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b="1" dirty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600" b="1" dirty="0">
                <a:ln w="0"/>
                <a:effectLst>
                  <a:outerShdw blurRad="63500" dist="38100" dir="5400000" algn="tl" rotWithShape="0">
                    <a:schemeClr val="tx1"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765635" y="3816053"/>
              <a:ext cx="885020" cy="923701"/>
              <a:chOff x="1684010" y="3720870"/>
              <a:chExt cx="885020" cy="9237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7" name="Oval 6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57" y="1216211"/>
            <a:ext cx="1131757" cy="18538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62" y="1213449"/>
            <a:ext cx="1139252" cy="18538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987" y="4866610"/>
            <a:ext cx="1051560" cy="17990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77" l="2813" r="93750">
                        <a14:foregroundMark x1="83438" y1="11594" x2="83750" y2="14855"/>
                        <a14:foregroundMark x1="79063" y1="10145" x2="79063" y2="10145"/>
                        <a14:foregroundMark x1="93750" y1="19928" x2="93750" y2="19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" t="3227" b="3529"/>
          <a:stretch/>
        </p:blipFill>
        <p:spPr>
          <a:xfrm>
            <a:off x="139486" y="128588"/>
            <a:ext cx="2612954" cy="66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1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8204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55112E-17 L -0.14141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9474</TotalTime>
  <Words>1073</Words>
  <Application>Microsoft Office PowerPoint</Application>
  <PresentationFormat>Widescreen</PresentationFormat>
  <Paragraphs>167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aklima</dc:creator>
  <cp:lastModifiedBy>jha</cp:lastModifiedBy>
  <cp:revision>652</cp:revision>
  <dcterms:created xsi:type="dcterms:W3CDTF">2021-07-13T17:54:19Z</dcterms:created>
  <dcterms:modified xsi:type="dcterms:W3CDTF">2021-09-20T16:42:06Z</dcterms:modified>
</cp:coreProperties>
</file>