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329" r:id="rId4"/>
    <p:sldId id="328" r:id="rId5"/>
    <p:sldId id="327" r:id="rId6"/>
    <p:sldId id="326" r:id="rId7"/>
    <p:sldId id="263" r:id="rId8"/>
    <p:sldId id="264" r:id="rId9"/>
    <p:sldId id="325" r:id="rId10"/>
    <p:sldId id="342" r:id="rId11"/>
    <p:sldId id="343" r:id="rId12"/>
    <p:sldId id="357" r:id="rId13"/>
    <p:sldId id="324" r:id="rId14"/>
    <p:sldId id="354" r:id="rId15"/>
    <p:sldId id="334" r:id="rId16"/>
    <p:sldId id="339" r:id="rId17"/>
    <p:sldId id="350" r:id="rId18"/>
    <p:sldId id="351" r:id="rId19"/>
    <p:sldId id="341" r:id="rId20"/>
    <p:sldId id="353" r:id="rId21"/>
    <p:sldId id="356" r:id="rId22"/>
    <p:sldId id="281" r:id="rId23"/>
    <p:sldId id="280" r:id="rId24"/>
    <p:sldId id="277" r:id="rId25"/>
  </p:sldIdLst>
  <p:sldSz cx="12192000" cy="6858000"/>
  <p:notesSz cx="6858000" cy="9144000"/>
  <p:defaultTextStyle>
    <a:defPPr>
      <a:defRPr lang="en-U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2" algn="l" defTabSz="914374" rtl="0" eaLnBrk="1" latinLnBrk="0" hangingPunct="1">
      <a:defRPr sz="1800" kern="1200">
        <a:solidFill>
          <a:schemeClr val="tx1"/>
        </a:solidFill>
        <a:latin typeface="+mn-lt"/>
        <a:ea typeface="+mn-ea"/>
        <a:cs typeface="+mn-cs"/>
      </a:defRPr>
    </a:lvl4pPr>
    <a:lvl5pPr marL="1828749" algn="l" defTabSz="914374" rtl="0" eaLnBrk="1" latinLnBrk="0" hangingPunct="1">
      <a:defRPr sz="1800" kern="1200">
        <a:solidFill>
          <a:schemeClr val="tx1"/>
        </a:solidFill>
        <a:latin typeface="+mn-lt"/>
        <a:ea typeface="+mn-ea"/>
        <a:cs typeface="+mn-cs"/>
      </a:defRPr>
    </a:lvl5pPr>
    <a:lvl6pPr marL="2285936" algn="l" defTabSz="914374" rtl="0" eaLnBrk="1" latinLnBrk="0" hangingPunct="1">
      <a:defRPr sz="1800" kern="1200">
        <a:solidFill>
          <a:schemeClr val="tx1"/>
        </a:solidFill>
        <a:latin typeface="+mn-lt"/>
        <a:ea typeface="+mn-ea"/>
        <a:cs typeface="+mn-cs"/>
      </a:defRPr>
    </a:lvl6pPr>
    <a:lvl7pPr marL="2743123" algn="l" defTabSz="914374" rtl="0" eaLnBrk="1" latinLnBrk="0" hangingPunct="1">
      <a:defRPr sz="1800" kern="1200">
        <a:solidFill>
          <a:schemeClr val="tx1"/>
        </a:solidFill>
        <a:latin typeface="+mn-lt"/>
        <a:ea typeface="+mn-ea"/>
        <a:cs typeface="+mn-cs"/>
      </a:defRPr>
    </a:lvl7pPr>
    <a:lvl8pPr marL="3200310" algn="l" defTabSz="914374" rtl="0" eaLnBrk="1" latinLnBrk="0" hangingPunct="1">
      <a:defRPr sz="1800" kern="1200">
        <a:solidFill>
          <a:schemeClr val="tx1"/>
        </a:solidFill>
        <a:latin typeface="+mn-lt"/>
        <a:ea typeface="+mn-ea"/>
        <a:cs typeface="+mn-cs"/>
      </a:defRPr>
    </a:lvl8pPr>
    <a:lvl9pPr marL="3657498" algn="l" defTabSz="9143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30" autoAdjust="0"/>
    <p:restoredTop sz="94660"/>
  </p:normalViewPr>
  <p:slideViewPr>
    <p:cSldViewPr snapToGrid="0">
      <p:cViewPr varScale="1">
        <p:scale>
          <a:sx n="84" d="100"/>
          <a:sy n="84" d="100"/>
        </p:scale>
        <p:origin x="1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46337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84253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27693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93433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0F6EF-661F-4BD3-AD1B-F8D1F563983B}"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2711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D0F6EF-661F-4BD3-AD1B-F8D1F563983B}"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24692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D0F6EF-661F-4BD3-AD1B-F8D1F563983B}"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50217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D0F6EF-661F-4BD3-AD1B-F8D1F563983B}"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94631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0F6EF-661F-4BD3-AD1B-F8D1F563983B}"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52398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7114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4321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
                <a:lumOff val="96000"/>
              </a:schemeClr>
            </a:gs>
            <a:gs pos="100000">
              <a:schemeClr val="accent6">
                <a:lumMod val="20000"/>
                <a:lumOff val="80000"/>
              </a:schemeClr>
            </a:gs>
            <a:gs pos="21255">
              <a:schemeClr val="accent6">
                <a:lumMod val="20000"/>
                <a:lumOff val="80000"/>
              </a:schemeClr>
            </a:gs>
            <a:gs pos="95625">
              <a:srgbClr val="E6F2DE">
                <a:alpha val="56000"/>
              </a:srgbClr>
            </a:gs>
            <a:gs pos="91250">
              <a:srgbClr val="EAF4E3"/>
            </a:gs>
            <a:gs pos="82500">
              <a:srgbClr val="F1F8EC"/>
            </a:gs>
            <a:gs pos="67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0F6EF-661F-4BD3-AD1B-F8D1F563983B}"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C3B5F-8142-4E6E-9B5D-97FE30C4EE5B}" type="slidenum">
              <a:rPr lang="en-US" smtClean="0"/>
              <a:t>‹#›</a:t>
            </a:fld>
            <a:endParaRPr lang="en-US"/>
          </a:p>
        </p:txBody>
      </p:sp>
    </p:spTree>
    <p:extLst>
      <p:ext uri="{BB962C8B-B14F-4D97-AF65-F5344CB8AC3E}">
        <p14:creationId xmlns:p14="http://schemas.microsoft.com/office/powerpoint/2010/main" val="6012693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orktribune.com/tiktok-%e0%a6%ac%e0%a6%a8%e0%a7%8d%e0%a6%a7-%e0%a6%95%e0%a6%b0%e0%a7%87-%e0%a6%b2%e0%a6%be%e0%a6%ad-%e0%a6%a8%e0%a7%87%e0%a6%8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8637" y="0"/>
            <a:ext cx="12247809" cy="6858000"/>
          </a:xfrm>
          <a:prstGeom prst="frame">
            <a:avLst>
              <a:gd name="adj1" fmla="val 2578"/>
            </a:avLst>
          </a:prstGeom>
          <a:solidFill>
            <a:srgbClr val="FF0000"/>
          </a:solidFill>
          <a:ln w="12700">
            <a:solidFill>
              <a:srgbClr val="FF0000"/>
            </a:solidFill>
          </a:ln>
          <a:effectLst>
            <a:glow rad="228600">
              <a:schemeClr val="accent4">
                <a:satMod val="175000"/>
                <a:alpha val="40000"/>
              </a:schemeClr>
            </a:glow>
          </a:effectLst>
          <a:scene3d>
            <a:camera prst="perspective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3" name="Picture 2"/>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7166" y="187003"/>
            <a:ext cx="11820186" cy="6458495"/>
          </a:xfrm>
          <a:prstGeom prst="rect">
            <a:avLst/>
          </a:prstGeom>
          <a:ln>
            <a:noFill/>
          </a:ln>
          <a:effectLst>
            <a:glow rad="228600">
              <a:schemeClr val="accent6">
                <a:satMod val="175000"/>
                <a:alpha val="40000"/>
              </a:schemeClr>
            </a:glow>
            <a:softEdge rad="112500"/>
          </a:effectLst>
        </p:spPr>
      </p:pic>
      <p:sp>
        <p:nvSpPr>
          <p:cNvPr id="4" name="TextBox 3"/>
          <p:cNvSpPr txBox="1">
            <a:spLocks noChangeArrowheads="1"/>
          </p:cNvSpPr>
          <p:nvPr/>
        </p:nvSpPr>
        <p:spPr bwMode="auto">
          <a:xfrm>
            <a:off x="602974" y="5150954"/>
            <a:ext cx="10826186" cy="1426762"/>
          </a:xfrm>
          <a:prstGeom prst="rect">
            <a:avLst/>
          </a:prstGeom>
          <a:noFill/>
          <a:ln w="9525">
            <a:noFill/>
            <a:miter lim="800000"/>
            <a:headEnd/>
            <a:tailEnd/>
          </a:ln>
          <a:effectLst/>
        </p:spPr>
        <p:txBody>
          <a:bodyPr wrap="square" lIns="117564" tIns="58782" rIns="117564" bIns="58782">
            <a:spAutoFit/>
          </a:bodyPr>
          <a:lstStyle/>
          <a:p>
            <a:r>
              <a:rPr lang="bn-BD" sz="62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85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85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4910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4" name="Rectangle 3"/>
          <p:cNvSpPr/>
          <p:nvPr/>
        </p:nvSpPr>
        <p:spPr>
          <a:xfrm>
            <a:off x="838199" y="2453541"/>
            <a:ext cx="10947399" cy="1077218"/>
          </a:xfrm>
          <a:prstGeom prst="rect">
            <a:avLst/>
          </a:prstGeom>
        </p:spPr>
        <p:txBody>
          <a:bodyPr wrap="square">
            <a:spAutoFit/>
          </a:bodyPr>
          <a:lstStyle/>
          <a:p>
            <a:pPr fontAlgn="base"/>
            <a:r>
              <a:rPr lang="as-IN" b="1" dirty="0">
                <a:solidFill>
                  <a:srgbClr val="3A3A3A"/>
                </a:solidFill>
                <a:latin typeface="-apple-system"/>
              </a:rPr>
              <a:t>ডিজিটাল কম্পিউটারের প্রকারভেদ</a:t>
            </a:r>
          </a:p>
          <a:p>
            <a:pPr fontAlgn="base"/>
            <a:r>
              <a:rPr lang="as-IN" dirty="0">
                <a:solidFill>
                  <a:srgbClr val="3A3A3A"/>
                </a:solidFill>
                <a:latin typeface="-apple-system"/>
              </a:rPr>
              <a:t>আকার-আয়তন ও ব্যহারের ভিত্তিতে ডিজিটাল কম্পিউটারের শ্রেণীবিভাগ রয়েছে। ডিজিটাল কম্পিউটার ৪ প্রকার। যথা</a:t>
            </a:r>
            <a:r>
              <a:rPr lang="as-IN" dirty="0" smtClean="0">
                <a:solidFill>
                  <a:srgbClr val="3A3A3A"/>
                </a:solidFill>
                <a:latin typeface="-apple-system"/>
              </a:rPr>
              <a:t>:-</a:t>
            </a:r>
            <a:r>
              <a:rPr lang="en-US" dirty="0" smtClean="0">
                <a:solidFill>
                  <a:srgbClr val="3A3A3A"/>
                </a:solidFill>
                <a:latin typeface="-apple-system"/>
              </a:rPr>
              <a:t>  ১. </a:t>
            </a:r>
            <a:r>
              <a:rPr lang="as-IN" sz="2800" dirty="0" smtClean="0">
                <a:solidFill>
                  <a:srgbClr val="3A3A3A"/>
                </a:solidFill>
                <a:latin typeface="NikoshBAN" panose="02000000000000000000" pitchFamily="2" charset="0"/>
                <a:cs typeface="NikoshBAN" panose="02000000000000000000" pitchFamily="2" charset="0"/>
              </a:rPr>
              <a:t>সুপার কম্পিউটার</a:t>
            </a:r>
            <a:r>
              <a:rPr lang="en-US" sz="2800" dirty="0" smtClean="0">
                <a:solidFill>
                  <a:srgbClr val="3A3A3A"/>
                </a:solidFill>
                <a:latin typeface="NikoshBAN" panose="02000000000000000000" pitchFamily="2" charset="0"/>
                <a:cs typeface="NikoshBAN" panose="02000000000000000000" pitchFamily="2" charset="0"/>
              </a:rPr>
              <a:t>  ২. </a:t>
            </a:r>
            <a:r>
              <a:rPr lang="as-IN" sz="2800" dirty="0" smtClean="0">
                <a:solidFill>
                  <a:srgbClr val="3A3A3A"/>
                </a:solidFill>
                <a:latin typeface="NikoshBAN" panose="02000000000000000000" pitchFamily="2" charset="0"/>
                <a:cs typeface="NikoshBAN" panose="02000000000000000000" pitchFamily="2" charset="0"/>
              </a:rPr>
              <a:t>মেইনফ্রেম কম্পিউটার</a:t>
            </a:r>
            <a:r>
              <a:rPr lang="en-US" sz="2800" dirty="0" smtClean="0">
                <a:solidFill>
                  <a:srgbClr val="3A3A3A"/>
                </a:solidFill>
                <a:latin typeface="NikoshBAN" panose="02000000000000000000" pitchFamily="2" charset="0"/>
                <a:cs typeface="NikoshBAN" panose="02000000000000000000" pitchFamily="2" charset="0"/>
              </a:rPr>
              <a:t>  ৩.</a:t>
            </a:r>
            <a:r>
              <a:rPr lang="as-IN" sz="2800" dirty="0" smtClean="0">
                <a:solidFill>
                  <a:srgbClr val="3A3A3A"/>
                </a:solidFill>
                <a:latin typeface="NikoshBAN" panose="02000000000000000000" pitchFamily="2" charset="0"/>
                <a:cs typeface="NikoshBAN" panose="02000000000000000000" pitchFamily="2" charset="0"/>
              </a:rPr>
              <a:t>মিনি কম্পিউটার</a:t>
            </a:r>
            <a:r>
              <a:rPr lang="en-US" sz="2800" dirty="0" smtClean="0">
                <a:solidFill>
                  <a:srgbClr val="3A3A3A"/>
                </a:solidFill>
                <a:latin typeface="NikoshBAN" panose="02000000000000000000" pitchFamily="2" charset="0"/>
                <a:cs typeface="NikoshBAN" panose="02000000000000000000" pitchFamily="2" charset="0"/>
              </a:rPr>
              <a:t> ৪.</a:t>
            </a:r>
            <a:r>
              <a:rPr lang="as-IN" sz="2800" dirty="0" smtClean="0">
                <a:solidFill>
                  <a:srgbClr val="3A3A3A"/>
                </a:solidFill>
                <a:latin typeface="NikoshBAN" panose="02000000000000000000" pitchFamily="2" charset="0"/>
                <a:cs typeface="NikoshBAN" panose="02000000000000000000" pitchFamily="2" charset="0"/>
              </a:rPr>
              <a:t>মাইক্রো </a:t>
            </a:r>
            <a:r>
              <a:rPr lang="as-IN" sz="2800" dirty="0">
                <a:solidFill>
                  <a:srgbClr val="3A3A3A"/>
                </a:solidFill>
                <a:latin typeface="NikoshBAN" panose="02000000000000000000" pitchFamily="2" charset="0"/>
                <a:cs typeface="NikoshBAN" panose="02000000000000000000" pitchFamily="2" charset="0"/>
              </a:rPr>
              <a:t>কম্পিউটার</a:t>
            </a:r>
            <a:endParaRPr lang="as-IN" sz="2800" b="0" i="0" dirty="0">
              <a:solidFill>
                <a:srgbClr val="3A3A3A"/>
              </a:solidFill>
              <a:effectLst/>
              <a:latin typeface="NikoshBAN" panose="02000000000000000000" pitchFamily="2" charset="0"/>
              <a:cs typeface="NikoshBAN" panose="02000000000000000000" pitchFamily="2" charset="0"/>
            </a:endParaRPr>
          </a:p>
        </p:txBody>
      </p:sp>
      <p:sp>
        <p:nvSpPr>
          <p:cNvPr id="5" name="Rectangle 4"/>
          <p:cNvSpPr/>
          <p:nvPr/>
        </p:nvSpPr>
        <p:spPr>
          <a:xfrm>
            <a:off x="742243" y="3692411"/>
            <a:ext cx="10947399" cy="646331"/>
          </a:xfrm>
          <a:prstGeom prst="rect">
            <a:avLst/>
          </a:prstGeom>
        </p:spPr>
        <p:txBody>
          <a:bodyPr wrap="square">
            <a:spAutoFit/>
          </a:bodyPr>
          <a:lstStyle/>
          <a:p>
            <a:pPr fontAlgn="base"/>
            <a:r>
              <a:rPr lang="as-IN" b="1" dirty="0">
                <a:solidFill>
                  <a:srgbClr val="3A3A3A"/>
                </a:solidFill>
                <a:latin typeface="-apple-system"/>
              </a:rPr>
              <a:t>মাইক্রো কম্পিউটারের প্রকারভেদ</a:t>
            </a:r>
          </a:p>
          <a:p>
            <a:pPr fontAlgn="base"/>
            <a:r>
              <a:rPr lang="as-IN" dirty="0">
                <a:solidFill>
                  <a:srgbClr val="3A3A3A"/>
                </a:solidFill>
                <a:latin typeface="-apple-system"/>
              </a:rPr>
              <a:t>মাইক্রো কম্পিউটারকে আবার দুই ভাগে ভাগ করা </a:t>
            </a:r>
            <a:r>
              <a:rPr lang="as-IN" dirty="0" smtClean="0">
                <a:solidFill>
                  <a:srgbClr val="3A3A3A"/>
                </a:solidFill>
                <a:latin typeface="-apple-system"/>
              </a:rPr>
              <a:t>হয়েছে-</a:t>
            </a:r>
            <a:r>
              <a:rPr lang="en-US" dirty="0" smtClean="0">
                <a:solidFill>
                  <a:srgbClr val="3A3A3A"/>
                </a:solidFill>
                <a:latin typeface="-apple-system"/>
              </a:rPr>
              <a:t>  ১. </a:t>
            </a:r>
            <a:r>
              <a:rPr lang="as-IN" dirty="0" smtClean="0">
                <a:solidFill>
                  <a:srgbClr val="3A3A3A"/>
                </a:solidFill>
                <a:latin typeface="-apple-system"/>
              </a:rPr>
              <a:t>ডেস্কটপ কম্পিউটার</a:t>
            </a:r>
            <a:r>
              <a:rPr lang="en-US" dirty="0" smtClean="0">
                <a:solidFill>
                  <a:srgbClr val="3A3A3A"/>
                </a:solidFill>
                <a:latin typeface="-apple-system"/>
              </a:rPr>
              <a:t>  ২. </a:t>
            </a:r>
            <a:r>
              <a:rPr lang="as-IN" dirty="0" smtClean="0">
                <a:solidFill>
                  <a:srgbClr val="3A3A3A"/>
                </a:solidFill>
                <a:latin typeface="-apple-system"/>
              </a:rPr>
              <a:t>ল্যাপটপ </a:t>
            </a:r>
            <a:r>
              <a:rPr lang="as-IN" dirty="0">
                <a:solidFill>
                  <a:srgbClr val="3A3A3A"/>
                </a:solidFill>
                <a:latin typeface="-apple-system"/>
              </a:rPr>
              <a:t>কম্পিউটার</a:t>
            </a:r>
            <a:endParaRPr lang="as-IN" b="0" i="0" dirty="0">
              <a:solidFill>
                <a:srgbClr val="3A3A3A"/>
              </a:solidFill>
              <a:effectLst/>
              <a:latin typeface="-apple-system"/>
            </a:endParaRPr>
          </a:p>
        </p:txBody>
      </p:sp>
      <p:sp>
        <p:nvSpPr>
          <p:cNvPr id="6" name="Rectangle 5"/>
          <p:cNvSpPr/>
          <p:nvPr/>
        </p:nvSpPr>
        <p:spPr>
          <a:xfrm>
            <a:off x="732664" y="4551812"/>
            <a:ext cx="11052934" cy="646331"/>
          </a:xfrm>
          <a:prstGeom prst="rect">
            <a:avLst/>
          </a:prstGeom>
        </p:spPr>
        <p:txBody>
          <a:bodyPr wrap="square">
            <a:spAutoFit/>
          </a:bodyPr>
          <a:lstStyle/>
          <a:p>
            <a:r>
              <a:rPr lang="as-IN" dirty="0">
                <a:solidFill>
                  <a:srgbClr val="3A3A3A"/>
                </a:solidFill>
                <a:latin typeface="-apple-system"/>
              </a:rPr>
              <a:t>১. </a:t>
            </a:r>
            <a:r>
              <a:rPr lang="as-IN" b="1" dirty="0">
                <a:solidFill>
                  <a:srgbClr val="3A3A3A"/>
                </a:solidFill>
                <a:latin typeface="-apple-system"/>
              </a:rPr>
              <a:t>ডেস্কটপ কম্পিউটারঃ</a:t>
            </a:r>
            <a:r>
              <a:rPr lang="as-IN" dirty="0">
                <a:solidFill>
                  <a:srgbClr val="3A3A3A"/>
                </a:solidFill>
                <a:latin typeface="-apple-system"/>
              </a:rPr>
              <a:t> ডেস্ক মানে টেবিল। যে কম্পিউটার টেবিলের উপর রেখে ব্যবহার করা যায় তাকে ডেস্কটপ কম্পিউটার বলে। সিপিইউ, মনিটর, কী-বোর্ড, মাউস ইত্যাদি নিয়ে ডেস্কটপ কম্পিউটার গঠিত। </a:t>
            </a:r>
            <a:endParaRPr lang="en-US" dirty="0"/>
          </a:p>
        </p:txBody>
      </p:sp>
      <p:sp>
        <p:nvSpPr>
          <p:cNvPr id="7" name="Rectangle 6"/>
          <p:cNvSpPr/>
          <p:nvPr/>
        </p:nvSpPr>
        <p:spPr>
          <a:xfrm>
            <a:off x="646288" y="5498462"/>
            <a:ext cx="11139311" cy="923330"/>
          </a:xfrm>
          <a:prstGeom prst="rect">
            <a:avLst/>
          </a:prstGeom>
        </p:spPr>
        <p:txBody>
          <a:bodyPr wrap="square">
            <a:spAutoFit/>
          </a:bodyPr>
          <a:lstStyle/>
          <a:p>
            <a:r>
              <a:rPr lang="as-IN" dirty="0">
                <a:solidFill>
                  <a:srgbClr val="3A3A3A"/>
                </a:solidFill>
                <a:latin typeface="-apple-system"/>
              </a:rPr>
              <a:t>২. </a:t>
            </a:r>
            <a:r>
              <a:rPr lang="as-IN" b="1" dirty="0">
                <a:solidFill>
                  <a:srgbClr val="3A3A3A"/>
                </a:solidFill>
                <a:latin typeface="-apple-system"/>
              </a:rPr>
              <a:t>ল্যাপটপ কম্পিউটারঃ</a:t>
            </a:r>
            <a:r>
              <a:rPr lang="as-IN" dirty="0">
                <a:solidFill>
                  <a:srgbClr val="3A3A3A"/>
                </a:solidFill>
                <a:latin typeface="-apple-system"/>
              </a:rPr>
              <a:t> ল্যাপটপ মানে কোলের উপর। এই কম্পিউটার কোলর উপর রেখে ব্যবহার করা যায় বলে একে ল্যাপটপ কম্পিউটার বলে। এটি সহজে বহন করা যায় বলে খুব জনপ্রিয়। এছাড়াও এতে ব্যাটারি থাকায় বিদ্যুৎ না থাকালেও দীর্ঘসময় ব্যবহার করা যায়।</a:t>
            </a:r>
            <a:endParaRPr lang="en-US" dirty="0"/>
          </a:p>
        </p:txBody>
      </p:sp>
      <p:sp>
        <p:nvSpPr>
          <p:cNvPr id="9" name="Rectangle 8"/>
          <p:cNvSpPr/>
          <p:nvPr/>
        </p:nvSpPr>
        <p:spPr>
          <a:xfrm>
            <a:off x="838199" y="1055699"/>
            <a:ext cx="11128022" cy="1323439"/>
          </a:xfrm>
          <a:prstGeom prst="rect">
            <a:avLst/>
          </a:prstGeom>
        </p:spPr>
        <p:txBody>
          <a:bodyPr wrap="square">
            <a:spAutoFit/>
          </a:bodyPr>
          <a:lstStyle/>
          <a:p>
            <a:pPr fontAlgn="base"/>
            <a:r>
              <a:rPr lang="as-IN" sz="3200" b="1" dirty="0">
                <a:solidFill>
                  <a:srgbClr val="3A3A3A"/>
                </a:solidFill>
                <a:latin typeface="NikoshBAN" panose="02000000000000000000" pitchFamily="2" charset="0"/>
                <a:cs typeface="NikoshBAN" panose="02000000000000000000" pitchFamily="2" charset="0"/>
              </a:rPr>
              <a:t>কম্পিউটারের প্রকারভেদ</a:t>
            </a:r>
          </a:p>
          <a:p>
            <a:pPr fontAlgn="base"/>
            <a:r>
              <a:rPr lang="as-IN" sz="2400" dirty="0">
                <a:solidFill>
                  <a:srgbClr val="3A3A3A"/>
                </a:solidFill>
                <a:latin typeface="NikoshBAN" panose="02000000000000000000" pitchFamily="2" charset="0"/>
                <a:cs typeface="NikoshBAN" panose="02000000000000000000" pitchFamily="2" charset="0"/>
              </a:rPr>
              <a:t> গঠন ও বৈশিষ্ট্য অনুযায়ী কম্পিউটার কত প্রকার বা কম্পিটারের শ্রেণীবিভাগ নির্ণয় করা হয়। কম্পিউটার ৩ প্রকার। </a:t>
            </a:r>
            <a:endParaRPr lang="en-US" sz="2400" dirty="0" smtClean="0">
              <a:solidFill>
                <a:srgbClr val="3A3A3A"/>
              </a:solidFill>
              <a:latin typeface="NikoshBAN" panose="02000000000000000000" pitchFamily="2" charset="0"/>
              <a:cs typeface="NikoshBAN" panose="02000000000000000000" pitchFamily="2" charset="0"/>
            </a:endParaRPr>
          </a:p>
          <a:p>
            <a:pPr fontAlgn="base"/>
            <a:r>
              <a:rPr lang="as-IN" sz="2400" dirty="0" smtClean="0">
                <a:solidFill>
                  <a:srgbClr val="3A3A3A"/>
                </a:solidFill>
                <a:latin typeface="NikoshBAN" panose="02000000000000000000" pitchFamily="2" charset="0"/>
                <a:cs typeface="NikoshBAN" panose="02000000000000000000" pitchFamily="2" charset="0"/>
              </a:rPr>
              <a:t>যথা:</a:t>
            </a:r>
            <a:r>
              <a:rPr lang="en-US" sz="2400" dirty="0" smtClean="0">
                <a:solidFill>
                  <a:srgbClr val="3A3A3A"/>
                </a:solidFill>
                <a:latin typeface="NikoshBAN" panose="02000000000000000000" pitchFamily="2" charset="0"/>
                <a:cs typeface="NikoshBAN" panose="02000000000000000000" pitchFamily="2" charset="0"/>
              </a:rPr>
              <a:t>  -   ১. </a:t>
            </a:r>
            <a:r>
              <a:rPr lang="as-IN" sz="2400" dirty="0" smtClean="0">
                <a:solidFill>
                  <a:srgbClr val="3A3A3A"/>
                </a:solidFill>
                <a:latin typeface="NikoshBAN" panose="02000000000000000000" pitchFamily="2" charset="0"/>
                <a:cs typeface="NikoshBAN" panose="02000000000000000000" pitchFamily="2" charset="0"/>
              </a:rPr>
              <a:t>এনালগ কম্পিউটার</a:t>
            </a:r>
            <a:r>
              <a:rPr lang="en-US" sz="2400" dirty="0" smtClean="0">
                <a:solidFill>
                  <a:srgbClr val="3A3A3A"/>
                </a:solidFill>
                <a:latin typeface="NikoshBAN" panose="02000000000000000000" pitchFamily="2" charset="0"/>
                <a:cs typeface="NikoshBAN" panose="02000000000000000000" pitchFamily="2" charset="0"/>
              </a:rPr>
              <a:t>  ২. </a:t>
            </a:r>
            <a:r>
              <a:rPr lang="as-IN" sz="2400" dirty="0" smtClean="0">
                <a:solidFill>
                  <a:srgbClr val="3A3A3A"/>
                </a:solidFill>
                <a:latin typeface="NikoshBAN" panose="02000000000000000000" pitchFamily="2" charset="0"/>
                <a:cs typeface="NikoshBAN" panose="02000000000000000000" pitchFamily="2" charset="0"/>
              </a:rPr>
              <a:t>ডিজিটাল কম্পিউটার</a:t>
            </a:r>
            <a:r>
              <a:rPr lang="en-US" sz="2400" dirty="0" smtClean="0">
                <a:solidFill>
                  <a:srgbClr val="3A3A3A"/>
                </a:solidFill>
                <a:latin typeface="NikoshBAN" panose="02000000000000000000" pitchFamily="2" charset="0"/>
                <a:cs typeface="NikoshBAN" panose="02000000000000000000" pitchFamily="2" charset="0"/>
              </a:rPr>
              <a:t>  ৩. </a:t>
            </a:r>
            <a:r>
              <a:rPr lang="as-IN" sz="2400" dirty="0" smtClean="0">
                <a:solidFill>
                  <a:srgbClr val="3A3A3A"/>
                </a:solidFill>
                <a:latin typeface="NikoshBAN" panose="02000000000000000000" pitchFamily="2" charset="0"/>
                <a:cs typeface="NikoshBAN" panose="02000000000000000000" pitchFamily="2" charset="0"/>
              </a:rPr>
              <a:t>হাইব্রিড </a:t>
            </a:r>
            <a:r>
              <a:rPr lang="as-IN" sz="2400" dirty="0">
                <a:solidFill>
                  <a:srgbClr val="3A3A3A"/>
                </a:solidFill>
                <a:latin typeface="NikoshBAN" panose="02000000000000000000" pitchFamily="2" charset="0"/>
                <a:cs typeface="NikoshBAN" panose="02000000000000000000" pitchFamily="2" charset="0"/>
              </a:rPr>
              <a:t>কম্পিউটার</a:t>
            </a:r>
            <a:endParaRPr lang="as-IN" sz="2400" b="0" i="0" dirty="0">
              <a:solidFill>
                <a:srgbClr val="3A3A3A"/>
              </a:solidFill>
              <a:effectLst/>
              <a:latin typeface="NikoshBAN" panose="02000000000000000000" pitchFamily="2" charset="0"/>
              <a:cs typeface="NikoshBAN" panose="02000000000000000000" pitchFamily="2" charset="0"/>
            </a:endParaRPr>
          </a:p>
        </p:txBody>
      </p:sp>
      <p:sp>
        <p:nvSpPr>
          <p:cNvPr id="2" name="Rectangle 1"/>
          <p:cNvSpPr/>
          <p:nvPr/>
        </p:nvSpPr>
        <p:spPr>
          <a:xfrm>
            <a:off x="3319139" y="401437"/>
            <a:ext cx="5298245" cy="707886"/>
          </a:xfrm>
          <a:prstGeom prst="rect">
            <a:avLst/>
          </a:prstGeom>
        </p:spPr>
        <p:txBody>
          <a:bodyPr wrap="none">
            <a:spAutoFit/>
          </a:bodyPr>
          <a:lstStyle/>
          <a:p>
            <a:pPr marL="571500" indent="-571500">
              <a:buFont typeface="Wingdings" panose="05000000000000000000" pitchFamily="2" charset="2"/>
              <a:buChar char="Ø"/>
            </a:pPr>
            <a:r>
              <a:rPr lang="bn-IN" sz="4000" b="1" dirty="0">
                <a:solidFill>
                  <a:schemeClr val="tx2"/>
                </a:solidFill>
                <a:effectLst>
                  <a:outerShdw blurRad="38100" dist="38100" dir="2700000" algn="tl">
                    <a:srgbClr val="000000">
                      <a:alpha val="43137"/>
                    </a:srgbClr>
                  </a:outerShdw>
                </a:effectLst>
                <a:latin typeface="NikoshBAN" pitchFamily="2" charset="0"/>
                <a:cs typeface="NikoshBAN" pitchFamily="2" charset="0"/>
              </a:rPr>
              <a:t>কম্পিউটারের শ্রেণি বিভাগঃ- </a:t>
            </a:r>
            <a:endParaRPr lang="en-US" sz="4000" dirty="0"/>
          </a:p>
        </p:txBody>
      </p:sp>
    </p:spTree>
    <p:extLst>
      <p:ext uri="{BB962C8B-B14F-4D97-AF65-F5344CB8AC3E}">
        <p14:creationId xmlns:p14="http://schemas.microsoft.com/office/powerpoint/2010/main" val="300727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3"/>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3"/>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Rectangle 2"/>
          <p:cNvSpPr/>
          <p:nvPr/>
        </p:nvSpPr>
        <p:spPr>
          <a:xfrm>
            <a:off x="442334" y="229985"/>
            <a:ext cx="7798556" cy="2308324"/>
          </a:xfrm>
          <a:prstGeom prst="rect">
            <a:avLst/>
          </a:prstGeom>
        </p:spPr>
        <p:txBody>
          <a:bodyPr wrap="square">
            <a:spAutoFit/>
          </a:bodyPr>
          <a:lstStyle/>
          <a:p>
            <a:pPr>
              <a:lnSpc>
                <a:spcPct val="200000"/>
              </a:lnSpc>
            </a:pPr>
            <a:r>
              <a:rPr lang="en-US" b="1" dirty="0">
                <a:solidFill>
                  <a:srgbClr val="FF0000"/>
                </a:solidFill>
                <a:latin typeface="Verdana" panose="020B0604030504040204" pitchFamily="34" charset="0"/>
              </a:rPr>
              <a:t>Q.</a:t>
            </a:r>
            <a:r>
              <a:rPr lang="en-US" b="1" dirty="0">
                <a:solidFill>
                  <a:srgbClr val="222222"/>
                </a:solidFill>
                <a:latin typeface="Verdana" panose="020B0604030504040204" pitchFamily="34" charset="0"/>
              </a:rPr>
              <a:t> </a:t>
            </a:r>
            <a:r>
              <a:rPr lang="as-IN" b="1" dirty="0">
                <a:solidFill>
                  <a:srgbClr val="222222"/>
                </a:solidFill>
                <a:latin typeface="Verdana" panose="020B0604030504040204" pitchFamily="34" charset="0"/>
              </a:rPr>
              <a:t>কম্পিউটার কি?</a:t>
            </a:r>
            <a:endParaRPr lang="as-IN" dirty="0">
              <a:solidFill>
                <a:srgbClr val="222222"/>
              </a:solidFill>
              <a:latin typeface="Verdana" panose="020B0604030504040204" pitchFamily="34" charset="0"/>
            </a:endParaRPr>
          </a:p>
          <a:p>
            <a:pPr>
              <a:lnSpc>
                <a:spcPct val="200000"/>
              </a:lnSpc>
            </a:pPr>
            <a:r>
              <a:rPr lang="en-US" b="1" dirty="0">
                <a:solidFill>
                  <a:srgbClr val="0000FF"/>
                </a:solidFill>
                <a:latin typeface="Verdana" panose="020B0604030504040204" pitchFamily="34" charset="0"/>
              </a:rPr>
              <a:t>A.</a:t>
            </a:r>
            <a:r>
              <a:rPr lang="en-US" dirty="0">
                <a:solidFill>
                  <a:srgbClr val="222222"/>
                </a:solidFill>
                <a:latin typeface="Verdana" panose="020B0604030504040204" pitchFamily="34" charset="0"/>
              </a:rPr>
              <a:t> </a:t>
            </a:r>
            <a:r>
              <a:rPr lang="as-IN" dirty="0">
                <a:solidFill>
                  <a:srgbClr val="222222"/>
                </a:solidFill>
                <a:latin typeface="Verdana" panose="020B0604030504040204" pitchFamily="34" charset="0"/>
              </a:rPr>
              <a:t>কম্পিউটার একটি বৈদ্যুতিন ডিভাইস যা তথ্য গ্রহণ করে এবং প্রোগ্রাম, সফ্টওয়্যার, বা ডেটা কীভাবে প্রসেস করা যায় তার নির্দেশাবলীর ভিত্তিতে কিছু ফলাফলের জন্য এটি পরিচালনা করে</a:t>
            </a:r>
            <a:r>
              <a:rPr lang="as-IN" dirty="0" smtClean="0">
                <a:solidFill>
                  <a:srgbClr val="222222"/>
                </a:solidFill>
                <a:latin typeface="Verdana" panose="020B0604030504040204" pitchFamily="34" charset="0"/>
              </a:rPr>
              <a:t>।</a:t>
            </a:r>
            <a:endParaRPr lang="as-IN" dirty="0">
              <a:solidFill>
                <a:srgbClr val="222222"/>
              </a:solidFill>
              <a:latin typeface="Verdana" panose="020B0604030504040204" pitchFamily="34" charset="0"/>
            </a:endParaRPr>
          </a:p>
        </p:txBody>
      </p:sp>
      <p:sp>
        <p:nvSpPr>
          <p:cNvPr id="5" name="Rectangle 4"/>
          <p:cNvSpPr/>
          <p:nvPr/>
        </p:nvSpPr>
        <p:spPr>
          <a:xfrm>
            <a:off x="550614" y="2552114"/>
            <a:ext cx="7798556" cy="1754326"/>
          </a:xfrm>
          <a:prstGeom prst="rect">
            <a:avLst/>
          </a:prstGeom>
        </p:spPr>
        <p:txBody>
          <a:bodyPr wrap="square">
            <a:spAutoFit/>
          </a:bodyPr>
          <a:lstStyle/>
          <a:p>
            <a:pPr>
              <a:lnSpc>
                <a:spcPct val="200000"/>
              </a:lnSpc>
            </a:pPr>
            <a:r>
              <a:rPr lang="en-US" b="1" dirty="0">
                <a:solidFill>
                  <a:srgbClr val="FF0000"/>
                </a:solidFill>
                <a:latin typeface="Verdana" panose="020B0604030504040204" pitchFamily="34" charset="0"/>
              </a:rPr>
              <a:t>Q.</a:t>
            </a:r>
            <a:r>
              <a:rPr lang="en-US" b="1" dirty="0">
                <a:solidFill>
                  <a:srgbClr val="222222"/>
                </a:solidFill>
                <a:latin typeface="Verdana" panose="020B0604030504040204" pitchFamily="34" charset="0"/>
              </a:rPr>
              <a:t>  </a:t>
            </a:r>
            <a:r>
              <a:rPr lang="as-IN" b="1" dirty="0">
                <a:solidFill>
                  <a:srgbClr val="222222"/>
                </a:solidFill>
                <a:latin typeface="Verdana" panose="020B0604030504040204" pitchFamily="34" charset="0"/>
              </a:rPr>
              <a:t>কম্পিউটারের সুবিধা কি?</a:t>
            </a:r>
            <a:endParaRPr lang="as-IN" dirty="0">
              <a:solidFill>
                <a:srgbClr val="222222"/>
              </a:solidFill>
              <a:latin typeface="Verdana" panose="020B0604030504040204" pitchFamily="34" charset="0"/>
            </a:endParaRPr>
          </a:p>
          <a:p>
            <a:pPr>
              <a:lnSpc>
                <a:spcPct val="200000"/>
              </a:lnSpc>
            </a:pPr>
            <a:r>
              <a:rPr lang="en-US" b="1" dirty="0">
                <a:solidFill>
                  <a:srgbClr val="0000FF"/>
                </a:solidFill>
                <a:latin typeface="Verdana" panose="020B0604030504040204" pitchFamily="34" charset="0"/>
              </a:rPr>
              <a:t>A.</a:t>
            </a:r>
            <a:r>
              <a:rPr lang="en-US" dirty="0">
                <a:solidFill>
                  <a:srgbClr val="222222"/>
                </a:solidFill>
                <a:latin typeface="Verdana" panose="020B0604030504040204" pitchFamily="34" charset="0"/>
              </a:rPr>
              <a:t> </a:t>
            </a:r>
            <a:r>
              <a:rPr lang="as-IN" dirty="0">
                <a:solidFill>
                  <a:srgbClr val="222222"/>
                </a:solidFill>
                <a:latin typeface="Verdana" panose="020B0604030504040204" pitchFamily="34" charset="0"/>
              </a:rPr>
              <a:t>কম্পিউটারের দ্বারা গবেষণার কাজ করা যায়, ইন্টারনেট সুবিধা, মাল্টিমিডিয়া ডিভাইসের সুবিধা ও তথ্য জমা রাখা যায় এবং অনলাইনে ব্যবসা করা যায়</a:t>
            </a:r>
            <a:r>
              <a:rPr lang="as-IN" dirty="0" smtClean="0">
                <a:solidFill>
                  <a:srgbClr val="222222"/>
                </a:solidFill>
                <a:latin typeface="Verdana" panose="020B0604030504040204" pitchFamily="34" charset="0"/>
              </a:rPr>
              <a:t>।</a:t>
            </a:r>
            <a:endParaRPr lang="as-IN" dirty="0">
              <a:solidFill>
                <a:srgbClr val="222222"/>
              </a:solidFill>
              <a:latin typeface="Verdana" panose="020B0604030504040204" pitchFamily="34" charset="0"/>
            </a:endParaRPr>
          </a:p>
        </p:txBody>
      </p:sp>
      <p:sp>
        <p:nvSpPr>
          <p:cNvPr id="6" name="Rectangle 5"/>
          <p:cNvSpPr/>
          <p:nvPr/>
        </p:nvSpPr>
        <p:spPr>
          <a:xfrm>
            <a:off x="550614" y="4443598"/>
            <a:ext cx="7798556" cy="1754326"/>
          </a:xfrm>
          <a:prstGeom prst="rect">
            <a:avLst/>
          </a:prstGeom>
        </p:spPr>
        <p:txBody>
          <a:bodyPr wrap="square">
            <a:spAutoFit/>
          </a:bodyPr>
          <a:lstStyle/>
          <a:p>
            <a:pPr>
              <a:lnSpc>
                <a:spcPct val="200000"/>
              </a:lnSpc>
            </a:pPr>
            <a:r>
              <a:rPr lang="en-US" b="1" dirty="0">
                <a:solidFill>
                  <a:srgbClr val="FF0000"/>
                </a:solidFill>
                <a:latin typeface="Verdana" panose="020B0604030504040204" pitchFamily="34" charset="0"/>
              </a:rPr>
              <a:t>Q.</a:t>
            </a:r>
            <a:r>
              <a:rPr lang="en-US" b="1" dirty="0">
                <a:solidFill>
                  <a:srgbClr val="222222"/>
                </a:solidFill>
                <a:latin typeface="Verdana" panose="020B0604030504040204" pitchFamily="34" charset="0"/>
              </a:rPr>
              <a:t>  </a:t>
            </a:r>
            <a:r>
              <a:rPr lang="as-IN" b="1" dirty="0">
                <a:solidFill>
                  <a:srgbClr val="222222"/>
                </a:solidFill>
                <a:latin typeface="Verdana" panose="020B0604030504040204" pitchFamily="34" charset="0"/>
              </a:rPr>
              <a:t>কম্পিউটারের অসুবিধা কি? </a:t>
            </a:r>
            <a:endParaRPr lang="as-IN" dirty="0">
              <a:solidFill>
                <a:srgbClr val="222222"/>
              </a:solidFill>
              <a:latin typeface="Verdana" panose="020B0604030504040204" pitchFamily="34" charset="0"/>
            </a:endParaRPr>
          </a:p>
          <a:p>
            <a:pPr>
              <a:lnSpc>
                <a:spcPct val="200000"/>
              </a:lnSpc>
            </a:pPr>
            <a:r>
              <a:rPr lang="en-US" b="1" dirty="0">
                <a:solidFill>
                  <a:srgbClr val="0000FF"/>
                </a:solidFill>
                <a:latin typeface="Verdana" panose="020B0604030504040204" pitchFamily="34" charset="0"/>
              </a:rPr>
              <a:t>A.</a:t>
            </a:r>
            <a:r>
              <a:rPr lang="en-US" dirty="0">
                <a:solidFill>
                  <a:srgbClr val="222222"/>
                </a:solidFill>
                <a:latin typeface="Verdana" panose="020B0604030504040204" pitchFamily="34" charset="0"/>
              </a:rPr>
              <a:t> </a:t>
            </a:r>
            <a:r>
              <a:rPr lang="as-IN" dirty="0">
                <a:solidFill>
                  <a:srgbClr val="222222"/>
                </a:solidFill>
                <a:latin typeface="Verdana" panose="020B0604030504040204" pitchFamily="34" charset="0"/>
              </a:rPr>
              <a:t>দীর্ঘক্ষণ কম্পিউটার ব্যবহার করলে চোখের ক্ষতি হয়, পরিবেশের উপর নেতিবাচক প্রভাব পড়ে, কম্পিউটার ব্যয়বহুল এবং হ্যাক করার প্রবণতা বেশি হয়।</a:t>
            </a:r>
            <a:endParaRPr lang="as-IN" b="0" i="0" dirty="0">
              <a:solidFill>
                <a:srgbClr val="222222"/>
              </a:solidFill>
              <a:effectLst/>
              <a:latin typeface="Verdan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224" y="677332"/>
            <a:ext cx="2041219" cy="16261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404" y="2768294"/>
            <a:ext cx="1917040" cy="13593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9784" y="4743121"/>
            <a:ext cx="1926260" cy="1499352"/>
          </a:xfrm>
          <a:prstGeom prst="rect">
            <a:avLst/>
          </a:prstGeom>
        </p:spPr>
      </p:pic>
    </p:spTree>
    <p:extLst>
      <p:ext uri="{BB962C8B-B14F-4D97-AF65-F5344CB8AC3E}">
        <p14:creationId xmlns:p14="http://schemas.microsoft.com/office/powerpoint/2010/main" val="140082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3728" y="455859"/>
            <a:ext cx="6901248" cy="646331"/>
          </a:xfrm>
          <a:prstGeom prst="rect">
            <a:avLst/>
          </a:prstGeom>
        </p:spPr>
        <p:txBody>
          <a:bodyPr wrap="none">
            <a:spAutoFit/>
          </a:bodyPr>
          <a:lstStyle/>
          <a:p>
            <a:pPr marL="285750" indent="-285750" algn="ctr" fontAlgn="base">
              <a:buFont typeface="Wingdings" panose="05000000000000000000" pitchFamily="2" charset="2"/>
              <a:buChar char="Ø"/>
            </a:pPr>
            <a:r>
              <a:rPr lang="as-IN" sz="3600" b="1" dirty="0">
                <a:solidFill>
                  <a:srgbClr val="351C75"/>
                </a:solidFill>
                <a:latin typeface="NikoshBAN" panose="02000000000000000000" pitchFamily="2" charset="0"/>
                <a:cs typeface="NikoshBAN" panose="02000000000000000000" pitchFamily="2" charset="0"/>
              </a:rPr>
              <a:t>আমাদের দৈনন্দিন জীবনে কম্পিউটারের গুরুত্ব</a:t>
            </a:r>
            <a:endParaRPr lang="as-IN" sz="3600" b="1" i="0" u="none" strike="noStrike" dirty="0">
              <a:solidFill>
                <a:srgbClr val="2C3E50"/>
              </a:solidFill>
              <a:effectLst/>
              <a:latin typeface="NikoshBAN" panose="02000000000000000000" pitchFamily="2" charset="0"/>
              <a:cs typeface="NikoshBAN" panose="02000000000000000000" pitchFamily="2" charset="0"/>
            </a:endParaRPr>
          </a:p>
        </p:txBody>
      </p:sp>
      <p:sp>
        <p:nvSpPr>
          <p:cNvPr id="5" name="Rectangle 4"/>
          <p:cNvSpPr/>
          <p:nvPr/>
        </p:nvSpPr>
        <p:spPr>
          <a:xfrm>
            <a:off x="586303" y="1036926"/>
            <a:ext cx="10350839" cy="1200329"/>
          </a:xfrm>
          <a:prstGeom prst="rect">
            <a:avLst/>
          </a:prstGeom>
        </p:spPr>
        <p:txBody>
          <a:bodyPr wrap="square">
            <a:spAutoFit/>
          </a:bodyPr>
          <a:lstStyle/>
          <a:p>
            <a:r>
              <a:rPr lang="as-IN" dirty="0">
                <a:solidFill>
                  <a:srgbClr val="5C5C5C"/>
                </a:solidFill>
                <a:latin typeface="georgia" panose="02040502050405020303" pitchFamily="18" charset="0"/>
              </a:rPr>
              <a:t>আমাদের সমস্ত দৈনন্দিন জীবনের ক্রিয়াকলাপ যেমন অনলাইন সেবা এবং পণ্যের উপর ভিত্তি করে হয়। কম্পিউটার দুই বছর আগেও আমাদের জীবন পরিবর্তন করেছে এখনও পরিবর্তন করছে।  দৈনন্দিন জীবনে কম্পিউটার ব্যবহার করা অতি প্রয়োজনীয়</a:t>
            </a:r>
            <a:r>
              <a:rPr lang="as-IN" dirty="0" smtClean="0">
                <a:solidFill>
                  <a:srgbClr val="5C5C5C"/>
                </a:solidFill>
                <a:latin typeface="georgia" panose="02040502050405020303" pitchFamily="18" charset="0"/>
              </a:rPr>
              <a:t>।</a:t>
            </a:r>
            <a:r>
              <a:rPr lang="as-IN" dirty="0">
                <a:solidFill>
                  <a:srgbClr val="202124"/>
                </a:solidFill>
                <a:latin typeface="arial" panose="020B0604020202020204" pitchFamily="34" charset="0"/>
              </a:rPr>
              <a:t>মোটকথা, বিজ্ঞানের এ যুগে </a:t>
            </a:r>
            <a:r>
              <a:rPr lang="as-IN" b="1" dirty="0">
                <a:solidFill>
                  <a:srgbClr val="202124"/>
                </a:solidFill>
                <a:latin typeface="arial" panose="020B0604020202020204" pitchFamily="34" charset="0"/>
              </a:rPr>
              <a:t>কম্পিউটার</a:t>
            </a:r>
            <a:r>
              <a:rPr lang="as-IN" dirty="0">
                <a:solidFill>
                  <a:srgbClr val="202124"/>
                </a:solidFill>
                <a:latin typeface="arial" panose="020B0604020202020204" pitchFamily="34" charset="0"/>
              </a:rPr>
              <a:t> মানুষের নিত্যসঙ্গী।</a:t>
            </a:r>
            <a:endParaRPr lang="en-US" dirty="0"/>
          </a:p>
          <a:p>
            <a:r>
              <a:rPr lang="as-IN" dirty="0">
                <a:solidFill>
                  <a:srgbClr val="5C5C5C"/>
                </a:solidFill>
                <a:latin typeface="georgia" panose="02040502050405020303" pitchFamily="18" charset="0"/>
              </a:rPr>
              <a:t> </a:t>
            </a:r>
            <a:endParaRPr lang="en-US" dirty="0"/>
          </a:p>
        </p:txBody>
      </p:sp>
      <p:sp>
        <p:nvSpPr>
          <p:cNvPr id="7" name="Rectangle 6"/>
          <p:cNvSpPr/>
          <p:nvPr/>
        </p:nvSpPr>
        <p:spPr>
          <a:xfrm>
            <a:off x="586303" y="2608260"/>
            <a:ext cx="11085690" cy="1200329"/>
          </a:xfrm>
          <a:prstGeom prst="rect">
            <a:avLst/>
          </a:prstGeom>
        </p:spPr>
        <p:txBody>
          <a:bodyPr wrap="square">
            <a:spAutoFit/>
          </a:bodyPr>
          <a:lstStyle/>
          <a:p>
            <a:r>
              <a:rPr lang="as-IN" dirty="0">
                <a:solidFill>
                  <a:srgbClr val="202124"/>
                </a:solidFill>
                <a:latin typeface="arial" panose="020B0604020202020204" pitchFamily="34" charset="0"/>
              </a:rPr>
              <a:t>যার অর্থ গণনা করা। সুতরাং বোঝা যায় </a:t>
            </a:r>
            <a:r>
              <a:rPr lang="as-IN" b="1" dirty="0">
                <a:solidFill>
                  <a:srgbClr val="202124"/>
                </a:solidFill>
                <a:latin typeface="arial" panose="020B0604020202020204" pitchFamily="34" charset="0"/>
              </a:rPr>
              <a:t>কম্পিউটার</a:t>
            </a:r>
            <a:r>
              <a:rPr lang="as-IN" dirty="0">
                <a:solidFill>
                  <a:srgbClr val="202124"/>
                </a:solidFill>
                <a:latin typeface="arial" panose="020B0604020202020204" pitchFamily="34" charset="0"/>
              </a:rPr>
              <a:t> অর্থ গণনা কারী যন্ত্র। তবে </a:t>
            </a:r>
            <a:r>
              <a:rPr lang="as-IN" b="1" dirty="0">
                <a:solidFill>
                  <a:srgbClr val="202124"/>
                </a:solidFill>
                <a:latin typeface="arial" panose="020B0604020202020204" pitchFamily="34" charset="0"/>
              </a:rPr>
              <a:t>কম্পিউটার</a:t>
            </a:r>
            <a:r>
              <a:rPr lang="as-IN" dirty="0">
                <a:solidFill>
                  <a:srgbClr val="202124"/>
                </a:solidFill>
                <a:latin typeface="arial" panose="020B0604020202020204" pitchFamily="34" charset="0"/>
              </a:rPr>
              <a:t> শুধু গণনা করার ক্ষেত্রে </a:t>
            </a:r>
            <a:r>
              <a:rPr lang="as-IN" b="1" dirty="0">
                <a:solidFill>
                  <a:srgbClr val="202124"/>
                </a:solidFill>
                <a:latin typeface="arial" panose="020B0604020202020204" pitchFamily="34" charset="0"/>
              </a:rPr>
              <a:t>ব্যবহার হয়</a:t>
            </a:r>
            <a:r>
              <a:rPr lang="as-IN" dirty="0">
                <a:solidFill>
                  <a:srgbClr val="202124"/>
                </a:solidFill>
                <a:latin typeface="arial" panose="020B0604020202020204" pitchFamily="34" charset="0"/>
              </a:rPr>
              <a:t> না বরং রেডিও, টেলিভিশন, মোবাইল, প্লেয়ার, টেলিফোন, ইমেইল, ইন্টারনেট সহ নানা ক্ষেত্রে </a:t>
            </a:r>
            <a:r>
              <a:rPr lang="as-IN" b="1" dirty="0">
                <a:solidFill>
                  <a:srgbClr val="202124"/>
                </a:solidFill>
                <a:latin typeface="arial" panose="020B0604020202020204" pitchFamily="34" charset="0"/>
              </a:rPr>
              <a:t>কম্পিউটার ব্যবহার</a:t>
            </a:r>
            <a:r>
              <a:rPr lang="as-IN" dirty="0">
                <a:solidFill>
                  <a:srgbClr val="202124"/>
                </a:solidFill>
                <a:latin typeface="arial" panose="020B0604020202020204" pitchFamily="34" charset="0"/>
              </a:rPr>
              <a:t> করা </a:t>
            </a:r>
            <a:r>
              <a:rPr lang="as-IN" b="1" dirty="0">
                <a:solidFill>
                  <a:srgbClr val="202124"/>
                </a:solidFill>
                <a:latin typeface="arial" panose="020B0604020202020204" pitchFamily="34" charset="0"/>
              </a:rPr>
              <a:t>হয়</a:t>
            </a:r>
            <a:r>
              <a:rPr lang="as-IN" dirty="0">
                <a:solidFill>
                  <a:srgbClr val="202124"/>
                </a:solidFill>
                <a:latin typeface="arial" panose="020B0604020202020204" pitchFamily="34" charset="0"/>
              </a:rPr>
              <a:t>। ইলেকট্রনিক্স মেশিনের কাজেই নয় আরো অনেক </a:t>
            </a:r>
            <a:r>
              <a:rPr lang="as-IN" b="1" dirty="0">
                <a:solidFill>
                  <a:srgbClr val="202124"/>
                </a:solidFill>
                <a:latin typeface="arial" panose="020B0604020202020204" pitchFamily="34" charset="0"/>
              </a:rPr>
              <a:t>কাজে কম্পিউটার ব্যবহার</a:t>
            </a:r>
            <a:r>
              <a:rPr lang="as-IN" dirty="0">
                <a:solidFill>
                  <a:srgbClr val="202124"/>
                </a:solidFill>
                <a:latin typeface="arial" panose="020B0604020202020204" pitchFamily="34" charset="0"/>
              </a:rPr>
              <a:t> করা </a:t>
            </a:r>
            <a:r>
              <a:rPr lang="as-IN" b="1" dirty="0">
                <a:solidFill>
                  <a:srgbClr val="202124"/>
                </a:solidFill>
                <a:latin typeface="arial" panose="020B0604020202020204" pitchFamily="34" charset="0"/>
              </a:rPr>
              <a:t>হয়</a:t>
            </a:r>
            <a:r>
              <a:rPr lang="as-IN" dirty="0">
                <a:solidFill>
                  <a:srgbClr val="202124"/>
                </a:solidFill>
                <a:latin typeface="arial" panose="020B0604020202020204" pitchFamily="34" charset="0"/>
              </a:rPr>
              <a:t>।</a:t>
            </a:r>
            <a:endParaRPr lang="en-US" dirty="0"/>
          </a:p>
        </p:txBody>
      </p:sp>
      <p:sp>
        <p:nvSpPr>
          <p:cNvPr id="8" name="Rectangle 7"/>
          <p:cNvSpPr/>
          <p:nvPr/>
        </p:nvSpPr>
        <p:spPr>
          <a:xfrm>
            <a:off x="586303" y="2109694"/>
            <a:ext cx="3680816" cy="369332"/>
          </a:xfrm>
          <a:prstGeom prst="rect">
            <a:avLst/>
          </a:prstGeom>
        </p:spPr>
        <p:txBody>
          <a:bodyPr wrap="none">
            <a:spAutoFit/>
          </a:bodyPr>
          <a:lstStyle/>
          <a:p>
            <a:r>
              <a:rPr lang="as-IN" dirty="0"/>
              <a:t>কম্পিউটার কি কি কাজে ব্যবহার হয়</a:t>
            </a:r>
            <a:endParaRPr lang="en-US" dirty="0"/>
          </a:p>
        </p:txBody>
      </p:sp>
      <p:sp>
        <p:nvSpPr>
          <p:cNvPr id="9" name="Rectangle 8"/>
          <p:cNvSpPr/>
          <p:nvPr/>
        </p:nvSpPr>
        <p:spPr>
          <a:xfrm>
            <a:off x="632620" y="4349940"/>
            <a:ext cx="10295467" cy="923330"/>
          </a:xfrm>
          <a:prstGeom prst="rect">
            <a:avLst/>
          </a:prstGeom>
        </p:spPr>
        <p:txBody>
          <a:bodyPr wrap="square">
            <a:spAutoFit/>
          </a:bodyPr>
          <a:lstStyle/>
          <a:p>
            <a:r>
              <a:rPr lang="as-IN" dirty="0">
                <a:solidFill>
                  <a:srgbClr val="202124"/>
                </a:solidFill>
                <a:latin typeface="arial" panose="020B0604020202020204" pitchFamily="34" charset="0"/>
              </a:rPr>
              <a:t>দীর্ঘক্ষণ </a:t>
            </a:r>
            <a:r>
              <a:rPr lang="as-IN" b="1" dirty="0">
                <a:solidFill>
                  <a:srgbClr val="202124"/>
                </a:solidFill>
                <a:latin typeface="arial" panose="020B0604020202020204" pitchFamily="34" charset="0"/>
              </a:rPr>
              <a:t>কম্পিউটার</a:t>
            </a:r>
            <a:r>
              <a:rPr lang="as-IN" dirty="0">
                <a:solidFill>
                  <a:srgbClr val="202124"/>
                </a:solidFill>
                <a:latin typeface="arial" panose="020B0604020202020204" pitchFamily="34" charset="0"/>
              </a:rPr>
              <a:t> ব্যবহার করলে চোখের উপর নেতিবাচক পড়ভাব পড়ে। চোখের পেশিতে চাপ পড়ে ফলে চোখের ক্ষতি হয়। তাছাড়াও দীর্ঘক্ষণ </a:t>
            </a:r>
            <a:r>
              <a:rPr lang="as-IN" b="1" dirty="0">
                <a:solidFill>
                  <a:srgbClr val="202124"/>
                </a:solidFill>
                <a:latin typeface="arial" panose="020B0604020202020204" pitchFamily="34" charset="0"/>
              </a:rPr>
              <a:t>কম্পিউটার ব্যবহারের</a:t>
            </a:r>
            <a:r>
              <a:rPr lang="as-IN" dirty="0">
                <a:solidFill>
                  <a:srgbClr val="202124"/>
                </a:solidFill>
                <a:latin typeface="arial" panose="020B0604020202020204" pitchFamily="34" charset="0"/>
              </a:rPr>
              <a:t> ফলে ঘাড় ও মস্তিষ্কের ক্ষতি হতে পারে। তাই যারা দীর্ঘক্ষণ </a:t>
            </a:r>
            <a:r>
              <a:rPr lang="as-IN" b="1" dirty="0">
                <a:solidFill>
                  <a:srgbClr val="202124"/>
                </a:solidFill>
                <a:latin typeface="arial" panose="020B0604020202020204" pitchFamily="34" charset="0"/>
              </a:rPr>
              <a:t>কম্পিউটার</a:t>
            </a:r>
            <a:r>
              <a:rPr lang="as-IN" dirty="0">
                <a:solidFill>
                  <a:srgbClr val="202124"/>
                </a:solidFill>
                <a:latin typeface="arial" panose="020B0604020202020204" pitchFamily="34" charset="0"/>
              </a:rPr>
              <a:t> ব্যবহার করেন তাদের ৩০ মিনিট অন্তর বিশ্রাম নেওয়া প্রয়োজন।</a:t>
            </a:r>
            <a:endParaRPr lang="en-US" dirty="0"/>
          </a:p>
        </p:txBody>
      </p:sp>
      <p:sp>
        <p:nvSpPr>
          <p:cNvPr id="10" name="Rectangle 9"/>
          <p:cNvSpPr/>
          <p:nvPr/>
        </p:nvSpPr>
        <p:spPr>
          <a:xfrm>
            <a:off x="647217" y="3962825"/>
            <a:ext cx="3619902" cy="369332"/>
          </a:xfrm>
          <a:prstGeom prst="rect">
            <a:avLst/>
          </a:prstGeom>
        </p:spPr>
        <p:txBody>
          <a:bodyPr wrap="none">
            <a:spAutoFit/>
          </a:bodyPr>
          <a:lstStyle/>
          <a:p>
            <a:r>
              <a:rPr lang="as-IN" dirty="0"/>
              <a:t>কম্পিউটার ব্যবহারের ক্ষতিকর দিক</a:t>
            </a:r>
            <a:endParaRPr lang="en-US" dirty="0"/>
          </a:p>
        </p:txBody>
      </p:sp>
      <p:sp>
        <p:nvSpPr>
          <p:cNvPr id="11" name="Rectangle 10"/>
          <p:cNvSpPr/>
          <p:nvPr/>
        </p:nvSpPr>
        <p:spPr>
          <a:xfrm>
            <a:off x="739590" y="5327408"/>
            <a:ext cx="7499233" cy="369332"/>
          </a:xfrm>
          <a:prstGeom prst="rect">
            <a:avLst/>
          </a:prstGeom>
        </p:spPr>
        <p:txBody>
          <a:bodyPr wrap="square">
            <a:spAutoFit/>
          </a:bodyPr>
          <a:lstStyle/>
          <a:p>
            <a:r>
              <a:rPr lang="as-IN" dirty="0">
                <a:solidFill>
                  <a:srgbClr val="000000"/>
                </a:solidFill>
                <a:latin typeface="SolaimanLipi"/>
              </a:rPr>
              <a:t>কম্পিউটার ব্যবহারের ক্ষেত্রে সবাইকে কোন বিষয়ে সতর্ক থাকতে </a:t>
            </a:r>
            <a:r>
              <a:rPr lang="as-IN" dirty="0" smtClean="0">
                <a:solidFill>
                  <a:srgbClr val="000000"/>
                </a:solidFill>
                <a:latin typeface="SolaimanLipi"/>
              </a:rPr>
              <a:t>হবে</a:t>
            </a:r>
            <a:r>
              <a:rPr lang="en-US" dirty="0" smtClean="0">
                <a:solidFill>
                  <a:srgbClr val="000000"/>
                </a:solidFill>
                <a:latin typeface="SolaimanLipi"/>
              </a:rPr>
              <a:t> </a:t>
            </a:r>
            <a:r>
              <a:rPr lang="as-IN" dirty="0" smtClean="0">
                <a:solidFill>
                  <a:srgbClr val="000000"/>
                </a:solidFill>
                <a:latin typeface="SolaimanLipi"/>
              </a:rPr>
              <a:t>?</a:t>
            </a:r>
            <a:endParaRPr lang="en-US" dirty="0"/>
          </a:p>
        </p:txBody>
      </p:sp>
      <p:sp>
        <p:nvSpPr>
          <p:cNvPr id="12" name="Rectangle 11"/>
          <p:cNvSpPr/>
          <p:nvPr/>
        </p:nvSpPr>
        <p:spPr>
          <a:xfrm>
            <a:off x="822024" y="5814621"/>
            <a:ext cx="7823200" cy="369332"/>
          </a:xfrm>
          <a:prstGeom prst="rect">
            <a:avLst/>
          </a:prstGeom>
        </p:spPr>
        <p:txBody>
          <a:bodyPr wrap="square">
            <a:spAutoFit/>
          </a:bodyPr>
          <a:lstStyle/>
          <a:p>
            <a:r>
              <a:rPr lang="as-IN" dirty="0">
                <a:solidFill>
                  <a:srgbClr val="000000"/>
                </a:solidFill>
                <a:latin typeface="SolaimanLipi"/>
              </a:rPr>
              <a:t>ক. সময়ের √খ. বৈদ্যুতিক সংযোগ গ. মানসিক ক্লান্তি ঘ. দুর্যোগপূর্ণ আবহাওয়া</a:t>
            </a:r>
            <a:endParaRPr lang="en-US" dirty="0"/>
          </a:p>
        </p:txBody>
      </p:sp>
      <p:sp>
        <p:nvSpPr>
          <p:cNvPr id="13" name="Frame 12"/>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Tree>
    <p:extLst>
      <p:ext uri="{BB962C8B-B14F-4D97-AF65-F5344CB8AC3E}">
        <p14:creationId xmlns:p14="http://schemas.microsoft.com/office/powerpoint/2010/main" val="8018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descr="Bouquet"/>
          <p:cNvSpPr>
            <a:spLocks noChangeArrowheads="1"/>
          </p:cNvSpPr>
          <p:nvPr/>
        </p:nvSpPr>
        <p:spPr bwMode="auto">
          <a:xfrm>
            <a:off x="3875720" y="553791"/>
            <a:ext cx="3154176" cy="392128"/>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02580" tIns="51289" rIns="102580" bIns="51289" numCol="1">
            <a:prstTxWarp prst="textPlain">
              <a:avLst/>
            </a:prstTxWarp>
            <a:spAutoFit/>
          </a:bodyPr>
          <a:lstStyle/>
          <a:p>
            <a:pPr algn="ctr">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991" r="17967"/>
          <a:stretch/>
        </p:blipFill>
        <p:spPr>
          <a:xfrm>
            <a:off x="3315281" y="1171481"/>
            <a:ext cx="4321890" cy="3192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ame 4"/>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6" name="TextBox 4"/>
          <p:cNvSpPr txBox="1">
            <a:spLocks noChangeArrowheads="1"/>
          </p:cNvSpPr>
          <p:nvPr/>
        </p:nvSpPr>
        <p:spPr bwMode="auto">
          <a:xfrm>
            <a:off x="1569683" y="4711055"/>
            <a:ext cx="74952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742950" indent="-742950">
              <a:spcBef>
                <a:spcPct val="0"/>
              </a:spcBef>
              <a:buClrTx/>
              <a:buSzTx/>
              <a:buFont typeface="+mj-lt"/>
              <a:buAutoNum type="arabicPeriod"/>
            </a:pP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 কাকে বলে কত প্রকার ও কি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742950" indent="-742950">
              <a:spcBef>
                <a:spcPct val="0"/>
              </a:spcBef>
              <a:buClrTx/>
              <a:buSzTx/>
              <a:buFont typeface="+mj-lt"/>
              <a:buAutoNum type="arabicPeriod"/>
            </a:pP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কম্পিউটারের সুবিধা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742950" indent="-742950">
              <a:spcBef>
                <a:spcPct val="0"/>
              </a:spcBef>
              <a:buClrTx/>
              <a:buSzTx/>
              <a:buFont typeface="+mj-lt"/>
              <a:buAutoNum type="arabicPeriod"/>
            </a:pP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কম্পিউটারের অসুবিধা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44303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017" y="386710"/>
            <a:ext cx="11035989" cy="1323439"/>
          </a:xfrm>
          <a:prstGeom prst="rect">
            <a:avLst/>
          </a:prstGeom>
        </p:spPr>
        <p:txBody>
          <a:bodyPr wrap="square">
            <a:spAutoFit/>
          </a:bodyPr>
          <a:lstStyle/>
          <a:p>
            <a:pPr marL="457200" indent="-457200" algn="ctr" fontAlgn="base">
              <a:buFont typeface="Wingdings" panose="05000000000000000000" pitchFamily="2" charset="2"/>
              <a:buChar char="Ø"/>
            </a:pPr>
            <a:r>
              <a:rPr lang="as-IN" sz="3200" b="1" dirty="0">
                <a:solidFill>
                  <a:srgbClr val="575757"/>
                </a:solidFill>
                <a:latin typeface="NikoshBAN" panose="02000000000000000000" pitchFamily="2" charset="0"/>
                <a:cs typeface="NikoshBAN" panose="02000000000000000000" pitchFamily="2" charset="0"/>
              </a:rPr>
              <a:t>কম্পিউটারের বিবর্তনের ও প্রজন্ম </a:t>
            </a:r>
            <a:endParaRPr lang="as-IN" sz="3200" dirty="0">
              <a:solidFill>
                <a:srgbClr val="575757"/>
              </a:solidFill>
              <a:latin typeface="NikoshBAN" panose="02000000000000000000" pitchFamily="2" charset="0"/>
              <a:cs typeface="NikoshBAN" panose="02000000000000000000" pitchFamily="2" charset="0"/>
            </a:endParaRPr>
          </a:p>
          <a:p>
            <a:pPr fontAlgn="base"/>
            <a:r>
              <a:rPr lang="as-IN" sz="2400" dirty="0">
                <a:solidFill>
                  <a:srgbClr val="575757"/>
                </a:solidFill>
                <a:latin typeface="NikoshBAN" panose="02000000000000000000" pitchFamily="2" charset="0"/>
                <a:cs typeface="NikoshBAN" panose="02000000000000000000" pitchFamily="2" charset="0"/>
              </a:rPr>
              <a:t> </a:t>
            </a:r>
            <a:r>
              <a:rPr lang="as-IN" sz="2400" dirty="0" smtClean="0">
                <a:solidFill>
                  <a:srgbClr val="575757"/>
                </a:solidFill>
                <a:latin typeface="NikoshBAN" panose="02000000000000000000" pitchFamily="2" charset="0"/>
                <a:cs typeface="NikoshBAN" panose="02000000000000000000" pitchFamily="2" charset="0"/>
              </a:rPr>
              <a:t>কম্পিউটার </a:t>
            </a:r>
            <a:r>
              <a:rPr lang="as-IN" sz="2400" dirty="0">
                <a:solidFill>
                  <a:srgbClr val="575757"/>
                </a:solidFill>
                <a:latin typeface="NikoshBAN" panose="02000000000000000000" pitchFamily="2" charset="0"/>
                <a:cs typeface="NikoshBAN" panose="02000000000000000000" pitchFamily="2" charset="0"/>
              </a:rPr>
              <a:t>এর ইতিহাস আলোচনা করার সময় আধুনিক কম্পিউটারের জনক হিসাবে পরিচিত বৃটিশ নাগরিক </a:t>
            </a:r>
            <a:r>
              <a:rPr lang="as-IN" sz="2400" b="1" dirty="0">
                <a:solidFill>
                  <a:srgbClr val="575757"/>
                </a:solidFill>
                <a:latin typeface="NikoshBAN" panose="02000000000000000000" pitchFamily="2" charset="0"/>
                <a:cs typeface="NikoshBAN" panose="02000000000000000000" pitchFamily="2" charset="0"/>
              </a:rPr>
              <a:t>র্চালস ব্যাবেজের </a:t>
            </a:r>
            <a:r>
              <a:rPr lang="as-IN" sz="2400" dirty="0">
                <a:solidFill>
                  <a:srgbClr val="575757"/>
                </a:solidFill>
                <a:latin typeface="NikoshBAN" panose="02000000000000000000" pitchFamily="2" charset="0"/>
                <a:cs typeface="NikoshBAN" panose="02000000000000000000" pitchFamily="2" charset="0"/>
              </a:rPr>
              <a:t>নাম সবার প্রথম </a:t>
            </a:r>
            <a:r>
              <a:rPr lang="as-IN" sz="2400" dirty="0" smtClean="0">
                <a:solidFill>
                  <a:srgbClr val="575757"/>
                </a:solidFill>
                <a:latin typeface="NikoshBAN" panose="02000000000000000000" pitchFamily="2" charset="0"/>
                <a:cs typeface="NikoshBAN" panose="02000000000000000000" pitchFamily="2" charset="0"/>
              </a:rPr>
              <a:t>। </a:t>
            </a:r>
            <a:r>
              <a:rPr lang="en-US" sz="2400" dirty="0">
                <a:solidFill>
                  <a:srgbClr val="575757"/>
                </a:solidFill>
                <a:latin typeface="NikoshBAN" panose="02000000000000000000" pitchFamily="2" charset="0"/>
                <a:cs typeface="NikoshBAN" panose="02000000000000000000" pitchFamily="2" charset="0"/>
              </a:rPr>
              <a:t> </a:t>
            </a:r>
            <a:r>
              <a:rPr lang="as-IN" sz="2400" dirty="0">
                <a:solidFill>
                  <a:srgbClr val="2E2E2E"/>
                </a:solidFill>
                <a:latin typeface="NikoshBAN" panose="02000000000000000000" pitchFamily="2" charset="0"/>
                <a:cs typeface="NikoshBAN" panose="02000000000000000000" pitchFamily="2" charset="0"/>
              </a:rPr>
              <a:t> কম্পিউটারের বিবর্তনের ইতিহাসকে কয়েকটি ধাপে ভাগ করা </a:t>
            </a:r>
            <a:r>
              <a:rPr lang="as-IN" sz="2400" dirty="0" smtClean="0">
                <a:solidFill>
                  <a:srgbClr val="2E2E2E"/>
                </a:solidFill>
                <a:latin typeface="NikoshBAN" panose="02000000000000000000" pitchFamily="2" charset="0"/>
                <a:cs typeface="NikoshBAN" panose="02000000000000000000" pitchFamily="2" charset="0"/>
              </a:rPr>
              <a:t>যায়</a:t>
            </a:r>
            <a:r>
              <a:rPr lang="en-US" sz="2400" dirty="0" smtClean="0">
                <a:solidFill>
                  <a:srgbClr val="2E2E2E"/>
                </a:solidFill>
                <a:latin typeface="NikoshBAN" panose="02000000000000000000" pitchFamily="2" charset="0"/>
                <a:cs typeface="NikoshBAN" panose="02000000000000000000" pitchFamily="2" charset="0"/>
              </a:rPr>
              <a:t> </a:t>
            </a:r>
            <a:r>
              <a:rPr lang="as-IN" sz="2400" dirty="0" smtClean="0">
                <a:solidFill>
                  <a:srgbClr val="2E2E2E"/>
                </a:solidFill>
                <a:latin typeface="NikoshBAN" panose="02000000000000000000" pitchFamily="2" charset="0"/>
                <a:cs typeface="NikoshBAN" panose="02000000000000000000" pitchFamily="2" charset="0"/>
              </a:rPr>
              <a:t>। </a:t>
            </a:r>
            <a:endParaRPr lang="en-US" sz="2400" b="0" i="0" u="none" strike="noStrike" dirty="0">
              <a:solidFill>
                <a:srgbClr val="575757"/>
              </a:solidFill>
              <a:effectLst/>
              <a:latin typeface="NikoshBAN" panose="02000000000000000000" pitchFamily="2" charset="0"/>
              <a:cs typeface="NikoshBAN" panose="02000000000000000000" pitchFamily="2" charset="0"/>
            </a:endParaRPr>
          </a:p>
        </p:txBody>
      </p:sp>
      <p:sp>
        <p:nvSpPr>
          <p:cNvPr id="5" name="Rectangle 4"/>
          <p:cNvSpPr/>
          <p:nvPr/>
        </p:nvSpPr>
        <p:spPr>
          <a:xfrm>
            <a:off x="740661" y="1710149"/>
            <a:ext cx="9954322" cy="1938992"/>
          </a:xfrm>
          <a:prstGeom prst="rect">
            <a:avLst/>
          </a:prstGeom>
        </p:spPr>
        <p:txBody>
          <a:bodyPr wrap="square">
            <a:spAutoFit/>
          </a:bodyPr>
          <a:lstStyle/>
          <a:p>
            <a:pPr fontAlgn="base">
              <a:buFont typeface="Arial" panose="020B0604020202020204" pitchFamily="34" charset="0"/>
              <a:buChar char="•"/>
            </a:pPr>
            <a:r>
              <a:rPr lang="as-IN" sz="2400" dirty="0">
                <a:solidFill>
                  <a:srgbClr val="575757"/>
                </a:solidFill>
                <a:latin typeface="NikoshBAN" panose="02000000000000000000" pitchFamily="2" charset="0"/>
                <a:cs typeface="NikoshBAN" panose="02000000000000000000" pitchFamily="2" charset="0"/>
              </a:rPr>
              <a:t>প্রথম প্রজন্ম: ভ্যাকুয়াম টিউব (১৯৪০-১৯৫৬) (</a:t>
            </a:r>
            <a:r>
              <a:rPr lang="en-US" sz="2400" dirty="0">
                <a:solidFill>
                  <a:srgbClr val="575757"/>
                </a:solidFill>
                <a:latin typeface="NikoshBAN" panose="02000000000000000000" pitchFamily="2" charset="0"/>
                <a:cs typeface="NikoshBAN" panose="02000000000000000000" pitchFamily="2" charset="0"/>
              </a:rPr>
              <a:t>Vacuum tube based)</a:t>
            </a:r>
          </a:p>
          <a:p>
            <a:pPr fontAlgn="base">
              <a:buFont typeface="Arial" panose="020B0604020202020204" pitchFamily="34" charset="0"/>
              <a:buChar char="•"/>
            </a:pPr>
            <a:r>
              <a:rPr lang="as-IN" sz="2400" dirty="0">
                <a:solidFill>
                  <a:srgbClr val="575757"/>
                </a:solidFill>
                <a:latin typeface="NikoshBAN" panose="02000000000000000000" pitchFamily="2" charset="0"/>
                <a:cs typeface="NikoshBAN" panose="02000000000000000000" pitchFamily="2" charset="0"/>
              </a:rPr>
              <a:t>দ্বিতীয় প্রজন্ম: ট্রানজিস্টর (১৯৫৬-১৯৬৩) (</a:t>
            </a:r>
            <a:r>
              <a:rPr lang="en-US" sz="2400" dirty="0">
                <a:solidFill>
                  <a:srgbClr val="575757"/>
                </a:solidFill>
                <a:latin typeface="NikoshBAN" panose="02000000000000000000" pitchFamily="2" charset="0"/>
                <a:cs typeface="NikoshBAN" panose="02000000000000000000" pitchFamily="2" charset="0"/>
              </a:rPr>
              <a:t>Transistor based)</a:t>
            </a:r>
          </a:p>
          <a:p>
            <a:pPr fontAlgn="base">
              <a:buFont typeface="Arial" panose="020B0604020202020204" pitchFamily="34" charset="0"/>
              <a:buChar char="•"/>
            </a:pPr>
            <a:r>
              <a:rPr lang="as-IN" sz="2400" dirty="0">
                <a:solidFill>
                  <a:srgbClr val="575757"/>
                </a:solidFill>
                <a:latin typeface="NikoshBAN" panose="02000000000000000000" pitchFamily="2" charset="0"/>
                <a:cs typeface="NikoshBAN" panose="02000000000000000000" pitchFamily="2" charset="0"/>
              </a:rPr>
              <a:t>তৃতীয় প্রজন্ম: সার্কিট ( ১৯৬৪-১৯৭১) (</a:t>
            </a:r>
            <a:r>
              <a:rPr lang="en-US" sz="2400" dirty="0">
                <a:solidFill>
                  <a:srgbClr val="575757"/>
                </a:solidFill>
                <a:latin typeface="NikoshBAN" panose="02000000000000000000" pitchFamily="2" charset="0"/>
                <a:cs typeface="NikoshBAN" panose="02000000000000000000" pitchFamily="2" charset="0"/>
              </a:rPr>
              <a:t>Integrated Circuit based)</a:t>
            </a:r>
          </a:p>
          <a:p>
            <a:pPr fontAlgn="base">
              <a:buFont typeface="Arial" panose="020B0604020202020204" pitchFamily="34" charset="0"/>
              <a:buChar char="•"/>
            </a:pPr>
            <a:r>
              <a:rPr lang="as-IN" sz="2400" dirty="0">
                <a:solidFill>
                  <a:srgbClr val="575757"/>
                </a:solidFill>
                <a:latin typeface="NikoshBAN" panose="02000000000000000000" pitchFamily="2" charset="0"/>
                <a:cs typeface="NikoshBAN" panose="02000000000000000000" pitchFamily="2" charset="0"/>
              </a:rPr>
              <a:t>চতুর্থ প্রজন্ম: মাইক্রোপ্রসেসর (১৯৭১- বর্তমান) (</a:t>
            </a:r>
            <a:r>
              <a:rPr lang="en-US" sz="2400" dirty="0">
                <a:solidFill>
                  <a:srgbClr val="575757"/>
                </a:solidFill>
                <a:latin typeface="NikoshBAN" panose="02000000000000000000" pitchFamily="2" charset="0"/>
                <a:cs typeface="NikoshBAN" panose="02000000000000000000" pitchFamily="2" charset="0"/>
              </a:rPr>
              <a:t>VLSI microprocessor based)</a:t>
            </a:r>
          </a:p>
          <a:p>
            <a:pPr fontAlgn="base">
              <a:buFont typeface="Arial" panose="020B0604020202020204" pitchFamily="34" charset="0"/>
              <a:buChar char="•"/>
            </a:pPr>
            <a:r>
              <a:rPr lang="as-IN" sz="2400" dirty="0">
                <a:solidFill>
                  <a:srgbClr val="575757"/>
                </a:solidFill>
                <a:latin typeface="NikoshBAN" panose="02000000000000000000" pitchFamily="2" charset="0"/>
                <a:cs typeface="NikoshBAN" panose="02000000000000000000" pitchFamily="2" charset="0"/>
              </a:rPr>
              <a:t>পঞ্চম প্রজন্ম: কৃত্রিম বুদ্ধিমত্তা (বর্তমান এবং ভবিষ্যৎ) (</a:t>
            </a:r>
            <a:r>
              <a:rPr lang="en-US" sz="2400" dirty="0">
                <a:solidFill>
                  <a:srgbClr val="575757"/>
                </a:solidFill>
                <a:latin typeface="NikoshBAN" panose="02000000000000000000" pitchFamily="2" charset="0"/>
                <a:cs typeface="NikoshBAN" panose="02000000000000000000" pitchFamily="2" charset="0"/>
              </a:rPr>
              <a:t>ULSI microprocessor based)</a:t>
            </a:r>
          </a:p>
        </p:txBody>
      </p:sp>
      <p:sp>
        <p:nvSpPr>
          <p:cNvPr id="6" name="Frame 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16" y="4707470"/>
            <a:ext cx="2065839" cy="1739022"/>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427" y="4673844"/>
            <a:ext cx="2057707" cy="1718165"/>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406" y="4617001"/>
            <a:ext cx="2035816" cy="1763354"/>
          </a:xfrm>
          <a:prstGeom prst="rect">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249" y="4617001"/>
            <a:ext cx="1938728" cy="1648335"/>
          </a:xfrm>
          <a:prstGeom prst="rect">
            <a:avLst/>
          </a:prstGeom>
          <a:ln>
            <a:noFill/>
          </a:ln>
          <a:effectLst>
            <a:softEdge rad="112500"/>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4211" y="4617001"/>
            <a:ext cx="1782950" cy="1535446"/>
          </a:xfrm>
          <a:prstGeom prst="rect">
            <a:avLst/>
          </a:prstGeom>
          <a:ln>
            <a:noFill/>
          </a:ln>
          <a:effectLst>
            <a:softEdge rad="112500"/>
          </a:effectLst>
        </p:spPr>
      </p:pic>
      <p:sp>
        <p:nvSpPr>
          <p:cNvPr id="13" name="Rectangle 12"/>
          <p:cNvSpPr/>
          <p:nvPr/>
        </p:nvSpPr>
        <p:spPr>
          <a:xfrm>
            <a:off x="948751" y="3673956"/>
            <a:ext cx="8948057" cy="954107"/>
          </a:xfrm>
          <a:prstGeom prst="rect">
            <a:avLst/>
          </a:prstGeom>
        </p:spPr>
        <p:txBody>
          <a:bodyPr wrap="square">
            <a:spAutoFit/>
          </a:bodyPr>
          <a:lstStyle/>
          <a:p>
            <a:pPr algn="ct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কম্পিউটারের</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প্রজন্মনের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ইতিহাসকে</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কতগুলো</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পর্যায়ে</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ভাগ</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হয়েছে</a:t>
            </a: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এই</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ভাগগুলোকে</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কম্পিউটার</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বির্বতন</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বলে</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12264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3"/>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3"/>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3"/>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3"/>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3"/>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strVal val="#ppt_w+.3"/>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Effect transition="in" filter="fade">
                                      <p:cBhvr>
                                        <p:cTn id="4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Rectangle 2"/>
          <p:cNvSpPr/>
          <p:nvPr/>
        </p:nvSpPr>
        <p:spPr>
          <a:xfrm>
            <a:off x="2421228" y="333709"/>
            <a:ext cx="4604146" cy="646331"/>
          </a:xfrm>
          <a:prstGeom prst="rect">
            <a:avLst/>
          </a:prstGeom>
        </p:spPr>
        <p:txBody>
          <a:bodyPr wrap="none">
            <a:spAutoFit/>
          </a:bodyPr>
          <a:lstStyle/>
          <a:p>
            <a:pPr marL="571500" indent="-571500">
              <a:buFont typeface="Wingdings" panose="05000000000000000000" pitchFamily="2" charset="2"/>
              <a:buChar char="Ø"/>
            </a:pPr>
            <a:r>
              <a:rPr lang="as-IN" sz="3600" dirty="0">
                <a:solidFill>
                  <a:srgbClr val="2E2E2E"/>
                </a:solidFill>
                <a:latin typeface="NikoshBAN" panose="02000000000000000000" pitchFamily="2" charset="0"/>
                <a:cs typeface="NikoshBAN" panose="02000000000000000000" pitchFamily="2" charset="0"/>
              </a:rPr>
              <a:t>কম্পিউটারের প্রধান </a:t>
            </a:r>
            <a:r>
              <a:rPr lang="as-IN" sz="3600" dirty="0" smtClean="0">
                <a:solidFill>
                  <a:srgbClr val="2E2E2E"/>
                </a:solidFill>
                <a:latin typeface="NikoshBAN" panose="02000000000000000000" pitchFamily="2" charset="0"/>
                <a:cs typeface="NikoshBAN" panose="02000000000000000000" pitchFamily="2" charset="0"/>
              </a:rPr>
              <a:t>বৈশিষ্ট্য</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661749" y="1259537"/>
            <a:ext cx="10671658" cy="369332"/>
          </a:xfrm>
          <a:prstGeom prst="rect">
            <a:avLst/>
          </a:prstGeom>
        </p:spPr>
        <p:txBody>
          <a:bodyPr wrap="square">
            <a:spAutoFit/>
          </a:bodyPr>
          <a:lstStyle/>
          <a:p>
            <a:r>
              <a:rPr lang="en-US" b="1" dirty="0">
                <a:solidFill>
                  <a:srgbClr val="38761D"/>
                </a:solidFill>
                <a:latin typeface="Roboto"/>
              </a:rPr>
              <a:t>১</a:t>
            </a:r>
            <a:r>
              <a:rPr lang="as-IN" b="1" dirty="0" smtClean="0">
                <a:solidFill>
                  <a:srgbClr val="38761D"/>
                </a:solidFill>
                <a:latin typeface="Roboto"/>
              </a:rPr>
              <a:t>. </a:t>
            </a:r>
            <a:r>
              <a:rPr lang="as-IN" b="1" dirty="0">
                <a:solidFill>
                  <a:srgbClr val="38761D"/>
                </a:solidFill>
                <a:latin typeface="Roboto"/>
              </a:rPr>
              <a:t>দ্রুতগতি (</a:t>
            </a:r>
            <a:r>
              <a:rPr lang="en-US" b="1" dirty="0">
                <a:solidFill>
                  <a:srgbClr val="38761D"/>
                </a:solidFill>
                <a:latin typeface="Roboto"/>
              </a:rPr>
              <a:t>High Speed) :</a:t>
            </a:r>
            <a:r>
              <a:rPr lang="en-US" dirty="0">
                <a:solidFill>
                  <a:srgbClr val="2E2E2E"/>
                </a:solidFill>
                <a:latin typeface="Roboto"/>
              </a:rPr>
              <a:t> </a:t>
            </a:r>
            <a:r>
              <a:rPr lang="as-IN" dirty="0">
                <a:solidFill>
                  <a:srgbClr val="2E2E2E"/>
                </a:solidFill>
                <a:latin typeface="Roboto"/>
              </a:rPr>
              <a:t>কম্পিউটারের অন্যতম বৈশিষ্ট্য হচ্ছে এটি অবিশ্বাস্যভাবে দ্রুতগতিতে কাজ করে। </a:t>
            </a:r>
            <a:endParaRPr lang="en-US" dirty="0"/>
          </a:p>
        </p:txBody>
      </p:sp>
      <p:sp>
        <p:nvSpPr>
          <p:cNvPr id="5" name="Rectangle 4"/>
          <p:cNvSpPr/>
          <p:nvPr/>
        </p:nvSpPr>
        <p:spPr>
          <a:xfrm>
            <a:off x="549499" y="1943361"/>
            <a:ext cx="10912698" cy="646331"/>
          </a:xfrm>
          <a:prstGeom prst="rect">
            <a:avLst/>
          </a:prstGeom>
        </p:spPr>
        <p:txBody>
          <a:bodyPr wrap="square">
            <a:spAutoFit/>
          </a:bodyPr>
          <a:lstStyle/>
          <a:p>
            <a:r>
              <a:rPr lang="as-IN" b="1" dirty="0">
                <a:solidFill>
                  <a:srgbClr val="38761D"/>
                </a:solidFill>
                <a:latin typeface="Roboto"/>
              </a:rPr>
              <a:t>২. নির্ভুলতা ও বিশ্বাসযোগ্যতা </a:t>
            </a:r>
            <a:r>
              <a:rPr lang="en-US" b="1" dirty="0">
                <a:solidFill>
                  <a:srgbClr val="38761D"/>
                </a:solidFill>
                <a:latin typeface="Roboto"/>
              </a:rPr>
              <a:t>Correctness &amp; Reliability) :</a:t>
            </a:r>
            <a:r>
              <a:rPr lang="en-US" dirty="0">
                <a:solidFill>
                  <a:srgbClr val="2E2E2E"/>
                </a:solidFill>
                <a:latin typeface="Roboto"/>
              </a:rPr>
              <a:t> </a:t>
            </a:r>
            <a:r>
              <a:rPr lang="as-IN" dirty="0">
                <a:solidFill>
                  <a:srgbClr val="2E2E2E"/>
                </a:solidFill>
                <a:latin typeface="Roboto"/>
              </a:rPr>
              <a:t>কম্পিউটারের প্রক্রিয়াকরণ </a:t>
            </a:r>
            <a:r>
              <a:rPr lang="as-IN" dirty="0" smtClean="0">
                <a:solidFill>
                  <a:srgbClr val="2E2E2E"/>
                </a:solidFill>
                <a:latin typeface="Roboto"/>
              </a:rPr>
              <a:t>কম্পিউটারকে </a:t>
            </a:r>
            <a:r>
              <a:rPr lang="as-IN" dirty="0">
                <a:solidFill>
                  <a:srgbClr val="2E2E2E"/>
                </a:solidFill>
                <a:latin typeface="Roboto"/>
              </a:rPr>
              <a:t>যদি নির্ভুল উপাত্ত ইনপুট ও সঠিক প্রোগ্রাম দেওয়া হয় তবে এটি যেকোনো কাজ নির্ভুলভাবে সম্পন্ন করতে পারে।</a:t>
            </a:r>
            <a:endParaRPr lang="en-US" dirty="0"/>
          </a:p>
        </p:txBody>
      </p:sp>
      <p:sp>
        <p:nvSpPr>
          <p:cNvPr id="6" name="Rectangle 5"/>
          <p:cNvSpPr/>
          <p:nvPr/>
        </p:nvSpPr>
        <p:spPr>
          <a:xfrm>
            <a:off x="549498" y="3083039"/>
            <a:ext cx="10783909" cy="923330"/>
          </a:xfrm>
          <a:prstGeom prst="rect">
            <a:avLst/>
          </a:prstGeom>
        </p:spPr>
        <p:txBody>
          <a:bodyPr wrap="square">
            <a:spAutoFit/>
          </a:bodyPr>
          <a:lstStyle/>
          <a:p>
            <a:r>
              <a:rPr lang="en-US" b="1" dirty="0">
                <a:solidFill>
                  <a:srgbClr val="38761D"/>
                </a:solidFill>
                <a:latin typeface="Roboto"/>
              </a:rPr>
              <a:t>৩</a:t>
            </a:r>
            <a:r>
              <a:rPr lang="as-IN" b="1" dirty="0" smtClean="0">
                <a:solidFill>
                  <a:srgbClr val="38761D"/>
                </a:solidFill>
                <a:latin typeface="Roboto"/>
              </a:rPr>
              <a:t>. </a:t>
            </a:r>
            <a:r>
              <a:rPr lang="as-IN" b="1" dirty="0">
                <a:solidFill>
                  <a:srgbClr val="38761D"/>
                </a:solidFill>
                <a:latin typeface="Roboto"/>
              </a:rPr>
              <a:t>তথ্য প্রক্রিয়াকরণ ক্ষমতা (</a:t>
            </a:r>
            <a:r>
              <a:rPr lang="en-US" b="1" dirty="0">
                <a:solidFill>
                  <a:srgbClr val="38761D"/>
                </a:solidFill>
                <a:latin typeface="Roboto"/>
              </a:rPr>
              <a:t>Data Processing Power) :</a:t>
            </a:r>
            <a:r>
              <a:rPr lang="en-US" dirty="0">
                <a:solidFill>
                  <a:srgbClr val="2E2E2E"/>
                </a:solidFill>
                <a:latin typeface="Roboto"/>
              </a:rPr>
              <a:t> </a:t>
            </a:r>
            <a:r>
              <a:rPr lang="as-IN" dirty="0">
                <a:solidFill>
                  <a:srgbClr val="2E2E2E"/>
                </a:solidFill>
                <a:latin typeface="Roboto"/>
              </a:rPr>
              <a:t>কম্পিউটারকে ইনপুট আকারে তথ্য প্রদান করতে হয়। কাম্পউটার তার ব্যবহারকারীর দেওয়া উপাত্ত প্রক্রিয়াকরণের কাজ সম্পন্ন করার পর তথ্যের ভিত্তিতে তৈরি ফলাফল বা আউটপুট প্রদান করে থাকে</a:t>
            </a:r>
            <a:r>
              <a:rPr lang="as-IN" dirty="0" smtClean="0">
                <a:solidFill>
                  <a:srgbClr val="2E2E2E"/>
                </a:solidFill>
                <a:latin typeface="Roboto"/>
              </a:rPr>
              <a:t>।</a:t>
            </a:r>
            <a:endParaRPr lang="en-US" dirty="0"/>
          </a:p>
        </p:txBody>
      </p:sp>
      <p:sp>
        <p:nvSpPr>
          <p:cNvPr id="7" name="Rectangle 6"/>
          <p:cNvSpPr/>
          <p:nvPr/>
        </p:nvSpPr>
        <p:spPr>
          <a:xfrm>
            <a:off x="549498" y="5428266"/>
            <a:ext cx="11093003" cy="646331"/>
          </a:xfrm>
          <a:prstGeom prst="rect">
            <a:avLst/>
          </a:prstGeom>
        </p:spPr>
        <p:txBody>
          <a:bodyPr wrap="square">
            <a:spAutoFit/>
          </a:bodyPr>
          <a:lstStyle/>
          <a:p>
            <a:r>
              <a:rPr lang="en-US" b="1" dirty="0">
                <a:solidFill>
                  <a:srgbClr val="38761D"/>
                </a:solidFill>
                <a:latin typeface="Roboto"/>
              </a:rPr>
              <a:t>৫</a:t>
            </a:r>
            <a:r>
              <a:rPr lang="as-IN" b="1" dirty="0" smtClean="0">
                <a:solidFill>
                  <a:srgbClr val="38761D"/>
                </a:solidFill>
                <a:latin typeface="Roboto"/>
              </a:rPr>
              <a:t>. </a:t>
            </a:r>
            <a:r>
              <a:rPr lang="as-IN" b="1" dirty="0">
                <a:solidFill>
                  <a:srgbClr val="38761D"/>
                </a:solidFill>
                <a:latin typeface="Roboto"/>
              </a:rPr>
              <a:t>ভুল শনাক্তকরণ ও সংশােধন (</a:t>
            </a:r>
            <a:r>
              <a:rPr lang="en-US" b="1" dirty="0">
                <a:solidFill>
                  <a:srgbClr val="38761D"/>
                </a:solidFill>
                <a:latin typeface="Roboto"/>
              </a:rPr>
              <a:t>Error Testing and Debugging) :</a:t>
            </a:r>
            <a:r>
              <a:rPr lang="en-US" dirty="0">
                <a:solidFill>
                  <a:srgbClr val="2E2E2E"/>
                </a:solidFill>
                <a:latin typeface="Roboto"/>
              </a:rPr>
              <a:t> </a:t>
            </a:r>
            <a:r>
              <a:rPr lang="as-IN" dirty="0">
                <a:solidFill>
                  <a:srgbClr val="2E2E2E"/>
                </a:solidFill>
                <a:latin typeface="Roboto"/>
              </a:rPr>
              <a:t>কোনাে প্রােগ্রামকে কম্পিউটারে টাইপ করার পর প্রােগ্রাম চালিয়ে পরীক্ষা এবং পরবর্তীতে ভুলসমূহ নির্ধারণ করে সংশােধন করা সম্ভব</a:t>
            </a:r>
            <a:r>
              <a:rPr lang="as-IN" dirty="0" smtClean="0">
                <a:solidFill>
                  <a:srgbClr val="2E2E2E"/>
                </a:solidFill>
                <a:latin typeface="Roboto"/>
              </a:rPr>
              <a:t>।</a:t>
            </a:r>
            <a:endParaRPr lang="en-US" dirty="0"/>
          </a:p>
        </p:txBody>
      </p:sp>
      <p:sp>
        <p:nvSpPr>
          <p:cNvPr id="8" name="Rectangle 7"/>
          <p:cNvSpPr/>
          <p:nvPr/>
        </p:nvSpPr>
        <p:spPr>
          <a:xfrm>
            <a:off x="549498" y="4332343"/>
            <a:ext cx="10564970" cy="923330"/>
          </a:xfrm>
          <a:prstGeom prst="rect">
            <a:avLst/>
          </a:prstGeom>
        </p:spPr>
        <p:txBody>
          <a:bodyPr wrap="square">
            <a:spAutoFit/>
          </a:bodyPr>
          <a:lstStyle/>
          <a:p>
            <a:r>
              <a:rPr lang="en-US" b="1" dirty="0">
                <a:solidFill>
                  <a:srgbClr val="38761D"/>
                </a:solidFill>
                <a:latin typeface="Roboto"/>
              </a:rPr>
              <a:t>৪</a:t>
            </a:r>
            <a:r>
              <a:rPr lang="as-IN" b="1" dirty="0" smtClean="0">
                <a:solidFill>
                  <a:srgbClr val="38761D"/>
                </a:solidFill>
                <a:latin typeface="Roboto"/>
              </a:rPr>
              <a:t>. </a:t>
            </a:r>
            <a:r>
              <a:rPr lang="as-IN" b="1" dirty="0">
                <a:solidFill>
                  <a:srgbClr val="38761D"/>
                </a:solidFill>
                <a:latin typeface="Roboto"/>
              </a:rPr>
              <a:t>সূক্ষ্মতা (</a:t>
            </a:r>
            <a:r>
              <a:rPr lang="en-US" b="1" dirty="0">
                <a:solidFill>
                  <a:srgbClr val="38761D"/>
                </a:solidFill>
                <a:latin typeface="Roboto"/>
              </a:rPr>
              <a:t>Sharpness) :</a:t>
            </a:r>
            <a:r>
              <a:rPr lang="en-US" dirty="0">
                <a:solidFill>
                  <a:srgbClr val="2E2E2E"/>
                </a:solidFill>
                <a:latin typeface="Roboto"/>
              </a:rPr>
              <a:t> </a:t>
            </a:r>
            <a:r>
              <a:rPr lang="as-IN" dirty="0">
                <a:solidFill>
                  <a:srgbClr val="2E2E2E"/>
                </a:solidFill>
                <a:latin typeface="Roboto"/>
              </a:rPr>
              <a:t>মানুষ সবসময় সূক্ষ্মভাবে হিসাব-নিকাশ করতে পারে না। কম্পিউটার সূক্ষ্মভাবে হিসাব-নিকাশ করতে পারে। যার ফলে গাণিতিক সমস্যার উত্তর দশমিকের পর অধিক সংখ্যা পর্যন্ত দিতে সক্ষম।</a:t>
            </a:r>
            <a:endParaRPr lang="en-US" dirty="0"/>
          </a:p>
        </p:txBody>
      </p:sp>
    </p:spTree>
    <p:extLst>
      <p:ext uri="{BB962C8B-B14F-4D97-AF65-F5344CB8AC3E}">
        <p14:creationId xmlns:p14="http://schemas.microsoft.com/office/powerpoint/2010/main" val="10303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Rectangle 2"/>
          <p:cNvSpPr/>
          <p:nvPr/>
        </p:nvSpPr>
        <p:spPr>
          <a:xfrm>
            <a:off x="689734" y="1131187"/>
            <a:ext cx="11002851" cy="646331"/>
          </a:xfrm>
          <a:prstGeom prst="rect">
            <a:avLst/>
          </a:prstGeom>
        </p:spPr>
        <p:txBody>
          <a:bodyPr wrap="square">
            <a:spAutoFit/>
          </a:bodyPr>
          <a:lstStyle/>
          <a:p>
            <a:r>
              <a:rPr lang="en-US" b="1" dirty="0">
                <a:solidFill>
                  <a:srgbClr val="38761D"/>
                </a:solidFill>
                <a:latin typeface="Roboto"/>
              </a:rPr>
              <a:t>৬</a:t>
            </a:r>
            <a:r>
              <a:rPr lang="as-IN" b="1" dirty="0" smtClean="0">
                <a:solidFill>
                  <a:srgbClr val="38761D"/>
                </a:solidFill>
                <a:latin typeface="Roboto"/>
              </a:rPr>
              <a:t>. </a:t>
            </a:r>
            <a:r>
              <a:rPr lang="as-IN" b="1" dirty="0">
                <a:solidFill>
                  <a:srgbClr val="38761D"/>
                </a:solidFill>
                <a:latin typeface="Roboto"/>
              </a:rPr>
              <a:t>স্মৃতি (</a:t>
            </a:r>
            <a:r>
              <a:rPr lang="en-US" b="1" dirty="0">
                <a:solidFill>
                  <a:srgbClr val="38761D"/>
                </a:solidFill>
                <a:latin typeface="Roboto"/>
              </a:rPr>
              <a:t>Memory) : </a:t>
            </a:r>
            <a:r>
              <a:rPr lang="as-IN" dirty="0">
                <a:solidFill>
                  <a:srgbClr val="2E2E2E"/>
                </a:solidFill>
                <a:latin typeface="Roboto"/>
              </a:rPr>
              <a:t>কম্পিউটারের রয়েছে বিশাল মেমোরি। </a:t>
            </a:r>
            <a:r>
              <a:rPr lang="as-IN" dirty="0" smtClean="0">
                <a:solidFill>
                  <a:srgbClr val="2E2E2E"/>
                </a:solidFill>
                <a:latin typeface="Roboto"/>
              </a:rPr>
              <a:t>বিশাল </a:t>
            </a:r>
            <a:r>
              <a:rPr lang="as-IN" dirty="0">
                <a:solidFill>
                  <a:srgbClr val="2E2E2E"/>
                </a:solidFill>
                <a:latin typeface="Roboto"/>
              </a:rPr>
              <a:t>আকারের ফাইল কম্পিউটার তার মেমোরিতে অক্ষতভাবে রাখতে পারে যুগ যুগ ধরে।</a:t>
            </a:r>
            <a:endParaRPr lang="en-US" dirty="0"/>
          </a:p>
        </p:txBody>
      </p:sp>
      <p:sp>
        <p:nvSpPr>
          <p:cNvPr id="4" name="Rectangle 3"/>
          <p:cNvSpPr/>
          <p:nvPr/>
        </p:nvSpPr>
        <p:spPr>
          <a:xfrm>
            <a:off x="687668" y="2058307"/>
            <a:ext cx="10500576" cy="646331"/>
          </a:xfrm>
          <a:prstGeom prst="rect">
            <a:avLst/>
          </a:prstGeom>
        </p:spPr>
        <p:txBody>
          <a:bodyPr wrap="square">
            <a:spAutoFit/>
          </a:bodyPr>
          <a:lstStyle/>
          <a:p>
            <a:r>
              <a:rPr lang="as-IN" b="1" dirty="0">
                <a:solidFill>
                  <a:srgbClr val="38761D"/>
                </a:solidFill>
                <a:latin typeface="Roboto"/>
              </a:rPr>
              <a:t>৭. ক্লান্তিহীনতা (</a:t>
            </a:r>
            <a:r>
              <a:rPr lang="en-US" b="1" dirty="0">
                <a:solidFill>
                  <a:srgbClr val="38761D"/>
                </a:solidFill>
                <a:latin typeface="Roboto"/>
              </a:rPr>
              <a:t>Diligence) :</a:t>
            </a:r>
            <a:r>
              <a:rPr lang="en-US" dirty="0">
                <a:solidFill>
                  <a:srgbClr val="2E2E2E"/>
                </a:solidFill>
                <a:latin typeface="Roboto"/>
              </a:rPr>
              <a:t> </a:t>
            </a:r>
            <a:r>
              <a:rPr lang="as-IN" dirty="0">
                <a:solidFill>
                  <a:srgbClr val="2E2E2E"/>
                </a:solidFill>
                <a:latin typeface="Roboto"/>
              </a:rPr>
              <a:t>মানুষ অনেক সময় ধরে কাজ করতে পারে না। </a:t>
            </a:r>
            <a:r>
              <a:rPr lang="as-IN" dirty="0" smtClean="0">
                <a:solidFill>
                  <a:srgbClr val="2E2E2E"/>
                </a:solidFill>
                <a:latin typeface="Roboto"/>
              </a:rPr>
              <a:t>কম্পিউটার </a:t>
            </a:r>
            <a:r>
              <a:rPr lang="as-IN" dirty="0">
                <a:solidFill>
                  <a:srgbClr val="2E2E2E"/>
                </a:solidFill>
                <a:latin typeface="Roboto"/>
              </a:rPr>
              <a:t>ঘণ্টার পর ঘন্টা ক্লান্তিহীন এবং বিশ্রামহীনভাবে কাজ করতে পারে।</a:t>
            </a:r>
            <a:endParaRPr lang="en-US" dirty="0"/>
          </a:p>
        </p:txBody>
      </p:sp>
      <p:sp>
        <p:nvSpPr>
          <p:cNvPr id="5" name="Rectangle 4"/>
          <p:cNvSpPr/>
          <p:nvPr/>
        </p:nvSpPr>
        <p:spPr>
          <a:xfrm>
            <a:off x="689734" y="3032617"/>
            <a:ext cx="11002851" cy="646331"/>
          </a:xfrm>
          <a:prstGeom prst="rect">
            <a:avLst/>
          </a:prstGeom>
        </p:spPr>
        <p:txBody>
          <a:bodyPr wrap="square">
            <a:spAutoFit/>
          </a:bodyPr>
          <a:lstStyle/>
          <a:p>
            <a:r>
              <a:rPr lang="en-US" b="1" dirty="0">
                <a:solidFill>
                  <a:srgbClr val="38761D"/>
                </a:solidFill>
                <a:latin typeface="Roboto"/>
              </a:rPr>
              <a:t>৮</a:t>
            </a:r>
            <a:r>
              <a:rPr lang="as-IN" b="1" dirty="0" smtClean="0">
                <a:solidFill>
                  <a:srgbClr val="38761D"/>
                </a:solidFill>
                <a:latin typeface="Roboto"/>
              </a:rPr>
              <a:t>. সিদ্ধান্ত </a:t>
            </a:r>
            <a:r>
              <a:rPr lang="as-IN" b="1" dirty="0">
                <a:solidFill>
                  <a:srgbClr val="38761D"/>
                </a:solidFill>
                <a:latin typeface="Roboto"/>
              </a:rPr>
              <a:t>(</a:t>
            </a:r>
            <a:r>
              <a:rPr lang="en-US" b="1" dirty="0">
                <a:solidFill>
                  <a:srgbClr val="38761D"/>
                </a:solidFill>
                <a:latin typeface="Roboto"/>
              </a:rPr>
              <a:t>Logical Decision) : </a:t>
            </a:r>
            <a:r>
              <a:rPr lang="as-IN" dirty="0" smtClean="0">
                <a:solidFill>
                  <a:srgbClr val="2E2E2E"/>
                </a:solidFill>
                <a:latin typeface="Roboto"/>
              </a:rPr>
              <a:t>কম্পিউটার নিজস্ব বিচার-বিবেচনার </a:t>
            </a:r>
            <a:r>
              <a:rPr lang="as-IN" dirty="0">
                <a:solidFill>
                  <a:srgbClr val="2E2E2E"/>
                </a:solidFill>
                <a:latin typeface="Roboto"/>
              </a:rPr>
              <a:t>ক্ষমতা নেই। প্রোগ্রামে প্রদান করা যুক্তি অনুযায়ী এটি সিদ্ধান্ত নিতে সক্ষম</a:t>
            </a:r>
            <a:r>
              <a:rPr lang="as-IN" dirty="0" smtClean="0">
                <a:solidFill>
                  <a:srgbClr val="2E2E2E"/>
                </a:solidFill>
                <a:latin typeface="Roboto"/>
              </a:rPr>
              <a:t>।</a:t>
            </a:r>
            <a:endParaRPr lang="en-US" dirty="0" smtClean="0">
              <a:solidFill>
                <a:srgbClr val="2E2E2E"/>
              </a:solidFill>
              <a:latin typeface="Roboto"/>
            </a:endParaRPr>
          </a:p>
        </p:txBody>
      </p:sp>
      <p:sp>
        <p:nvSpPr>
          <p:cNvPr id="6" name="Rectangle 5"/>
          <p:cNvSpPr/>
          <p:nvPr/>
        </p:nvSpPr>
        <p:spPr>
          <a:xfrm>
            <a:off x="2726028" y="394313"/>
            <a:ext cx="4634328" cy="646331"/>
          </a:xfrm>
          <a:prstGeom prst="rect">
            <a:avLst/>
          </a:prstGeom>
        </p:spPr>
        <p:txBody>
          <a:bodyPr wrap="square">
            <a:spAutoFit/>
          </a:bodyPr>
          <a:lstStyle/>
          <a:p>
            <a:pPr marL="571500" indent="-571500">
              <a:buFont typeface="Wingdings" panose="05000000000000000000" pitchFamily="2" charset="2"/>
              <a:buChar char="Ø"/>
            </a:pPr>
            <a:r>
              <a:rPr lang="as-IN" sz="3600" dirty="0">
                <a:solidFill>
                  <a:srgbClr val="2E2E2E"/>
                </a:solidFill>
                <a:latin typeface="NikoshBAN" panose="02000000000000000000" pitchFamily="2" charset="0"/>
                <a:cs typeface="NikoshBAN" panose="02000000000000000000" pitchFamily="2" charset="0"/>
              </a:rPr>
              <a:t>কম্পিউটারের প্রধান বৈশিষ্ট্য </a:t>
            </a:r>
            <a:endParaRPr lang="en-US" sz="3600" dirty="0">
              <a:latin typeface="NikoshBAN" panose="02000000000000000000" pitchFamily="2" charset="0"/>
              <a:cs typeface="NikoshBAN" panose="02000000000000000000" pitchFamily="2" charset="0"/>
            </a:endParaRPr>
          </a:p>
        </p:txBody>
      </p:sp>
      <p:sp>
        <p:nvSpPr>
          <p:cNvPr id="2" name="Rectangle 1"/>
          <p:cNvSpPr/>
          <p:nvPr/>
        </p:nvSpPr>
        <p:spPr>
          <a:xfrm>
            <a:off x="687668" y="3959737"/>
            <a:ext cx="10768488" cy="923330"/>
          </a:xfrm>
          <a:prstGeom prst="rect">
            <a:avLst/>
          </a:prstGeom>
        </p:spPr>
        <p:txBody>
          <a:bodyPr wrap="square">
            <a:spAutoFit/>
          </a:bodyPr>
          <a:lstStyle/>
          <a:p>
            <a:r>
              <a:rPr lang="en-US" dirty="0"/>
              <a:t>৯</a:t>
            </a:r>
            <a:r>
              <a:rPr lang="as-IN" b="1" dirty="0">
                <a:solidFill>
                  <a:srgbClr val="38761D"/>
                </a:solidFill>
                <a:latin typeface="Roboto"/>
              </a:rPr>
              <a:t>. বহুমুখিতা (</a:t>
            </a:r>
            <a:r>
              <a:rPr lang="en-US" b="1" dirty="0">
                <a:solidFill>
                  <a:srgbClr val="38761D"/>
                </a:solidFill>
                <a:latin typeface="Roboto"/>
              </a:rPr>
              <a:t>Versatility) :</a:t>
            </a:r>
            <a:r>
              <a:rPr lang="en-US" dirty="0">
                <a:solidFill>
                  <a:srgbClr val="2E2E2E"/>
                </a:solidFill>
                <a:latin typeface="Roboto"/>
              </a:rPr>
              <a:t> </a:t>
            </a:r>
            <a:r>
              <a:rPr lang="as-IN" dirty="0">
                <a:solidFill>
                  <a:srgbClr val="2E2E2E"/>
                </a:solidFill>
                <a:latin typeface="Roboto"/>
              </a:rPr>
              <a:t>একজন মানুষ কোনো একটি বিশেষ কাজের জন্য পারদর্শী হতে পারে। আবার বিভিন্ন যন্ত্রও এক একটি বিশেষ কাজ করার জন্য তৈরি করা হয়ে থাকে। কিন্তু কম্পিউটার এমন একটি যন্ত্র যার সাহায্যে বহুবিধ কাজ খুব সহজেই সূক্ষ্ম ও দক্ষভাবে সুসম্পন্ন করা যায়</a:t>
            </a:r>
            <a:r>
              <a:rPr lang="as-IN" dirty="0" smtClean="0">
                <a:solidFill>
                  <a:srgbClr val="2E2E2E"/>
                </a:solidFill>
                <a:latin typeface="Roboto"/>
              </a:rPr>
              <a:t>।</a:t>
            </a:r>
            <a:endParaRPr lang="en-US" dirty="0"/>
          </a:p>
        </p:txBody>
      </p:sp>
      <p:sp>
        <p:nvSpPr>
          <p:cNvPr id="7" name="Rectangle 6"/>
          <p:cNvSpPr/>
          <p:nvPr/>
        </p:nvSpPr>
        <p:spPr>
          <a:xfrm>
            <a:off x="687668" y="5163856"/>
            <a:ext cx="10114844" cy="923330"/>
          </a:xfrm>
          <a:prstGeom prst="rect">
            <a:avLst/>
          </a:prstGeom>
        </p:spPr>
        <p:txBody>
          <a:bodyPr wrap="square">
            <a:spAutoFit/>
          </a:bodyPr>
          <a:lstStyle/>
          <a:p>
            <a:r>
              <a:rPr lang="en-US" b="1" dirty="0">
                <a:solidFill>
                  <a:srgbClr val="38761D"/>
                </a:solidFill>
                <a:latin typeface="Roboto"/>
              </a:rPr>
              <a:t>১০</a:t>
            </a:r>
            <a:r>
              <a:rPr lang="as-IN" b="1" dirty="0">
                <a:solidFill>
                  <a:srgbClr val="38761D"/>
                </a:solidFill>
                <a:latin typeface="Roboto"/>
              </a:rPr>
              <a:t>. স্বয়ংক্রিয়তা (</a:t>
            </a:r>
            <a:r>
              <a:rPr lang="en-US" b="1" dirty="0">
                <a:solidFill>
                  <a:srgbClr val="38761D"/>
                </a:solidFill>
                <a:latin typeface="Roboto"/>
              </a:rPr>
              <a:t>Automation) :</a:t>
            </a:r>
            <a:r>
              <a:rPr lang="en-US" dirty="0">
                <a:solidFill>
                  <a:srgbClr val="2E2E2E"/>
                </a:solidFill>
                <a:latin typeface="Roboto"/>
              </a:rPr>
              <a:t> </a:t>
            </a:r>
            <a:r>
              <a:rPr lang="as-IN" dirty="0">
                <a:solidFill>
                  <a:srgbClr val="2E2E2E"/>
                </a:solidFill>
                <a:latin typeface="Roboto"/>
              </a:rPr>
              <a:t>কম্পিউটার স্বয়ংক্রিয়ভাবে কাজ করতে পারে। কম্পিউটারকে কোনো কাজের জন্য প্রয়োজনীয় তথ্য ও নির্দেশনা দান করলে কম্পিউটার নিজে থেকেই সম্পূর্ণ কাজটি সমাধা করতে পারে।</a:t>
            </a:r>
            <a:endParaRPr lang="en-US" dirty="0"/>
          </a:p>
        </p:txBody>
      </p:sp>
    </p:spTree>
    <p:extLst>
      <p:ext uri="{BB962C8B-B14F-4D97-AF65-F5344CB8AC3E}">
        <p14:creationId xmlns:p14="http://schemas.microsoft.com/office/powerpoint/2010/main" val="348591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7" name="Rectangle 6"/>
          <p:cNvSpPr/>
          <p:nvPr/>
        </p:nvSpPr>
        <p:spPr>
          <a:xfrm>
            <a:off x="912232" y="1150339"/>
            <a:ext cx="4136069" cy="369332"/>
          </a:xfrm>
          <a:prstGeom prst="rect">
            <a:avLst/>
          </a:prstGeom>
        </p:spPr>
        <p:txBody>
          <a:bodyPr wrap="none">
            <a:spAutoFit/>
          </a:bodyPr>
          <a:lstStyle/>
          <a:p>
            <a:r>
              <a:rPr lang="as-IN" b="1" dirty="0">
                <a:solidFill>
                  <a:srgbClr val="5C5C5C"/>
                </a:solidFill>
                <a:latin typeface="georgia" panose="02040502050405020303" pitchFamily="18" charset="0"/>
              </a:rPr>
              <a:t>1. শিক্ষা ক্ষেত্রে কম্পিউটারের ব্যবহার</a:t>
            </a:r>
            <a:endParaRPr lang="en-US" dirty="0"/>
          </a:p>
        </p:txBody>
      </p:sp>
      <p:sp>
        <p:nvSpPr>
          <p:cNvPr id="8" name="Rectangle 7"/>
          <p:cNvSpPr/>
          <p:nvPr/>
        </p:nvSpPr>
        <p:spPr>
          <a:xfrm>
            <a:off x="912232" y="1660443"/>
            <a:ext cx="3393878" cy="369332"/>
          </a:xfrm>
          <a:prstGeom prst="rect">
            <a:avLst/>
          </a:prstGeom>
        </p:spPr>
        <p:txBody>
          <a:bodyPr wrap="none">
            <a:spAutoFit/>
          </a:bodyPr>
          <a:lstStyle/>
          <a:p>
            <a:r>
              <a:rPr lang="as-IN" b="1" dirty="0">
                <a:solidFill>
                  <a:srgbClr val="5C5C5C"/>
                </a:solidFill>
                <a:latin typeface="georgia" panose="02040502050405020303" pitchFamily="18" charset="0"/>
              </a:rPr>
              <a:t>2. ব্যবসায় কম্পিউটার ব্যবহার</a:t>
            </a:r>
            <a:endParaRPr lang="en-US" dirty="0"/>
          </a:p>
        </p:txBody>
      </p:sp>
      <p:sp>
        <p:nvSpPr>
          <p:cNvPr id="9" name="Rectangle 8"/>
          <p:cNvSpPr/>
          <p:nvPr/>
        </p:nvSpPr>
        <p:spPr>
          <a:xfrm>
            <a:off x="876163" y="2167547"/>
            <a:ext cx="4062331" cy="369332"/>
          </a:xfrm>
          <a:prstGeom prst="rect">
            <a:avLst/>
          </a:prstGeom>
        </p:spPr>
        <p:txBody>
          <a:bodyPr wrap="none">
            <a:spAutoFit/>
          </a:bodyPr>
          <a:lstStyle/>
          <a:p>
            <a:r>
              <a:rPr lang="as-IN" b="1" dirty="0">
                <a:solidFill>
                  <a:srgbClr val="5C5C5C"/>
                </a:solidFill>
                <a:latin typeface="georgia" panose="02040502050405020303" pitchFamily="18" charset="0"/>
              </a:rPr>
              <a:t>3. হাসপাতালে কম্পিউটারের ব্যবহার</a:t>
            </a:r>
            <a:endParaRPr lang="en-US" dirty="0"/>
          </a:p>
        </p:txBody>
      </p:sp>
      <p:sp>
        <p:nvSpPr>
          <p:cNvPr id="10" name="Rectangle 9"/>
          <p:cNvSpPr/>
          <p:nvPr/>
        </p:nvSpPr>
        <p:spPr>
          <a:xfrm>
            <a:off x="876163" y="2677651"/>
            <a:ext cx="4267515" cy="369332"/>
          </a:xfrm>
          <a:prstGeom prst="rect">
            <a:avLst/>
          </a:prstGeom>
        </p:spPr>
        <p:txBody>
          <a:bodyPr wrap="none">
            <a:spAutoFit/>
          </a:bodyPr>
          <a:lstStyle/>
          <a:p>
            <a:r>
              <a:rPr lang="as-IN" b="1" dirty="0">
                <a:solidFill>
                  <a:srgbClr val="5C5C5C"/>
                </a:solidFill>
                <a:latin typeface="georgia" panose="02040502050405020303" pitchFamily="18" charset="0"/>
              </a:rPr>
              <a:t>4. ব্যাংকিং খাতে কম্পিউটারের ব্যবহার</a:t>
            </a:r>
            <a:endParaRPr lang="en-US" dirty="0"/>
          </a:p>
        </p:txBody>
      </p:sp>
      <p:sp>
        <p:nvSpPr>
          <p:cNvPr id="11" name="Rectangle 10"/>
          <p:cNvSpPr/>
          <p:nvPr/>
        </p:nvSpPr>
        <p:spPr>
          <a:xfrm>
            <a:off x="876163" y="3201652"/>
            <a:ext cx="4604146" cy="369332"/>
          </a:xfrm>
          <a:prstGeom prst="rect">
            <a:avLst/>
          </a:prstGeom>
        </p:spPr>
        <p:txBody>
          <a:bodyPr wrap="none">
            <a:spAutoFit/>
          </a:bodyPr>
          <a:lstStyle/>
          <a:p>
            <a:r>
              <a:rPr lang="as-IN" b="1" dirty="0">
                <a:solidFill>
                  <a:srgbClr val="5C5C5C"/>
                </a:solidFill>
                <a:latin typeface="georgia" panose="02040502050405020303" pitchFamily="18" charset="0"/>
              </a:rPr>
              <a:t>5. সরকারি অফিসে কম্পিউটারের ব্যবহার</a:t>
            </a:r>
            <a:endParaRPr lang="en-US" dirty="0"/>
          </a:p>
        </p:txBody>
      </p:sp>
      <p:sp>
        <p:nvSpPr>
          <p:cNvPr id="12" name="Rectangle 11"/>
          <p:cNvSpPr/>
          <p:nvPr/>
        </p:nvSpPr>
        <p:spPr>
          <a:xfrm>
            <a:off x="912232" y="3731968"/>
            <a:ext cx="3624710" cy="369332"/>
          </a:xfrm>
          <a:prstGeom prst="rect">
            <a:avLst/>
          </a:prstGeom>
        </p:spPr>
        <p:txBody>
          <a:bodyPr wrap="none">
            <a:spAutoFit/>
          </a:bodyPr>
          <a:lstStyle/>
          <a:p>
            <a:r>
              <a:rPr lang="as-IN" b="1" dirty="0">
                <a:solidFill>
                  <a:srgbClr val="5C5C5C"/>
                </a:solidFill>
                <a:latin typeface="georgia" panose="02040502050405020303" pitchFamily="18" charset="0"/>
              </a:rPr>
              <a:t>6. বাড়িতে কম্পিউটারের ব্যবহার</a:t>
            </a:r>
            <a:endParaRPr lang="en-US" dirty="0"/>
          </a:p>
        </p:txBody>
      </p:sp>
      <p:sp>
        <p:nvSpPr>
          <p:cNvPr id="13" name="Rectangle 12"/>
          <p:cNvSpPr/>
          <p:nvPr/>
        </p:nvSpPr>
        <p:spPr>
          <a:xfrm>
            <a:off x="912232" y="4249021"/>
            <a:ext cx="3990195" cy="369332"/>
          </a:xfrm>
          <a:prstGeom prst="rect">
            <a:avLst/>
          </a:prstGeom>
        </p:spPr>
        <p:txBody>
          <a:bodyPr wrap="none">
            <a:spAutoFit/>
          </a:bodyPr>
          <a:lstStyle/>
          <a:p>
            <a:r>
              <a:rPr lang="as-IN" b="1" dirty="0">
                <a:solidFill>
                  <a:srgbClr val="5C5C5C"/>
                </a:solidFill>
                <a:latin typeface="georgia" panose="02040502050405020303" pitchFamily="18" charset="0"/>
              </a:rPr>
              <a:t>7. মার্কেটিং এ কম্পিউটারের ব্যবহার</a:t>
            </a:r>
            <a:endParaRPr lang="en-US" dirty="0"/>
          </a:p>
        </p:txBody>
      </p:sp>
      <p:sp>
        <p:nvSpPr>
          <p:cNvPr id="14" name="Rectangle 13"/>
          <p:cNvSpPr/>
          <p:nvPr/>
        </p:nvSpPr>
        <p:spPr>
          <a:xfrm>
            <a:off x="876163" y="4743439"/>
            <a:ext cx="7069012" cy="369332"/>
          </a:xfrm>
          <a:prstGeom prst="rect">
            <a:avLst/>
          </a:prstGeom>
        </p:spPr>
        <p:txBody>
          <a:bodyPr wrap="square">
            <a:spAutoFit/>
          </a:bodyPr>
          <a:lstStyle/>
          <a:p>
            <a:r>
              <a:rPr lang="as-IN" b="1" dirty="0">
                <a:solidFill>
                  <a:srgbClr val="5C5C5C"/>
                </a:solidFill>
                <a:latin typeface="georgia" panose="02040502050405020303" pitchFamily="18" charset="0"/>
              </a:rPr>
              <a:t>8. কম্পিউটার বিভিন্ন কারণে বিশ্বের বিভিন্ন মানুষের দ্বারা ব্যবহৃত</a:t>
            </a:r>
            <a:endParaRPr lang="en-US" dirty="0"/>
          </a:p>
        </p:txBody>
      </p:sp>
      <p:sp>
        <p:nvSpPr>
          <p:cNvPr id="15" name="Rectangle 14"/>
          <p:cNvSpPr/>
          <p:nvPr/>
        </p:nvSpPr>
        <p:spPr>
          <a:xfrm>
            <a:off x="876163" y="5260492"/>
            <a:ext cx="9821301" cy="369332"/>
          </a:xfrm>
          <a:prstGeom prst="rect">
            <a:avLst/>
          </a:prstGeom>
        </p:spPr>
        <p:txBody>
          <a:bodyPr wrap="square">
            <a:spAutoFit/>
          </a:bodyPr>
          <a:lstStyle/>
          <a:p>
            <a:r>
              <a:rPr lang="as-IN" b="1" dirty="0">
                <a:solidFill>
                  <a:srgbClr val="5C5C5C"/>
                </a:solidFill>
                <a:latin typeface="georgia" panose="02040502050405020303" pitchFamily="18" charset="0"/>
              </a:rPr>
              <a:t>9. নতুন অভ্যাসে কম্পিউটার ব্যবহার করে - আমাদের জীবনে কম্পিউটারের প্রভাব</a:t>
            </a:r>
            <a:endParaRPr lang="en-US" dirty="0"/>
          </a:p>
        </p:txBody>
      </p:sp>
      <p:sp>
        <p:nvSpPr>
          <p:cNvPr id="16" name="Rectangle 15"/>
          <p:cNvSpPr/>
          <p:nvPr/>
        </p:nvSpPr>
        <p:spPr>
          <a:xfrm>
            <a:off x="395142" y="5777545"/>
            <a:ext cx="11683969" cy="369332"/>
          </a:xfrm>
          <a:prstGeom prst="rect">
            <a:avLst/>
          </a:prstGeom>
        </p:spPr>
        <p:txBody>
          <a:bodyPr wrap="square">
            <a:spAutoFit/>
          </a:bodyPr>
          <a:lstStyle/>
          <a:p>
            <a:r>
              <a:rPr lang="as-IN" b="1" dirty="0">
                <a:solidFill>
                  <a:srgbClr val="5C5C5C"/>
                </a:solidFill>
                <a:latin typeface="georgia" panose="02040502050405020303" pitchFamily="18" charset="0"/>
              </a:rPr>
              <a:t>10. জীবন পরিবর্তন করার জন্য কম্পিউটার ব্যবহার: কম্পিউটার এই ভাবে আমাদের জীবন পরিবর্তন করেছে</a:t>
            </a:r>
            <a:endParaRPr lang="en-US" dirty="0"/>
          </a:p>
        </p:txBody>
      </p:sp>
      <p:sp>
        <p:nvSpPr>
          <p:cNvPr id="18" name="Rectangle 17"/>
          <p:cNvSpPr/>
          <p:nvPr/>
        </p:nvSpPr>
        <p:spPr>
          <a:xfrm>
            <a:off x="1494828" y="394165"/>
            <a:ext cx="8583969" cy="523220"/>
          </a:xfrm>
          <a:prstGeom prst="rect">
            <a:avLst/>
          </a:prstGeom>
        </p:spPr>
        <p:txBody>
          <a:bodyPr wrap="square">
            <a:spAutoFit/>
          </a:bodyPr>
          <a:lstStyle/>
          <a:p>
            <a:pPr marL="571500" indent="-571500">
              <a:buFont typeface="Wingdings" panose="05000000000000000000" pitchFamily="2" charset="2"/>
              <a:buChar char="Ø"/>
            </a:pPr>
            <a:r>
              <a:rPr lang="as-IN" sz="2800" b="1" dirty="0">
                <a:solidFill>
                  <a:srgbClr val="674EA7"/>
                </a:solidFill>
                <a:latin typeface="NikoshBAN" panose="02000000000000000000" pitchFamily="2" charset="0"/>
                <a:cs typeface="NikoshBAN" panose="02000000000000000000" pitchFamily="2" charset="0"/>
              </a:rPr>
              <a:t>আমাদের দৈনন্দিন জীবনে কম্পিউটারের </a:t>
            </a:r>
            <a:r>
              <a:rPr lang="as-IN" sz="2800" b="1" dirty="0" smtClean="0">
                <a:solidFill>
                  <a:srgbClr val="674EA7"/>
                </a:solidFill>
                <a:latin typeface="NikoshBAN" panose="02000000000000000000" pitchFamily="2" charset="0"/>
                <a:cs typeface="NikoshBAN" panose="02000000000000000000" pitchFamily="2" charset="0"/>
              </a:rPr>
              <a:t>ব্যবহার</a:t>
            </a:r>
            <a:r>
              <a:rPr lang="en-US" sz="2800" b="1" dirty="0" smtClean="0">
                <a:solidFill>
                  <a:srgbClr val="2C3E50"/>
                </a:solidFill>
                <a:latin typeface="NikoshBAN" panose="02000000000000000000" pitchFamily="2" charset="0"/>
                <a:cs typeface="NikoshBAN" panose="02000000000000000000" pitchFamily="2" charset="0"/>
              </a:rPr>
              <a:t> </a:t>
            </a:r>
            <a:r>
              <a:rPr lang="as-IN" sz="2800" dirty="0" smtClean="0">
                <a:solidFill>
                  <a:srgbClr val="404040"/>
                </a:solidFill>
                <a:latin typeface="NikoshBAN" panose="02000000000000000000" pitchFamily="2" charset="0"/>
                <a:cs typeface="NikoshBAN" panose="02000000000000000000" pitchFamily="2" charset="0"/>
              </a:rPr>
              <a:t>উল্লেখ</a:t>
            </a:r>
            <a:r>
              <a:rPr lang="as-IN" sz="2800" dirty="0">
                <a:solidFill>
                  <a:srgbClr val="404040"/>
                </a:solidFill>
                <a:latin typeface="NikoshBAN" panose="02000000000000000000" pitchFamily="2" charset="0"/>
                <a:cs typeface="NikoshBAN" panose="02000000000000000000" pitchFamily="2" charset="0"/>
              </a:rPr>
              <a:t> করা </a:t>
            </a:r>
            <a:r>
              <a:rPr lang="as-IN" sz="2800" dirty="0" smtClean="0">
                <a:solidFill>
                  <a:srgbClr val="404040"/>
                </a:solidFill>
                <a:latin typeface="NikoshBAN" panose="02000000000000000000" pitchFamily="2" charset="0"/>
                <a:cs typeface="NikoshBAN" panose="02000000000000000000" pitchFamily="2" charset="0"/>
              </a:rPr>
              <a:t>হলোঃ</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606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3"/>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3"/>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3"/>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3"/>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3"/>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strVal val="#ppt_w+.3"/>
                                          </p:val>
                                        </p:tav>
                                        <p:tav tm="100000">
                                          <p:val>
                                            <p:strVal val="#ppt_w"/>
                                          </p:val>
                                        </p:tav>
                                      </p:tavLst>
                                    </p:anim>
                                    <p:anim calcmode="lin" valueType="num">
                                      <p:cBhvr>
                                        <p:cTn id="53" dur="1000" fill="hold"/>
                                        <p:tgtEl>
                                          <p:spTgt spid="16"/>
                                        </p:tgtEl>
                                        <p:attrNameLst>
                                          <p:attrName>ppt_h</p:attrName>
                                        </p:attrNameLst>
                                      </p:cBhvr>
                                      <p:tavLst>
                                        <p:tav tm="0">
                                          <p:val>
                                            <p:strVal val="#ppt_h"/>
                                          </p:val>
                                        </p:tav>
                                        <p:tav tm="100000">
                                          <p:val>
                                            <p:strVal val="#ppt_h"/>
                                          </p:val>
                                        </p:tav>
                                      </p:tavLst>
                                    </p:anim>
                                    <p:animEffect transition="in" filter="fade">
                                      <p:cBhvr>
                                        <p:cTn id="5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6" name="Rectangle 5"/>
          <p:cNvSpPr/>
          <p:nvPr/>
        </p:nvSpPr>
        <p:spPr>
          <a:xfrm>
            <a:off x="711201" y="570992"/>
            <a:ext cx="7078132" cy="6001643"/>
          </a:xfrm>
          <a:prstGeom prst="rect">
            <a:avLst/>
          </a:prstGeom>
        </p:spPr>
        <p:txBody>
          <a:bodyPr wrap="square">
            <a:spAutoFit/>
          </a:bodyPr>
          <a:lstStyle/>
          <a:p>
            <a:pPr algn="just" fontAlgn="base"/>
            <a:r>
              <a:rPr lang="as-IN" sz="2400" dirty="0" smtClean="0">
                <a:solidFill>
                  <a:srgbClr val="5C5C5C"/>
                </a:solidFill>
                <a:latin typeface="NikoshBAN" panose="02000000000000000000" pitchFamily="2" charset="0"/>
                <a:cs typeface="NikoshBAN" panose="02000000000000000000" pitchFamily="2" charset="0"/>
              </a:rPr>
              <a:t>1</a:t>
            </a:r>
            <a:r>
              <a:rPr lang="as-IN" sz="2400" dirty="0">
                <a:solidFill>
                  <a:srgbClr val="5C5C5C"/>
                </a:solidFill>
                <a:latin typeface="NikoshBAN" panose="02000000000000000000" pitchFamily="2" charset="0"/>
                <a:cs typeface="NikoshBAN" panose="02000000000000000000" pitchFamily="2" charset="0"/>
              </a:rPr>
              <a:t>. ইমেইল</a:t>
            </a:r>
          </a:p>
          <a:p>
            <a:pPr algn="just" fontAlgn="base"/>
            <a:r>
              <a:rPr lang="as-IN" sz="2400" dirty="0">
                <a:solidFill>
                  <a:srgbClr val="5C5C5C"/>
                </a:solidFill>
                <a:latin typeface="NikoshBAN" panose="02000000000000000000" pitchFamily="2" charset="0"/>
                <a:cs typeface="NikoshBAN" panose="02000000000000000000" pitchFamily="2" charset="0"/>
              </a:rPr>
              <a:t>2. অনলাইন গবেষণা</a:t>
            </a:r>
          </a:p>
          <a:p>
            <a:pPr algn="just" fontAlgn="base"/>
            <a:r>
              <a:rPr lang="as-IN" sz="2400" dirty="0">
                <a:solidFill>
                  <a:srgbClr val="5C5C5C"/>
                </a:solidFill>
                <a:latin typeface="NikoshBAN" panose="02000000000000000000" pitchFamily="2" charset="0"/>
                <a:cs typeface="NikoshBAN" panose="02000000000000000000" pitchFamily="2" charset="0"/>
              </a:rPr>
              <a:t>3. অনলাইন কেনাকাটা</a:t>
            </a:r>
          </a:p>
          <a:p>
            <a:pPr algn="just" fontAlgn="base"/>
            <a:r>
              <a:rPr lang="as-IN" sz="2400" dirty="0">
                <a:solidFill>
                  <a:srgbClr val="5C5C5C"/>
                </a:solidFill>
                <a:latin typeface="NikoshBAN" panose="02000000000000000000" pitchFamily="2" charset="0"/>
                <a:cs typeface="NikoshBAN" panose="02000000000000000000" pitchFamily="2" charset="0"/>
              </a:rPr>
              <a:t>4. অনলাইন ব্যাংকিং</a:t>
            </a:r>
          </a:p>
          <a:p>
            <a:pPr algn="just" fontAlgn="base"/>
            <a:r>
              <a:rPr lang="as-IN" sz="2400" dirty="0">
                <a:solidFill>
                  <a:srgbClr val="5C5C5C"/>
                </a:solidFill>
                <a:latin typeface="NikoshBAN" panose="02000000000000000000" pitchFamily="2" charset="0"/>
                <a:cs typeface="NikoshBAN" panose="02000000000000000000" pitchFamily="2" charset="0"/>
              </a:rPr>
              <a:t>5. অনলাইন খবর, </a:t>
            </a:r>
            <a:endParaRPr lang="en-US" sz="2400" dirty="0" smtClean="0">
              <a:solidFill>
                <a:srgbClr val="5C5C5C"/>
              </a:solidFill>
              <a:latin typeface="NikoshBAN" panose="02000000000000000000" pitchFamily="2" charset="0"/>
              <a:cs typeface="NikoshBAN" panose="02000000000000000000" pitchFamily="2" charset="0"/>
            </a:endParaRPr>
          </a:p>
          <a:p>
            <a:pPr algn="just" fontAlgn="base"/>
            <a:r>
              <a:rPr lang="as-IN" sz="2400" dirty="0" smtClean="0">
                <a:solidFill>
                  <a:srgbClr val="5C5C5C"/>
                </a:solidFill>
                <a:latin typeface="NikoshBAN" panose="02000000000000000000" pitchFamily="2" charset="0"/>
                <a:cs typeface="NikoshBAN" panose="02000000000000000000" pitchFamily="2" charset="0"/>
              </a:rPr>
              <a:t>6</a:t>
            </a:r>
            <a:r>
              <a:rPr lang="as-IN" sz="2400" dirty="0">
                <a:solidFill>
                  <a:srgbClr val="5C5C5C"/>
                </a:solidFill>
                <a:latin typeface="NikoshBAN" panose="02000000000000000000" pitchFamily="2" charset="0"/>
                <a:cs typeface="NikoshBAN" panose="02000000000000000000" pitchFamily="2" charset="0"/>
              </a:rPr>
              <a:t>. ইউটিউব ভিডিও, সিনেমা </a:t>
            </a:r>
            <a:endParaRPr lang="en-US" sz="2400" dirty="0" smtClean="0">
              <a:solidFill>
                <a:srgbClr val="5C5C5C"/>
              </a:solidFill>
              <a:latin typeface="NikoshBAN" panose="02000000000000000000" pitchFamily="2" charset="0"/>
              <a:cs typeface="NikoshBAN" panose="02000000000000000000" pitchFamily="2" charset="0"/>
            </a:endParaRPr>
          </a:p>
          <a:p>
            <a:pPr algn="just" fontAlgn="base"/>
            <a:r>
              <a:rPr lang="as-IN" sz="2400" dirty="0" smtClean="0">
                <a:solidFill>
                  <a:srgbClr val="5C5C5C"/>
                </a:solidFill>
                <a:latin typeface="NikoshBAN" panose="02000000000000000000" pitchFamily="2" charset="0"/>
                <a:cs typeface="NikoshBAN" panose="02000000000000000000" pitchFamily="2" charset="0"/>
              </a:rPr>
              <a:t>7</a:t>
            </a:r>
            <a:r>
              <a:rPr lang="as-IN" sz="2400" dirty="0">
                <a:solidFill>
                  <a:srgbClr val="5C5C5C"/>
                </a:solidFill>
                <a:latin typeface="NikoshBAN" panose="02000000000000000000" pitchFamily="2" charset="0"/>
                <a:cs typeface="NikoshBAN" panose="02000000000000000000" pitchFamily="2" charset="0"/>
              </a:rPr>
              <a:t>. ছোট ব্যবসা ওয়েবসাইট </a:t>
            </a:r>
            <a:endParaRPr lang="en-US" sz="2400" dirty="0">
              <a:solidFill>
                <a:srgbClr val="5C5C5C"/>
              </a:solidFill>
              <a:latin typeface="NikoshBAN" panose="02000000000000000000" pitchFamily="2" charset="0"/>
              <a:cs typeface="NikoshBAN" panose="02000000000000000000" pitchFamily="2" charset="0"/>
            </a:endParaRPr>
          </a:p>
          <a:p>
            <a:pPr algn="just" fontAlgn="base"/>
            <a:r>
              <a:rPr lang="as-IN" sz="2400" dirty="0" smtClean="0">
                <a:solidFill>
                  <a:srgbClr val="5C5C5C"/>
                </a:solidFill>
                <a:latin typeface="NikoshBAN" panose="02000000000000000000" pitchFamily="2" charset="0"/>
                <a:cs typeface="NikoshBAN" panose="02000000000000000000" pitchFamily="2" charset="0"/>
              </a:rPr>
              <a:t>8</a:t>
            </a:r>
            <a:r>
              <a:rPr lang="as-IN" sz="2400" dirty="0">
                <a:solidFill>
                  <a:srgbClr val="5C5C5C"/>
                </a:solidFill>
                <a:latin typeface="NikoshBAN" panose="02000000000000000000" pitchFamily="2" charset="0"/>
                <a:cs typeface="NikoshBAN" panose="02000000000000000000" pitchFamily="2" charset="0"/>
              </a:rPr>
              <a:t>. অনলাইন রেডিও </a:t>
            </a:r>
            <a:endParaRPr lang="en-US" sz="2400" dirty="0" smtClean="0">
              <a:solidFill>
                <a:srgbClr val="5C5C5C"/>
              </a:solidFill>
              <a:latin typeface="NikoshBAN" panose="02000000000000000000" pitchFamily="2" charset="0"/>
              <a:cs typeface="NikoshBAN" panose="02000000000000000000" pitchFamily="2" charset="0"/>
            </a:endParaRPr>
          </a:p>
          <a:p>
            <a:pPr algn="just" fontAlgn="base"/>
            <a:r>
              <a:rPr lang="as-IN" sz="2400" dirty="0" smtClean="0">
                <a:solidFill>
                  <a:srgbClr val="5C5C5C"/>
                </a:solidFill>
                <a:latin typeface="NikoshBAN" panose="02000000000000000000" pitchFamily="2" charset="0"/>
                <a:cs typeface="NikoshBAN" panose="02000000000000000000" pitchFamily="2" charset="0"/>
              </a:rPr>
              <a:t>9</a:t>
            </a:r>
            <a:r>
              <a:rPr lang="as-IN" sz="2400" dirty="0">
                <a:solidFill>
                  <a:srgbClr val="5C5C5C"/>
                </a:solidFill>
                <a:latin typeface="NikoshBAN" panose="02000000000000000000" pitchFamily="2" charset="0"/>
                <a:cs typeface="NikoshBAN" panose="02000000000000000000" pitchFamily="2" charset="0"/>
              </a:rPr>
              <a:t>. নথি, উপস্থাপনা, স্প্রেডশীট তৈরি</a:t>
            </a:r>
          </a:p>
          <a:p>
            <a:pPr algn="just" fontAlgn="base"/>
            <a:r>
              <a:rPr lang="as-IN" sz="2400" dirty="0">
                <a:solidFill>
                  <a:srgbClr val="5C5C5C"/>
                </a:solidFill>
                <a:latin typeface="NikoshBAN" panose="02000000000000000000" pitchFamily="2" charset="0"/>
                <a:cs typeface="NikoshBAN" panose="02000000000000000000" pitchFamily="2" charset="0"/>
              </a:rPr>
              <a:t>10. </a:t>
            </a:r>
            <a:r>
              <a:rPr lang="as-IN" sz="2400" dirty="0" smtClean="0">
                <a:solidFill>
                  <a:srgbClr val="5C5C5C"/>
                </a:solidFill>
                <a:latin typeface="NikoshBAN" panose="02000000000000000000" pitchFamily="2" charset="0"/>
                <a:cs typeface="NikoshBAN" panose="02000000000000000000" pitchFamily="2" charset="0"/>
              </a:rPr>
              <a:t>. </a:t>
            </a:r>
            <a:r>
              <a:rPr lang="as-IN" sz="2400" dirty="0">
                <a:solidFill>
                  <a:srgbClr val="5C5C5C"/>
                </a:solidFill>
                <a:latin typeface="NikoshBAN" panose="02000000000000000000" pitchFamily="2" charset="0"/>
                <a:cs typeface="NikoshBAN" panose="02000000000000000000" pitchFamily="2" charset="0"/>
              </a:rPr>
              <a:t>ছবি সংরক্ষণ</a:t>
            </a:r>
          </a:p>
          <a:p>
            <a:pPr algn="just" fontAlgn="base"/>
            <a:r>
              <a:rPr lang="en-US" sz="2400" dirty="0" smtClean="0">
                <a:solidFill>
                  <a:srgbClr val="5C5C5C"/>
                </a:solidFill>
                <a:latin typeface="NikoshBAN" panose="02000000000000000000" pitchFamily="2" charset="0"/>
                <a:cs typeface="NikoshBAN" panose="02000000000000000000" pitchFamily="2" charset="0"/>
              </a:rPr>
              <a:t>11</a:t>
            </a:r>
            <a:r>
              <a:rPr lang="as-IN" sz="2400" dirty="0" smtClean="0">
                <a:solidFill>
                  <a:srgbClr val="5C5C5C"/>
                </a:solidFill>
                <a:latin typeface="NikoshBAN" panose="02000000000000000000" pitchFamily="2" charset="0"/>
                <a:cs typeface="NikoshBAN" panose="02000000000000000000" pitchFamily="2" charset="0"/>
              </a:rPr>
              <a:t>. অডিও </a:t>
            </a:r>
            <a:r>
              <a:rPr lang="as-IN" sz="2400" dirty="0">
                <a:solidFill>
                  <a:srgbClr val="5C5C5C"/>
                </a:solidFill>
                <a:latin typeface="NikoshBAN" panose="02000000000000000000" pitchFamily="2" charset="0"/>
                <a:cs typeface="NikoshBAN" panose="02000000000000000000" pitchFamily="2" charset="0"/>
              </a:rPr>
              <a:t>রেকর্ডিং</a:t>
            </a:r>
          </a:p>
          <a:p>
            <a:pPr algn="just" fontAlgn="base"/>
            <a:r>
              <a:rPr lang="en-US" sz="2400" dirty="0" smtClean="0">
                <a:solidFill>
                  <a:srgbClr val="5C5C5C"/>
                </a:solidFill>
                <a:latin typeface="NikoshBAN" panose="02000000000000000000" pitchFamily="2" charset="0"/>
                <a:cs typeface="NikoshBAN" panose="02000000000000000000" pitchFamily="2" charset="0"/>
              </a:rPr>
              <a:t>12</a:t>
            </a:r>
            <a:r>
              <a:rPr lang="as-IN" sz="2400" dirty="0" smtClean="0">
                <a:solidFill>
                  <a:srgbClr val="5C5C5C"/>
                </a:solidFill>
                <a:latin typeface="NikoshBAN" panose="02000000000000000000" pitchFamily="2" charset="0"/>
                <a:cs typeface="NikoshBAN" panose="02000000000000000000" pitchFamily="2" charset="0"/>
              </a:rPr>
              <a:t>. . </a:t>
            </a:r>
            <a:r>
              <a:rPr lang="as-IN" sz="2400" dirty="0">
                <a:solidFill>
                  <a:srgbClr val="5C5C5C"/>
                </a:solidFill>
                <a:latin typeface="NikoshBAN" panose="02000000000000000000" pitchFamily="2" charset="0"/>
                <a:cs typeface="NikoshBAN" panose="02000000000000000000" pitchFamily="2" charset="0"/>
              </a:rPr>
              <a:t>অনলাইন শিক্ষা</a:t>
            </a:r>
          </a:p>
          <a:p>
            <a:pPr algn="just" fontAlgn="base"/>
            <a:r>
              <a:rPr lang="en-US" sz="2400" dirty="0" smtClean="0">
                <a:solidFill>
                  <a:srgbClr val="5C5C5C"/>
                </a:solidFill>
                <a:latin typeface="NikoshBAN" panose="02000000000000000000" pitchFamily="2" charset="0"/>
                <a:cs typeface="NikoshBAN" panose="02000000000000000000" pitchFamily="2" charset="0"/>
              </a:rPr>
              <a:t>13</a:t>
            </a:r>
            <a:r>
              <a:rPr lang="as-IN" sz="2400" dirty="0" smtClean="0">
                <a:solidFill>
                  <a:srgbClr val="5C5C5C"/>
                </a:solidFill>
                <a:latin typeface="NikoshBAN" panose="02000000000000000000" pitchFamily="2" charset="0"/>
                <a:cs typeface="NikoshBAN" panose="02000000000000000000" pitchFamily="2" charset="0"/>
              </a:rPr>
              <a:t>.  </a:t>
            </a:r>
            <a:r>
              <a:rPr lang="as-IN" sz="2400" dirty="0">
                <a:solidFill>
                  <a:srgbClr val="5C5C5C"/>
                </a:solidFill>
                <a:latin typeface="NikoshBAN" panose="02000000000000000000" pitchFamily="2" charset="0"/>
                <a:cs typeface="NikoshBAN" panose="02000000000000000000" pitchFamily="2" charset="0"/>
              </a:rPr>
              <a:t>অনলাইন বিক্রয়, </a:t>
            </a:r>
            <a:endParaRPr lang="en-US" sz="2400" dirty="0" smtClean="0">
              <a:solidFill>
                <a:srgbClr val="5C5C5C"/>
              </a:solidFill>
              <a:latin typeface="NikoshBAN" panose="02000000000000000000" pitchFamily="2" charset="0"/>
              <a:cs typeface="NikoshBAN" panose="02000000000000000000" pitchFamily="2" charset="0"/>
            </a:endParaRPr>
          </a:p>
          <a:p>
            <a:pPr algn="just" fontAlgn="base"/>
            <a:r>
              <a:rPr lang="en-US" sz="2400" dirty="0" smtClean="0">
                <a:solidFill>
                  <a:srgbClr val="5C5C5C"/>
                </a:solidFill>
                <a:latin typeface="NikoshBAN" panose="02000000000000000000" pitchFamily="2" charset="0"/>
                <a:cs typeface="NikoshBAN" panose="02000000000000000000" pitchFamily="2" charset="0"/>
              </a:rPr>
              <a:t>14</a:t>
            </a:r>
            <a:r>
              <a:rPr lang="as-IN" sz="2400" dirty="0" smtClean="0">
                <a:solidFill>
                  <a:srgbClr val="5C5C5C"/>
                </a:solidFill>
                <a:latin typeface="NikoshBAN" panose="02000000000000000000" pitchFamily="2" charset="0"/>
                <a:cs typeface="NikoshBAN" panose="02000000000000000000" pitchFamily="2" charset="0"/>
              </a:rPr>
              <a:t>. </a:t>
            </a:r>
            <a:r>
              <a:rPr lang="as-IN" sz="2400" dirty="0">
                <a:solidFill>
                  <a:srgbClr val="5C5C5C"/>
                </a:solidFill>
                <a:latin typeface="NikoshBAN" panose="02000000000000000000" pitchFamily="2" charset="0"/>
                <a:cs typeface="NikoshBAN" panose="02000000000000000000" pitchFamily="2" charset="0"/>
              </a:rPr>
              <a:t>নিরাপত্তা ভিডিও সংরক্ষণ</a:t>
            </a:r>
          </a:p>
          <a:p>
            <a:pPr algn="just" fontAlgn="base"/>
            <a:r>
              <a:rPr lang="en-US" sz="2400" dirty="0" smtClean="0">
                <a:solidFill>
                  <a:srgbClr val="5C5C5C"/>
                </a:solidFill>
                <a:latin typeface="NikoshBAN" panose="02000000000000000000" pitchFamily="2" charset="0"/>
                <a:cs typeface="NikoshBAN" panose="02000000000000000000" pitchFamily="2" charset="0"/>
              </a:rPr>
              <a:t>15</a:t>
            </a:r>
            <a:r>
              <a:rPr lang="as-IN" sz="2400" dirty="0" smtClean="0">
                <a:solidFill>
                  <a:srgbClr val="5C5C5C"/>
                </a:solidFill>
                <a:latin typeface="NikoshBAN" panose="02000000000000000000" pitchFamily="2" charset="0"/>
                <a:cs typeface="NikoshBAN" panose="02000000000000000000" pitchFamily="2" charset="0"/>
              </a:rPr>
              <a:t>. </a:t>
            </a:r>
            <a:r>
              <a:rPr lang="as-IN" sz="2400" dirty="0">
                <a:solidFill>
                  <a:srgbClr val="5C5C5C"/>
                </a:solidFill>
                <a:latin typeface="NikoshBAN" panose="02000000000000000000" pitchFamily="2" charset="0"/>
                <a:cs typeface="NikoshBAN" panose="02000000000000000000" pitchFamily="2" charset="0"/>
              </a:rPr>
              <a:t>সামাজিক মিডিয়া। </a:t>
            </a:r>
            <a:endParaRPr lang="en-US" sz="2400" dirty="0" smtClean="0">
              <a:solidFill>
                <a:srgbClr val="5C5C5C"/>
              </a:solidFill>
              <a:latin typeface="NikoshBAN" panose="02000000000000000000" pitchFamily="2" charset="0"/>
              <a:cs typeface="NikoshBAN" panose="02000000000000000000" pitchFamily="2" charset="0"/>
            </a:endParaRPr>
          </a:p>
          <a:p>
            <a:pPr algn="just" fontAlgn="base"/>
            <a:r>
              <a:rPr lang="en-US" sz="2400" dirty="0" smtClean="0">
                <a:solidFill>
                  <a:srgbClr val="5C5C5C"/>
                </a:solidFill>
                <a:latin typeface="NikoshBAN" panose="02000000000000000000" pitchFamily="2" charset="0"/>
                <a:cs typeface="NikoshBAN" panose="02000000000000000000" pitchFamily="2" charset="0"/>
              </a:rPr>
              <a:t>16</a:t>
            </a:r>
            <a:r>
              <a:rPr lang="as-IN" sz="2400" dirty="0" smtClean="0">
                <a:solidFill>
                  <a:srgbClr val="5C5C5C"/>
                </a:solidFill>
                <a:latin typeface="NikoshBAN" panose="02000000000000000000" pitchFamily="2" charset="0"/>
                <a:cs typeface="NikoshBAN" panose="02000000000000000000" pitchFamily="2" charset="0"/>
              </a:rPr>
              <a:t>. </a:t>
            </a:r>
            <a:r>
              <a:rPr lang="as-IN" sz="2400" dirty="0">
                <a:solidFill>
                  <a:srgbClr val="5C5C5C"/>
                </a:solidFill>
                <a:latin typeface="NikoshBAN" panose="02000000000000000000" pitchFamily="2" charset="0"/>
                <a:cs typeface="NikoshBAN" panose="02000000000000000000" pitchFamily="2" charset="0"/>
              </a:rPr>
              <a:t>ভাইরাসের জন্য ফাইল স্ক্যানিং, ম্যালওয়্যার</a:t>
            </a:r>
            <a:endParaRPr lang="as-IN" sz="2400" b="0" i="0" u="none" strike="noStrike" dirty="0">
              <a:solidFill>
                <a:srgbClr val="5C5C5C"/>
              </a:solidFill>
              <a:effectLst/>
              <a:latin typeface="NikoshBAN" panose="02000000000000000000" pitchFamily="2" charset="0"/>
              <a:cs typeface="NikoshBAN" panose="02000000000000000000" pitchFamily="2" charset="0"/>
            </a:endParaRPr>
          </a:p>
        </p:txBody>
      </p:sp>
      <p:sp>
        <p:nvSpPr>
          <p:cNvPr id="7" name="Rectangle 6"/>
          <p:cNvSpPr/>
          <p:nvPr/>
        </p:nvSpPr>
        <p:spPr>
          <a:xfrm>
            <a:off x="2027587" y="334864"/>
            <a:ext cx="7143562" cy="584775"/>
          </a:xfrm>
          <a:prstGeom prst="rect">
            <a:avLst/>
          </a:prstGeom>
        </p:spPr>
        <p:txBody>
          <a:bodyPr wrap="square">
            <a:spAutoFit/>
          </a:bodyPr>
          <a:lstStyle/>
          <a:p>
            <a:pPr marL="571500" indent="-571500">
              <a:buFont typeface="Wingdings" panose="05000000000000000000" pitchFamily="2" charset="2"/>
              <a:buChar char="Ø"/>
            </a:pPr>
            <a:r>
              <a:rPr lang="as-IN" sz="3200" dirty="0">
                <a:solidFill>
                  <a:srgbClr val="404040"/>
                </a:solidFill>
                <a:latin typeface="NikoshBAN" panose="02000000000000000000" pitchFamily="2" charset="0"/>
                <a:cs typeface="NikoshBAN" panose="02000000000000000000" pitchFamily="2" charset="0"/>
              </a:rPr>
              <a:t>কম্পিউটারের কিছু </a:t>
            </a:r>
            <a:r>
              <a:rPr lang="as-IN" sz="3200" dirty="0" smtClean="0">
                <a:solidFill>
                  <a:srgbClr val="404040"/>
                </a:solidFill>
                <a:latin typeface="NikoshBAN" panose="02000000000000000000" pitchFamily="2" charset="0"/>
                <a:cs typeface="NikoshBAN" panose="02000000000000000000" pitchFamily="2" charset="0"/>
              </a:rPr>
              <a:t>ব্যবহার</a:t>
            </a:r>
            <a:r>
              <a:rPr lang="en-US" sz="3200" dirty="0" smtClean="0">
                <a:solidFill>
                  <a:srgbClr val="404040"/>
                </a:solidFill>
                <a:latin typeface="NikoshBAN" panose="02000000000000000000" pitchFamily="2" charset="0"/>
                <a:cs typeface="NikoshBAN" panose="02000000000000000000" pitchFamily="2" charset="0"/>
              </a:rPr>
              <a:t> </a:t>
            </a:r>
            <a:r>
              <a:rPr lang="as-IN" sz="3200" dirty="0" smtClean="0">
                <a:solidFill>
                  <a:srgbClr val="404040"/>
                </a:solidFill>
                <a:latin typeface="NikoshBAN" panose="02000000000000000000" pitchFamily="2" charset="0"/>
                <a:cs typeface="NikoshBAN" panose="02000000000000000000" pitchFamily="2" charset="0"/>
              </a:rPr>
              <a:t>উল্লেখ</a:t>
            </a:r>
            <a:r>
              <a:rPr lang="as-IN" sz="3200" dirty="0">
                <a:solidFill>
                  <a:srgbClr val="404040"/>
                </a:solidFill>
                <a:latin typeface="NikoshBAN" panose="02000000000000000000" pitchFamily="2" charset="0"/>
                <a:cs typeface="NikoshBAN" panose="02000000000000000000" pitchFamily="2" charset="0"/>
              </a:rPr>
              <a:t> করা </a:t>
            </a:r>
            <a:r>
              <a:rPr lang="as-IN" sz="3200" dirty="0" smtClean="0">
                <a:solidFill>
                  <a:srgbClr val="404040"/>
                </a:solidFill>
                <a:latin typeface="NikoshBAN" panose="02000000000000000000" pitchFamily="2" charset="0"/>
                <a:cs typeface="NikoshBAN" panose="02000000000000000000" pitchFamily="2" charset="0"/>
              </a:rPr>
              <a:t>হলোঃ</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843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descr="Water droplets"/>
          <p:cNvSpPr>
            <a:spLocks noChangeArrowheads="1"/>
          </p:cNvSpPr>
          <p:nvPr/>
        </p:nvSpPr>
        <p:spPr bwMode="auto">
          <a:xfrm>
            <a:off x="4013563" y="417433"/>
            <a:ext cx="2958353" cy="895765"/>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en-US" sz="4412" dirty="0" err="1" smtClean="0">
                <a:ln w="0"/>
                <a:effectLst>
                  <a:outerShdw blurRad="38100" dist="19050" dir="2700000" algn="tl" rotWithShape="0">
                    <a:schemeClr val="dk1">
                      <a:alpha val="40000"/>
                    </a:schemeClr>
                  </a:outerShdw>
                </a:effectLst>
                <a:latin typeface="NikoshBAN" pitchFamily="2" charset="0"/>
                <a:cs typeface="NikoshBAN" pitchFamily="2" charset="0"/>
              </a:rPr>
              <a:t>জোড়ায়</a:t>
            </a:r>
            <a:r>
              <a:rPr lang="bn-BD" sz="4412"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2" descr="E:\New Picture Down\Picture111.jpg"/>
          <p:cNvPicPr>
            <a:picLocks noChangeAspect="1" noChangeArrowheads="1"/>
          </p:cNvPicPr>
          <p:nvPr/>
        </p:nvPicPr>
        <p:blipFill>
          <a:blip r:embed="rId2"/>
          <a:srcRect/>
          <a:stretch>
            <a:fillRect/>
          </a:stretch>
        </p:blipFill>
        <p:spPr bwMode="auto">
          <a:xfrm>
            <a:off x="3253543" y="1440346"/>
            <a:ext cx="4726745" cy="333935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rame 7"/>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9" name="Rectangle 8"/>
          <p:cNvSpPr/>
          <p:nvPr/>
        </p:nvSpPr>
        <p:spPr>
          <a:xfrm>
            <a:off x="1101987" y="5233122"/>
            <a:ext cx="9532147" cy="769441"/>
          </a:xfrm>
          <a:prstGeom prst="rect">
            <a:avLst/>
          </a:prstGeom>
        </p:spPr>
        <p:txBody>
          <a:bodyPr wrap="square">
            <a:spAutoFit/>
          </a:bodyPr>
          <a:lstStyle/>
          <a:p>
            <a:pPr marL="514350" indent="-514350">
              <a:buAutoNum type="arabicPeriod"/>
            </a:pPr>
            <a:r>
              <a:rPr lang="bn-IN" sz="4400" dirty="0" smtClean="0">
                <a:ln w="0"/>
                <a:effectLst>
                  <a:outerShdw blurRad="38100" dist="19050" dir="2700000" algn="tl" rotWithShape="0">
                    <a:schemeClr val="dk1">
                      <a:alpha val="40000"/>
                    </a:schemeClr>
                  </a:outerShdw>
                </a:effectLst>
                <a:latin typeface="NikoshBAN" pitchFamily="2" charset="0"/>
                <a:cs typeface="NikoshBAN" pitchFamily="2" charset="0"/>
              </a:rPr>
              <a:t>কম্পিউটারের </a:t>
            </a:r>
            <a:r>
              <a:rPr lang="bn-IN" sz="4400" dirty="0">
                <a:ln w="0"/>
                <a:effectLst>
                  <a:outerShdw blurRad="38100" dist="19050" dir="2700000" algn="tl" rotWithShape="0">
                    <a:schemeClr val="dk1">
                      <a:alpha val="40000"/>
                    </a:schemeClr>
                  </a:outerShdw>
                </a:effectLst>
                <a:latin typeface="NikoshBAN" pitchFamily="2" charset="0"/>
                <a:cs typeface="NikoshBAN" pitchFamily="2" charset="0"/>
              </a:rPr>
              <a:t>প্রধান </a:t>
            </a:r>
            <a:r>
              <a:rPr lang="bn-IN" sz="4400" dirty="0" smtClean="0">
                <a:ln w="0"/>
                <a:effectLst>
                  <a:outerShdw blurRad="38100" dist="19050" dir="2700000" algn="tl" rotWithShape="0">
                    <a:schemeClr val="dk1">
                      <a:alpha val="40000"/>
                    </a:schemeClr>
                  </a:outerShdw>
                </a:effectLst>
                <a:latin typeface="NikoshBAN" pitchFamily="2" charset="0"/>
                <a:cs typeface="NikoshBAN" pitchFamily="2" charset="0"/>
              </a:rPr>
              <a:t>বৈশিষ্ট্যসিমূহ</a:t>
            </a:r>
            <a:r>
              <a:rPr lang="en-US" sz="44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err="1" smtClean="0">
                <a:ln w="0"/>
                <a:effectLst>
                  <a:outerShdw blurRad="38100" dist="19050" dir="2700000" algn="tl" rotWithShape="0">
                    <a:schemeClr val="dk1">
                      <a:alpha val="40000"/>
                    </a:schemeClr>
                  </a:outerShdw>
                </a:effectLst>
                <a:latin typeface="NikoshBAN" pitchFamily="2" charset="0"/>
                <a:cs typeface="NikoshBAN" pitchFamily="2" charset="0"/>
              </a:rPr>
              <a:t>আলোচনা</a:t>
            </a:r>
            <a:r>
              <a:rPr lang="en-US" sz="4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err="1" smtClean="0">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44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4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42561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4564694" y="409802"/>
            <a:ext cx="1949824" cy="654424"/>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3733" tIns="51866" rIns="103733" bIns="51866" numCol="1" rtlCol="0" anchor="ctr">
            <a:prstTxWarp prst="textPlain">
              <a:avLst/>
            </a:prstTxWarp>
          </a:bodyPr>
          <a:lstStyle/>
          <a:p>
            <a:pPr algn="ctr"/>
            <a:r>
              <a:rPr lang="en-US" sz="4059"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059"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Frame 9"/>
          <p:cNvSpPr/>
          <p:nvPr/>
        </p:nvSpPr>
        <p:spPr>
          <a:xfrm>
            <a:off x="0" y="0"/>
            <a:ext cx="12192000" cy="6858000"/>
          </a:xfrm>
          <a:prstGeom prst="frame">
            <a:avLst>
              <a:gd name="adj1" fmla="val 2578"/>
            </a:avLst>
          </a:prstGeom>
          <a:solidFill>
            <a:srgbClr val="FF0000"/>
          </a:solidFill>
          <a:ln w="12700">
            <a:solidFill>
              <a:srgbClr val="FF0000"/>
            </a:solidFill>
          </a:ln>
          <a:effectLst>
            <a:glow rad="228600">
              <a:schemeClr val="accent4">
                <a:satMod val="175000"/>
                <a:alpha val="40000"/>
              </a:schemeClr>
            </a:glow>
            <a:softEdge rad="6350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11" name="Picture 10" descr="picture-73310-1440962543"/>
          <p:cNvPicPr>
            <a:picLocks noChangeAspect="1" noChangeArrowheads="1"/>
          </p:cNvPicPr>
          <p:nvPr/>
        </p:nvPicPr>
        <p:blipFill>
          <a:blip r:embed="rId2"/>
          <a:srcRect/>
          <a:stretch>
            <a:fillRect/>
          </a:stretch>
        </p:blipFill>
        <p:spPr bwMode="auto">
          <a:xfrm>
            <a:off x="1962901" y="1474028"/>
            <a:ext cx="1728911" cy="1614281"/>
          </a:xfrm>
          <a:prstGeom prst="rect">
            <a:avLst/>
          </a:prstGeom>
          <a:ln>
            <a:noFill/>
          </a:ln>
          <a:effectLst>
            <a:softEdge rad="112500"/>
          </a:effectLst>
        </p:spPr>
      </p:pic>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245355" y="1296984"/>
            <a:ext cx="1575978" cy="1958899"/>
          </a:xfrm>
          <a:prstGeom prst="rect">
            <a:avLst/>
          </a:prstGeom>
        </p:spPr>
      </p:pic>
      <p:sp>
        <p:nvSpPr>
          <p:cNvPr id="15" name="Rectangle 14"/>
          <p:cNvSpPr/>
          <p:nvPr/>
        </p:nvSpPr>
        <p:spPr>
          <a:xfrm>
            <a:off x="1080602" y="3115148"/>
            <a:ext cx="5338330" cy="2862322"/>
          </a:xfrm>
          <a:prstGeom prst="rect">
            <a:avLst/>
          </a:prstGeom>
        </p:spPr>
        <p:txBody>
          <a:bodyPr wrap="square">
            <a:spAutoFit/>
          </a:bodyPr>
          <a:lstStyle/>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হারুনর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রশীদ</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ট্রেড</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ইন্সট্রাক্টর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800" b="1" dirty="0" smtClean="0">
                <a:solidFill>
                  <a:schemeClr val="tx1">
                    <a:lumMod val="85000"/>
                    <a:lumOff val="15000"/>
                  </a:schemeClr>
                </a:solidFill>
                <a:latin typeface="NikoshBAN" panose="02000000000000000000" pitchFamily="2" charset="0"/>
                <a:cs typeface="NikoshBAN" panose="02000000000000000000" pitchFamily="2" charset="0"/>
              </a:rPr>
              <a:t>(</a:t>
            </a:r>
            <a:r>
              <a:rPr lang="en-US" sz="2800" b="1" dirty="0" smtClean="0">
                <a:solidFill>
                  <a:schemeClr val="tx1">
                    <a:lumMod val="85000"/>
                    <a:lumOff val="15000"/>
                  </a:schemeClr>
                </a:solidFill>
                <a:latin typeface="NikoshBAN" panose="02000000000000000000" pitchFamily="2" charset="0"/>
                <a:cs typeface="NikoshBAN" panose="02000000000000000000" pitchFamily="2" charset="0"/>
              </a:rPr>
              <a:t> </a:t>
            </a:r>
            <a:r>
              <a:rPr lang="bn-BD" sz="2800" b="1" dirty="0" smtClean="0">
                <a:solidFill>
                  <a:schemeClr val="tx1">
                    <a:lumMod val="85000"/>
                    <a:lumOff val="15000"/>
                  </a:schemeClr>
                </a:solidFill>
                <a:latin typeface="NikoshBAN" panose="02000000000000000000" pitchFamily="2" charset="0"/>
                <a:cs typeface="NikoshBAN" panose="02000000000000000000" pitchFamily="2" charset="0"/>
              </a:rPr>
              <a:t>কম্পিউটার </a:t>
            </a:r>
            <a:r>
              <a:rPr lang="bn-BD" sz="2800" b="1" dirty="0">
                <a:solidFill>
                  <a:schemeClr val="tx1">
                    <a:lumMod val="85000"/>
                    <a:lumOff val="15000"/>
                  </a:schemeClr>
                </a:solidFill>
                <a:latin typeface="NikoshBAN" panose="02000000000000000000" pitchFamily="2" charset="0"/>
                <a:cs typeface="NikoshBAN" panose="02000000000000000000" pitchFamily="2" charset="0"/>
              </a:rPr>
              <a:t>ও তথ্য প্রযুক্তি</a:t>
            </a:r>
            <a:r>
              <a:rPr lang="en-US" sz="2800" b="1" dirty="0">
                <a:solidFill>
                  <a:schemeClr val="tx1">
                    <a:lumMod val="85000"/>
                    <a:lumOff val="15000"/>
                  </a:schemeClr>
                </a:solidFill>
                <a:latin typeface="NikoshBAN" panose="02000000000000000000" pitchFamily="2" charset="0"/>
                <a:cs typeface="NikoshBAN" panose="02000000000000000000" pitchFamily="2" charset="0"/>
              </a:rPr>
              <a:t> </a:t>
            </a:r>
            <a:r>
              <a:rPr lang="bn-BD" sz="2800" b="1" dirty="0">
                <a:solidFill>
                  <a:schemeClr val="tx1">
                    <a:lumMod val="85000"/>
                    <a:lumOff val="15000"/>
                  </a:schemeClr>
                </a:solidFill>
                <a:latin typeface="NikoshBAN" panose="02000000000000000000" pitchFamily="2" charset="0"/>
                <a:cs typeface="NikoshBAN" panose="02000000000000000000" pitchFamily="2" charset="0"/>
              </a:rPr>
              <a:t>)</a:t>
            </a:r>
          </a:p>
          <a:p>
            <a:pPr defTabSz="403409">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সৈয়দ</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হাবিব</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বাংলাবাজার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নবীগঞ্জ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হবিগঞ্জ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০১871117308</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6650752" y="3399995"/>
            <a:ext cx="5048518" cy="2563431"/>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03733" tIns="51866" rIns="103733" bIns="51866" rtlCol="0">
            <a:spAutoFit/>
          </a:bodyPr>
          <a:lstStyle/>
          <a:p>
            <a:pPr algn="ct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বিষয়ঃ</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কম্পিউটার</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তথ্য</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প্রযুক্তি</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 ১</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নবম</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ভোকেশনাল</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অধ্যায়ঃ</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প্রথম</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solidFill>
                <a:schemeClr val="tx1"/>
              </a:solidFill>
              <a:effectLst>
                <a:outerShdw blurRad="38100" dist="19050" dir="2700000" algn="tl" rotWithShape="0">
                  <a:schemeClr val="dk1">
                    <a:alpha val="40000"/>
                  </a:schemeClr>
                </a:outerShdw>
              </a:effectLst>
            </a:endParaRPr>
          </a:p>
          <a:p>
            <a:pPr algn="ctr">
              <a:defRPr/>
            </a:pPr>
            <a:r>
              <a:rPr lang="bn-BD"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শিরোনামঃ</a:t>
            </a:r>
            <a:r>
              <a:rPr lang="bn-BD"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কম্পিউটারের বিবর্তন </a:t>
            </a:r>
          </a:p>
          <a:p>
            <a:pPr algn="ctr"/>
            <a:r>
              <a:rPr lang="bn-BD" sz="3177"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সময়ঃ </a:t>
            </a: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৫০মি</a:t>
            </a:r>
          </a:p>
        </p:txBody>
      </p:sp>
    </p:spTree>
    <p:extLst>
      <p:ext uri="{BB962C8B-B14F-4D97-AF65-F5344CB8AC3E}">
        <p14:creationId xmlns:p14="http://schemas.microsoft.com/office/powerpoint/2010/main" val="179865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6640" y="4443211"/>
            <a:ext cx="4007828" cy="2062103"/>
          </a:xfrm>
          <a:prstGeom prst="rect">
            <a:avLst/>
          </a:prstGeom>
        </p:spPr>
        <p:txBody>
          <a:bodyPr wrap="none">
            <a:spAutoFit/>
          </a:bodyPr>
          <a:lstStyle/>
          <a:p>
            <a:r>
              <a:rPr lang="bn-IN" sz="3200" b="1" dirty="0">
                <a:effectLst>
                  <a:outerShdw blurRad="38100" dist="38100" dir="2700000" algn="tl">
                    <a:srgbClr val="000000">
                      <a:alpha val="43137"/>
                    </a:srgbClr>
                  </a:outerShdw>
                </a:effectLst>
                <a:latin typeface="NikoshBAN" pitchFamily="2" charset="0"/>
                <a:cs typeface="NikoshBAN" pitchFamily="2" charset="0"/>
              </a:rPr>
              <a:t>১। এনালগ কম্পিঊতার কী ? </a:t>
            </a:r>
          </a:p>
          <a:p>
            <a:r>
              <a:rPr lang="bn-IN" sz="3200" b="1" dirty="0">
                <a:effectLst>
                  <a:outerShdw blurRad="38100" dist="38100" dir="2700000" algn="tl">
                    <a:srgbClr val="000000">
                      <a:alpha val="43137"/>
                    </a:srgbClr>
                  </a:outerShdw>
                </a:effectLst>
                <a:latin typeface="NikoshBAN" pitchFamily="2" charset="0"/>
                <a:cs typeface="NikoshBAN" pitchFamily="2" charset="0"/>
              </a:rPr>
              <a:t>২। সুপার কম্পিউটার কী ? </a:t>
            </a:r>
          </a:p>
          <a:p>
            <a:r>
              <a:rPr lang="bn-IN" sz="3200" b="1" dirty="0">
                <a:effectLst>
                  <a:outerShdw blurRad="38100" dist="38100" dir="2700000" algn="tl">
                    <a:srgbClr val="000000">
                      <a:alpha val="43137"/>
                    </a:srgbClr>
                  </a:outerShdw>
                </a:effectLst>
                <a:latin typeface="NikoshBAN" pitchFamily="2" charset="0"/>
                <a:cs typeface="NikoshBAN" pitchFamily="2" charset="0"/>
              </a:rPr>
              <a:t>৩। মাইক্রো কম্পিউটার কী ? </a:t>
            </a:r>
          </a:p>
          <a:p>
            <a:r>
              <a:rPr lang="bn-IN" sz="3200" b="1" dirty="0">
                <a:effectLst>
                  <a:outerShdw blurRad="38100" dist="38100" dir="2700000" algn="tl">
                    <a:srgbClr val="000000">
                      <a:alpha val="43137"/>
                    </a:srgbClr>
                  </a:outerShdw>
                </a:effectLst>
                <a:latin typeface="NikoshBAN" pitchFamily="2" charset="0"/>
                <a:cs typeface="NikoshBAN" pitchFamily="2" charset="0"/>
              </a:rPr>
              <a:t>৪। ডিজিটাল কম্পিউটার কী ? </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1" descr="Water droplets"/>
          <p:cNvSpPr>
            <a:spLocks noChangeArrowheads="1"/>
          </p:cNvSpPr>
          <p:nvPr/>
        </p:nvSpPr>
        <p:spPr bwMode="auto">
          <a:xfrm>
            <a:off x="4108744" y="403824"/>
            <a:ext cx="2958353" cy="565732"/>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429936" y="1231931"/>
            <a:ext cx="4709353" cy="3120969"/>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ame 4"/>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Tree>
    <p:extLst>
      <p:ext uri="{BB962C8B-B14F-4D97-AF65-F5344CB8AC3E}">
        <p14:creationId xmlns:p14="http://schemas.microsoft.com/office/powerpoint/2010/main" val="177701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8893" y="5173769"/>
            <a:ext cx="9585286" cy="923330"/>
          </a:xfrm>
          <a:prstGeom prst="rect">
            <a:avLst/>
          </a:prstGeom>
        </p:spPr>
        <p:txBody>
          <a:bodyPr wrap="square">
            <a:spAutoFit/>
          </a:bodyPr>
          <a:lstStyle/>
          <a:p>
            <a:r>
              <a:rPr lang="as-IN" b="1" dirty="0">
                <a:solidFill>
                  <a:srgbClr val="313131"/>
                </a:solidFill>
                <a:latin typeface="Open Sans"/>
              </a:rPr>
              <a:t>ডিজিটাল কম্পিউটার কাকে বলে:</a:t>
            </a:r>
            <a:r>
              <a:rPr lang="as-IN" dirty="0">
                <a:solidFill>
                  <a:srgbClr val="313131"/>
                </a:solidFill>
                <a:latin typeface="Open Sans"/>
              </a:rPr>
              <a:t> ডিজিটাল কম্পিউটার হলো এমন একটি আধুনিক মেশিন যার মাধ্যমে বিভিন্ন ধরনের </a:t>
            </a:r>
            <a:r>
              <a:rPr lang="as-IN" dirty="0">
                <a:solidFill>
                  <a:srgbClr val="E53935"/>
                </a:solidFill>
                <a:latin typeface="Open Sans"/>
                <a:hlinkClick r:id="rId2"/>
              </a:rPr>
              <a:t>তথ্য</a:t>
            </a:r>
            <a:r>
              <a:rPr lang="as-IN" dirty="0">
                <a:solidFill>
                  <a:srgbClr val="313131"/>
                </a:solidFill>
                <a:latin typeface="Open Sans"/>
              </a:rPr>
              <a:t> গুলোকে </a:t>
            </a:r>
            <a:r>
              <a:rPr lang="en-US" dirty="0">
                <a:solidFill>
                  <a:srgbClr val="313131"/>
                </a:solidFill>
                <a:latin typeface="Open Sans"/>
              </a:rPr>
              <a:t>Process </a:t>
            </a:r>
            <a:r>
              <a:rPr lang="as-IN" dirty="0">
                <a:solidFill>
                  <a:srgbClr val="313131"/>
                </a:solidFill>
                <a:latin typeface="Open Sans"/>
              </a:rPr>
              <a:t>করতে সাহায্য করে। এই ডিজিটাল ডিভাইস গুলো অনেক দ্রুত কাজ করে। কয়েক সেকেন্ডের থেকে ও কম সময়ের মধ্যে আউটপুট প্রদান করে থাকে।</a:t>
            </a:r>
            <a:endParaRPr lang="en-US" dirty="0"/>
          </a:p>
        </p:txBody>
      </p:sp>
      <p:sp>
        <p:nvSpPr>
          <p:cNvPr id="6" name="Rectangle 5"/>
          <p:cNvSpPr/>
          <p:nvPr/>
        </p:nvSpPr>
        <p:spPr>
          <a:xfrm>
            <a:off x="698893" y="4024385"/>
            <a:ext cx="8669868" cy="923330"/>
          </a:xfrm>
          <a:prstGeom prst="rect">
            <a:avLst/>
          </a:prstGeom>
        </p:spPr>
        <p:txBody>
          <a:bodyPr wrap="square">
            <a:spAutoFit/>
          </a:bodyPr>
          <a:lstStyle/>
          <a:p>
            <a:r>
              <a:rPr lang="as-IN" dirty="0">
                <a:solidFill>
                  <a:srgbClr val="202124"/>
                </a:solidFill>
                <a:latin typeface="arial" panose="020B0604020202020204" pitchFamily="34" charset="0"/>
              </a:rPr>
              <a:t>মাইক্রোকম্পিউটার হল এমন এক ধরনের </a:t>
            </a:r>
            <a:r>
              <a:rPr lang="as-IN" b="1" dirty="0">
                <a:solidFill>
                  <a:srgbClr val="202124"/>
                </a:solidFill>
                <a:latin typeface="arial" panose="020B0604020202020204" pitchFamily="34" charset="0"/>
              </a:rPr>
              <a:t>কম্পিউটার</a:t>
            </a:r>
            <a:r>
              <a:rPr lang="as-IN" dirty="0">
                <a:solidFill>
                  <a:srgbClr val="202124"/>
                </a:solidFill>
                <a:latin typeface="arial" panose="020B0604020202020204" pitchFamily="34" charset="0"/>
              </a:rPr>
              <a:t> যেখানে একটি মাইক্রোপ্রসেসর সিপিইউ হিসেবে কাজ করে। মেইনফ্রেম </a:t>
            </a:r>
            <a:r>
              <a:rPr lang="as-IN" b="1" dirty="0">
                <a:solidFill>
                  <a:srgbClr val="202124"/>
                </a:solidFill>
                <a:latin typeface="arial" panose="020B0604020202020204" pitchFamily="34" charset="0"/>
              </a:rPr>
              <a:t>কম্পিউটার</a:t>
            </a:r>
            <a:r>
              <a:rPr lang="as-IN" dirty="0">
                <a:solidFill>
                  <a:srgbClr val="202124"/>
                </a:solidFill>
                <a:latin typeface="arial" panose="020B0604020202020204" pitchFamily="34" charset="0"/>
              </a:rPr>
              <a:t> এবং মিনি </a:t>
            </a:r>
            <a:r>
              <a:rPr lang="as-IN" b="1" dirty="0">
                <a:solidFill>
                  <a:srgbClr val="202124"/>
                </a:solidFill>
                <a:latin typeface="arial" panose="020B0604020202020204" pitchFamily="34" charset="0"/>
              </a:rPr>
              <a:t>কম্পিউটারের</a:t>
            </a:r>
            <a:r>
              <a:rPr lang="as-IN" dirty="0">
                <a:solidFill>
                  <a:srgbClr val="202124"/>
                </a:solidFill>
                <a:latin typeface="arial" panose="020B0604020202020204" pitchFamily="34" charset="0"/>
              </a:rPr>
              <a:t> তুলনায় এটি ছোট আকারের হয়ে থাকে।</a:t>
            </a:r>
            <a:endParaRPr lang="en-US" dirty="0"/>
          </a:p>
        </p:txBody>
      </p:sp>
      <p:sp>
        <p:nvSpPr>
          <p:cNvPr id="7" name="Rectangle 6"/>
          <p:cNvSpPr/>
          <p:nvPr/>
        </p:nvSpPr>
        <p:spPr>
          <a:xfrm>
            <a:off x="777915" y="3640942"/>
            <a:ext cx="2424062" cy="369332"/>
          </a:xfrm>
          <a:prstGeom prst="rect">
            <a:avLst/>
          </a:prstGeom>
        </p:spPr>
        <p:txBody>
          <a:bodyPr wrap="none">
            <a:spAutoFit/>
          </a:bodyPr>
          <a:lstStyle/>
          <a:p>
            <a:r>
              <a:rPr lang="as-IN" dirty="0"/>
              <a:t>মাইক্রো কম্পিউটার কী</a:t>
            </a:r>
            <a:endParaRPr lang="en-US" dirty="0"/>
          </a:p>
        </p:txBody>
      </p:sp>
      <p:sp>
        <p:nvSpPr>
          <p:cNvPr id="8" name="Rectangle 7"/>
          <p:cNvSpPr/>
          <p:nvPr/>
        </p:nvSpPr>
        <p:spPr>
          <a:xfrm>
            <a:off x="698893" y="896481"/>
            <a:ext cx="10589942" cy="1077218"/>
          </a:xfrm>
          <a:prstGeom prst="rect">
            <a:avLst/>
          </a:prstGeom>
        </p:spPr>
        <p:txBody>
          <a:bodyPr wrap="square">
            <a:spAutoFit/>
          </a:bodyPr>
          <a:lstStyle/>
          <a:p>
            <a:r>
              <a:rPr lang="as-IN" sz="2800" b="1" dirty="0" smtClean="0">
                <a:solidFill>
                  <a:srgbClr val="1D2129"/>
                </a:solidFill>
                <a:latin typeface="NikoshBAN" panose="02000000000000000000" pitchFamily="2" charset="0"/>
                <a:cs typeface="NikoshBAN" panose="02000000000000000000" pitchFamily="2" charset="0"/>
              </a:rPr>
              <a:t>এনালগ </a:t>
            </a:r>
            <a:r>
              <a:rPr lang="as-IN" sz="2800" b="1" dirty="0">
                <a:solidFill>
                  <a:srgbClr val="1D2129"/>
                </a:solidFill>
                <a:latin typeface="NikoshBAN" panose="02000000000000000000" pitchFamily="2" charset="0"/>
                <a:cs typeface="NikoshBAN" panose="02000000000000000000" pitchFamily="2" charset="0"/>
              </a:rPr>
              <a:t>কম্পিউটার কাকে </a:t>
            </a:r>
            <a:r>
              <a:rPr lang="as-IN" sz="2800" b="1" dirty="0" smtClean="0">
                <a:solidFill>
                  <a:srgbClr val="1D2129"/>
                </a:solidFill>
                <a:latin typeface="NikoshBAN" panose="02000000000000000000" pitchFamily="2" charset="0"/>
                <a:cs typeface="NikoshBAN" panose="02000000000000000000" pitchFamily="2" charset="0"/>
              </a:rPr>
              <a:t>বলে</a:t>
            </a:r>
            <a:r>
              <a:rPr lang="en-US" sz="2800" b="1" dirty="0" smtClean="0">
                <a:solidFill>
                  <a:srgbClr val="1D2129"/>
                </a:solidFill>
                <a:latin typeface="NikoshBAN" panose="02000000000000000000" pitchFamily="2" charset="0"/>
                <a:cs typeface="NikoshBAN" panose="02000000000000000000" pitchFamily="2" charset="0"/>
              </a:rPr>
              <a:t> </a:t>
            </a:r>
            <a:r>
              <a:rPr lang="as-IN" sz="2800" b="1" dirty="0" smtClean="0">
                <a:solidFill>
                  <a:srgbClr val="1D2129"/>
                </a:solidFill>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
            </a:r>
            <a:br>
              <a:rPr lang="as-IN" sz="2800" b="1" dirty="0">
                <a:latin typeface="NikoshBAN" panose="02000000000000000000" pitchFamily="2" charset="0"/>
                <a:cs typeface="NikoshBAN" panose="02000000000000000000" pitchFamily="2" charset="0"/>
              </a:rPr>
            </a:br>
            <a:r>
              <a:rPr lang="as-IN" dirty="0">
                <a:solidFill>
                  <a:srgbClr val="1D2129"/>
                </a:solidFill>
                <a:latin typeface="Helvetica" panose="020B0604020202020204" pitchFamily="34" charset="0"/>
              </a:rPr>
              <a:t>উত্তর : এনালগ অর্থ পরিমাপ, যে কম্পিউটার পরিমাপ ও পরিমানের উপর ভিত্তি করে ডরিচালিত হয়, তাকে এনালগ কম্পিউটার বলে।</a:t>
            </a:r>
            <a:endParaRPr lang="en-US" dirty="0"/>
          </a:p>
        </p:txBody>
      </p:sp>
      <p:sp>
        <p:nvSpPr>
          <p:cNvPr id="9" name="Rectangle 8"/>
          <p:cNvSpPr/>
          <p:nvPr/>
        </p:nvSpPr>
        <p:spPr>
          <a:xfrm>
            <a:off x="698893" y="2565285"/>
            <a:ext cx="9821334" cy="923330"/>
          </a:xfrm>
          <a:prstGeom prst="rect">
            <a:avLst/>
          </a:prstGeom>
        </p:spPr>
        <p:txBody>
          <a:bodyPr wrap="square">
            <a:spAutoFit/>
          </a:bodyPr>
          <a:lstStyle/>
          <a:p>
            <a:r>
              <a:rPr lang="as-IN" dirty="0">
                <a:solidFill>
                  <a:srgbClr val="303030"/>
                </a:solidFill>
                <a:latin typeface="Bangla"/>
              </a:rPr>
              <a:t>সাধারণভাবে আমাদের বাসা বাড়িতে বা অফিস আদালতে ব্যাবহৃত ছোট কম্পিউটারগুলো থেকে অনেক বেশি ক্ষমতাসম্পন্ন এবং বৃহৎ আকারের কম্পিউটারকে সুপারকম্পিউটার বলা হয়।</a:t>
            </a:r>
            <a:r>
              <a:rPr lang="as-IN" dirty="0"/>
              <a:t/>
            </a:r>
            <a:br>
              <a:rPr lang="as-IN" dirty="0"/>
            </a:br>
            <a:r>
              <a:rPr lang="as-IN" dirty="0">
                <a:solidFill>
                  <a:srgbClr val="303030"/>
                </a:solidFill>
                <a:latin typeface="Bangla"/>
              </a:rPr>
              <a:t>এরা সাধারন কম্পিউটারগুলো থেকে অত্যন্ত ক্ষমতাসম্পন্ন এবং এদের আকৃতিও অনেক অনেক বড়।</a:t>
            </a:r>
            <a:endParaRPr lang="en-US" dirty="0"/>
          </a:p>
        </p:txBody>
      </p:sp>
      <p:sp>
        <p:nvSpPr>
          <p:cNvPr id="10" name="Rectangle 9"/>
          <p:cNvSpPr/>
          <p:nvPr/>
        </p:nvSpPr>
        <p:spPr>
          <a:xfrm>
            <a:off x="698893" y="2092539"/>
            <a:ext cx="2791149" cy="523220"/>
          </a:xfrm>
          <a:prstGeom prst="rect">
            <a:avLst/>
          </a:prstGeom>
        </p:spPr>
        <p:txBody>
          <a:bodyPr wrap="none">
            <a:spAutoFit/>
          </a:bodyPr>
          <a:lstStyle/>
          <a:p>
            <a:r>
              <a:rPr lang="bn-IN" sz="2800" b="1" dirty="0" smtClean="0">
                <a:effectLst>
                  <a:outerShdw blurRad="38100" dist="38100" dir="2700000" algn="tl">
                    <a:srgbClr val="000000">
                      <a:alpha val="43137"/>
                    </a:srgbClr>
                  </a:outerShdw>
                </a:effectLst>
                <a:latin typeface="NikoshBAN" pitchFamily="2" charset="0"/>
                <a:cs typeface="NikoshBAN" pitchFamily="2" charset="0"/>
              </a:rPr>
              <a:t>সুপার </a:t>
            </a:r>
            <a:r>
              <a:rPr lang="bn-IN" sz="2800" b="1" dirty="0">
                <a:effectLst>
                  <a:outerShdw blurRad="38100" dist="38100" dir="2700000" algn="tl">
                    <a:srgbClr val="000000">
                      <a:alpha val="43137"/>
                    </a:srgbClr>
                  </a:outerShdw>
                </a:effectLst>
                <a:latin typeface="NikoshBAN" pitchFamily="2" charset="0"/>
                <a:cs typeface="NikoshBAN" pitchFamily="2" charset="0"/>
              </a:rPr>
              <a:t>কম্পিউটার কী ? </a:t>
            </a:r>
          </a:p>
        </p:txBody>
      </p:sp>
      <p:sp>
        <p:nvSpPr>
          <p:cNvPr id="11" name="Frame 10"/>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2" name="TextBox 1" descr="Water droplets"/>
          <p:cNvSpPr>
            <a:spLocks noChangeArrowheads="1"/>
          </p:cNvSpPr>
          <p:nvPr/>
        </p:nvSpPr>
        <p:spPr bwMode="auto">
          <a:xfrm>
            <a:off x="4334522" y="304895"/>
            <a:ext cx="2958353" cy="565732"/>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en-US" sz="4412" dirty="0" err="1" smtClean="0">
                <a:ln w="0"/>
                <a:effectLst>
                  <a:outerShdw blurRad="38100" dist="19050" dir="2700000" algn="tl" rotWithShape="0">
                    <a:schemeClr val="dk1">
                      <a:alpha val="40000"/>
                    </a:schemeClr>
                  </a:outerShdw>
                </a:effectLst>
                <a:latin typeface="NikoshBAN" pitchFamily="2" charset="0"/>
                <a:cs typeface="NikoshBAN" pitchFamily="2" charset="0"/>
              </a:rPr>
              <a:t>উঃ</a:t>
            </a:r>
            <a:r>
              <a:rPr lang="en-US" sz="4412"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4412" dirty="0" smtClean="0">
                <a:ln w="0"/>
                <a:effectLst>
                  <a:outerShdw blurRad="38100" dist="19050" dir="2700000" algn="tl" rotWithShape="0">
                    <a:schemeClr val="dk1">
                      <a:alpha val="40000"/>
                    </a:schemeClr>
                  </a:outerShdw>
                </a:effectLst>
                <a:latin typeface="NikoshBAN" pitchFamily="2" charset="0"/>
                <a:cs typeface="NikoshBAN" pitchFamily="2" charset="0"/>
              </a:rPr>
              <a:t>দলীয় কাজ</a:t>
            </a:r>
            <a:r>
              <a:rPr lang="en-US" sz="4412"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130528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strVal val="#ppt_w+.3"/>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Purple mesh"/>
          <p:cNvSpPr>
            <a:spLocks noChangeArrowheads="1"/>
          </p:cNvSpPr>
          <p:nvPr/>
        </p:nvSpPr>
        <p:spPr bwMode="auto">
          <a:xfrm>
            <a:off x="4581806" y="419728"/>
            <a:ext cx="2017992" cy="608583"/>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03733" tIns="51866" rIns="103733" bIns="51866" numCol="1">
            <a:prstTxWarp prst="textPlain">
              <a:avLst/>
            </a:prstTxWarp>
            <a:spAutoFit/>
          </a:bodyPr>
          <a:lstStyle/>
          <a:p>
            <a:pPr algn="ctr">
              <a:defRPr/>
            </a:pPr>
            <a:r>
              <a:rPr lang="bn-BD" sz="4059"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059"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3368055" y="1208205"/>
            <a:ext cx="4917989" cy="333833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8" name="Rectangle 7"/>
          <p:cNvSpPr/>
          <p:nvPr/>
        </p:nvSpPr>
        <p:spPr>
          <a:xfrm>
            <a:off x="1264687" y="4884482"/>
            <a:ext cx="6098144" cy="1323439"/>
          </a:xfrm>
          <a:prstGeom prst="rect">
            <a:avLst/>
          </a:prstGeom>
        </p:spPr>
        <p:txBody>
          <a:bodyPr wrap="none">
            <a:spAutoFit/>
          </a:bodyPr>
          <a:lstStyle/>
          <a:p>
            <a:r>
              <a:rPr lang="bn-IN" sz="4000" dirty="0">
                <a:ln w="0"/>
                <a:effectLst>
                  <a:outerShdw blurRad="38100" dist="19050" dir="2700000" algn="tl" rotWithShape="0">
                    <a:schemeClr val="dk1">
                      <a:alpha val="40000"/>
                    </a:schemeClr>
                  </a:outerShdw>
                </a:effectLst>
                <a:latin typeface="NikoshBAN" pitchFamily="2" charset="0"/>
                <a:cs typeface="NikoshBAN" pitchFamily="2" charset="0"/>
              </a:rPr>
              <a:t>১। কম্পিউটারের </a:t>
            </a: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বিবর্তন</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কি</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IN" sz="4000" dirty="0" smtClean="0">
                <a:ln w="0"/>
                <a:effectLst>
                  <a:outerShdw blurRad="38100" dist="19050" dir="2700000" algn="tl" rotWithShape="0">
                    <a:schemeClr val="dk1">
                      <a:alpha val="40000"/>
                    </a:schemeClr>
                  </a:outerShdw>
                </a:effectLst>
                <a:latin typeface="NikoshBAN" pitchFamily="2" charset="0"/>
                <a:cs typeface="NikoshBAN" pitchFamily="2" charset="0"/>
              </a:rPr>
              <a:t>লিখ </a:t>
            </a:r>
            <a:r>
              <a:rPr lang="bn-IN" sz="4000" dirty="0">
                <a:ln w="0"/>
                <a:effectLst>
                  <a:outerShdw blurRad="38100" dist="19050" dir="2700000" algn="tl" rotWithShape="0">
                    <a:schemeClr val="dk1">
                      <a:alpha val="40000"/>
                    </a:schemeClr>
                  </a:outerShdw>
                </a:effectLst>
                <a:latin typeface="NikoshBAN" pitchFamily="2" charset="0"/>
                <a:cs typeface="NikoshBAN" pitchFamily="2" charset="0"/>
              </a:rPr>
              <a:t>? </a:t>
            </a:r>
          </a:p>
          <a:p>
            <a:r>
              <a:rPr lang="bn-IN" sz="4000" dirty="0">
                <a:ln w="0"/>
                <a:effectLst>
                  <a:outerShdw blurRad="38100" dist="19050" dir="2700000" algn="tl" rotWithShape="0">
                    <a:schemeClr val="dk1">
                      <a:alpha val="40000"/>
                    </a:schemeClr>
                  </a:outerShdw>
                </a:effectLst>
                <a:latin typeface="NikoshBAN" pitchFamily="2" charset="0"/>
                <a:cs typeface="NikoshBAN" pitchFamily="2" charset="0"/>
              </a:rPr>
              <a:t>২। কম্পিউটারের ব্যবহার বর্ণণা কর </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bn-IN"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bn-IN"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41625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a:spLocks noChangeArrowheads="1"/>
          </p:cNvSpPr>
          <p:nvPr/>
        </p:nvSpPr>
        <p:spPr bwMode="auto">
          <a:xfrm>
            <a:off x="3865486" y="427904"/>
            <a:ext cx="2998693" cy="522984"/>
          </a:xfrm>
          <a:prstGeom prst="roundRect">
            <a:avLst>
              <a:gd name="adj" fmla="val 16667"/>
            </a:avLst>
          </a:prstGeom>
          <a:noFill/>
          <a:ln w="57150" algn="ctr">
            <a:noFill/>
            <a:round/>
            <a:headEnd/>
            <a:tailEnd/>
          </a:ln>
          <a:effectLst>
            <a:glow rad="228600">
              <a:schemeClr val="accent4">
                <a:satMod val="175000"/>
                <a:alpha val="40000"/>
              </a:schemeClr>
            </a:glow>
          </a:effectLst>
        </p:spPr>
        <p:txBody>
          <a:bodyPr wrap="square" lIns="103724" tIns="51861" rIns="103724" bIns="51861" numCol="1">
            <a:prstTxWarp prst="textPlain">
              <a:avLst/>
            </a:prstTxWarp>
            <a:spAutoFit/>
          </a:bodyPr>
          <a:lstStyle/>
          <a:p>
            <a:pPr algn="ctr">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2" descr="E:\New Accounting -9\indexBari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3526820" y="1224966"/>
            <a:ext cx="3873876" cy="2677059"/>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7" name="Rectangle 6"/>
          <p:cNvSpPr/>
          <p:nvPr/>
        </p:nvSpPr>
        <p:spPr>
          <a:xfrm>
            <a:off x="595651" y="4179684"/>
            <a:ext cx="10639453" cy="584775"/>
          </a:xfrm>
          <a:prstGeom prst="rect">
            <a:avLst/>
          </a:prstGeom>
        </p:spPr>
        <p:txBody>
          <a:bodyPr wrap="square">
            <a:spAutoFit/>
          </a:bodyPr>
          <a:lstStyle/>
          <a:p>
            <a:pPr marL="742950" indent="-742950">
              <a:buFont typeface="+mj-lt"/>
              <a:buAutoNum type="arabicPeriod"/>
            </a:pPr>
            <a:r>
              <a:rPr lang="bn-BD" sz="3200" dirty="0" smtClean="0">
                <a:solidFill>
                  <a:schemeClr val="tx1">
                    <a:lumMod val="85000"/>
                    <a:lumOff val="15000"/>
                  </a:schemeClr>
                </a:solidFill>
                <a:latin typeface="NikoshBAN" panose="02000000000000000000" pitchFamily="2" charset="0"/>
                <a:cs typeface="NikoshBAN" panose="02000000000000000000" pitchFamily="2" charset="0"/>
              </a:rPr>
              <a:t>কম্পিউটার আবিষ্কারের ফলে জীবনযাত্রা অনেক সহজ হয়ে যাবে ব্যাখা কর</a:t>
            </a:r>
            <a:r>
              <a:rPr lang="en-US" sz="3200" dirty="0" smtClean="0">
                <a:solidFill>
                  <a:schemeClr val="tx1">
                    <a:lumMod val="85000"/>
                    <a:lumOff val="15000"/>
                  </a:schemeClr>
                </a:solidFill>
                <a:latin typeface="NikoshBAN" panose="02000000000000000000" pitchFamily="2" charset="0"/>
                <a:cs typeface="NikoshBAN" panose="02000000000000000000" pitchFamily="2" charset="0"/>
              </a:rPr>
              <a:t> ?</a:t>
            </a:r>
            <a:r>
              <a:rPr lang="bn-BD" sz="3200" dirty="0" smtClean="0">
                <a:solidFill>
                  <a:schemeClr val="tx1">
                    <a:lumMod val="85000"/>
                    <a:lumOff val="15000"/>
                  </a:schemeClr>
                </a:solidFill>
                <a:latin typeface="NikoshBAN" panose="02000000000000000000" pitchFamily="2" charset="0"/>
                <a:cs typeface="NikoshBAN" panose="02000000000000000000" pitchFamily="2" charset="0"/>
              </a:rPr>
              <a:t> </a:t>
            </a:r>
            <a:endParaRPr lang="en-US" sz="3200" dirty="0"/>
          </a:p>
        </p:txBody>
      </p:sp>
      <p:sp>
        <p:nvSpPr>
          <p:cNvPr id="2" name="Rectangle 1"/>
          <p:cNvSpPr/>
          <p:nvPr/>
        </p:nvSpPr>
        <p:spPr>
          <a:xfrm>
            <a:off x="817485" y="4764459"/>
            <a:ext cx="10674601" cy="1815882"/>
          </a:xfrm>
          <a:prstGeom prst="rect">
            <a:avLst/>
          </a:prstGeom>
        </p:spPr>
        <p:txBody>
          <a:bodyPr wrap="square">
            <a:spAutoFit/>
          </a:bodyPr>
          <a:lstStyle/>
          <a:p>
            <a:r>
              <a:rPr lang="en-US" sz="2800" b="1" dirty="0" err="1" smtClean="0">
                <a:solidFill>
                  <a:srgbClr val="202124"/>
                </a:solidFill>
                <a:latin typeface="NikoshBAN" panose="02000000000000000000" pitchFamily="2" charset="0"/>
                <a:cs typeface="NikoshBAN" panose="02000000000000000000" pitchFamily="2" charset="0"/>
              </a:rPr>
              <a:t>উঃ</a:t>
            </a:r>
            <a:r>
              <a:rPr lang="en-US" sz="2800" b="1" dirty="0" smtClean="0">
                <a:solidFill>
                  <a:srgbClr val="202124"/>
                </a:solidFill>
                <a:latin typeface="NikoshBAN" panose="02000000000000000000" pitchFamily="2" charset="0"/>
                <a:cs typeface="NikoshBAN" panose="02000000000000000000" pitchFamily="2" charset="0"/>
              </a:rPr>
              <a:t>- </a:t>
            </a:r>
            <a:r>
              <a:rPr lang="as-IN" sz="2800" b="1" dirty="0" smtClean="0">
                <a:solidFill>
                  <a:srgbClr val="202124"/>
                </a:solidFill>
                <a:latin typeface="NikoshBAN" panose="02000000000000000000" pitchFamily="2" charset="0"/>
                <a:cs typeface="NikoshBAN" panose="02000000000000000000" pitchFamily="2" charset="0"/>
              </a:rPr>
              <a:t>কম্পিউটার</a:t>
            </a:r>
            <a:r>
              <a:rPr lang="as-IN" sz="2800" dirty="0">
                <a:solidFill>
                  <a:srgbClr val="202124"/>
                </a:solidFill>
                <a:latin typeface="NikoshBAN" panose="02000000000000000000" pitchFamily="2" charset="0"/>
                <a:cs typeface="NikoshBAN" panose="02000000000000000000" pitchFamily="2" charset="0"/>
              </a:rPr>
              <a:t> মানবজীবনের সকল কাজ কে গতিময় ও সময় উপযোগী সকল দিক নির্দেশনা দিয়েছে। </a:t>
            </a:r>
            <a:r>
              <a:rPr lang="as-IN" sz="2800" b="1" dirty="0">
                <a:solidFill>
                  <a:srgbClr val="202124"/>
                </a:solidFill>
                <a:latin typeface="NikoshBAN" panose="02000000000000000000" pitchFamily="2" charset="0"/>
                <a:cs typeface="NikoshBAN" panose="02000000000000000000" pitchFamily="2" charset="0"/>
              </a:rPr>
              <a:t>কম্পিউটার আবিষ্কারের</a:t>
            </a:r>
            <a:r>
              <a:rPr lang="as-IN" sz="2800" dirty="0">
                <a:solidFill>
                  <a:srgbClr val="202124"/>
                </a:solidFill>
                <a:latin typeface="NikoshBAN" panose="02000000000000000000" pitchFamily="2" charset="0"/>
                <a:cs typeface="NikoshBAN" panose="02000000000000000000" pitchFamily="2" charset="0"/>
              </a:rPr>
              <a:t> পর থেকে সামাজিক, অর্থনৈতিক, রাজনৈতিক, শিক্ষা, চিকিৎসা সব কিছুতে,সৃজনশীলতা ও সহজলভ্য দিক নির্দেশনা পাওয়া গেছে,যা এ শতাব্দী তে </a:t>
            </a:r>
            <a:r>
              <a:rPr lang="as-IN" sz="2800" b="1" dirty="0">
                <a:solidFill>
                  <a:srgbClr val="202124"/>
                </a:solidFill>
                <a:latin typeface="NikoshBAN" panose="02000000000000000000" pitchFamily="2" charset="0"/>
                <a:cs typeface="NikoshBAN" panose="02000000000000000000" pitchFamily="2" charset="0"/>
              </a:rPr>
              <a:t>জীবনযাত্রা</a:t>
            </a:r>
            <a:r>
              <a:rPr lang="as-IN" sz="2800" dirty="0">
                <a:solidFill>
                  <a:srgbClr val="202124"/>
                </a:solidFill>
                <a:latin typeface="NikoshBAN" panose="02000000000000000000" pitchFamily="2" charset="0"/>
                <a:cs typeface="NikoshBAN" panose="02000000000000000000" pitchFamily="2" charset="0"/>
              </a:rPr>
              <a:t> কে করছে অনেক সৃষ্টিশীল ও সহজতর।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65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6" name="Round Single Corner Rectangle 4"/>
          <p:cNvSpPr/>
          <p:nvPr/>
        </p:nvSpPr>
        <p:spPr>
          <a:xfrm>
            <a:off x="2095193" y="6014435"/>
            <a:ext cx="8296758" cy="509696"/>
          </a:xfrm>
          <a:prstGeom prst="flowChartAlternateProcess">
            <a:avLst/>
          </a:prstGeom>
          <a:noFill/>
          <a:ln w="38100">
            <a:noFill/>
          </a:ln>
          <a:effectLst>
            <a:glow rad="228600">
              <a:schemeClr val="accent4">
                <a:satMod val="175000"/>
                <a:alpha val="40000"/>
              </a:schemeClr>
            </a:glow>
          </a:effectLst>
        </p:spPr>
        <p:style>
          <a:lnRef idx="1">
            <a:schemeClr val="accent3"/>
          </a:lnRef>
          <a:fillRef idx="2">
            <a:schemeClr val="accent3"/>
          </a:fillRef>
          <a:effectRef idx="1">
            <a:schemeClr val="accent3"/>
          </a:effectRef>
          <a:fontRef idx="minor">
            <a:schemeClr val="dk1"/>
          </a:fontRef>
        </p:style>
        <p:txBody>
          <a:bodyPr lIns="103733" tIns="51866" rIns="103733" bIns="51866" numCol="1" anchor="ctr">
            <a:prstTxWarp prst="textPlain">
              <a:avLst/>
            </a:prstTxWarp>
          </a:bodyPr>
          <a:lstStyle/>
          <a:p>
            <a:pPr algn="ctr">
              <a:defRPr/>
            </a:pP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ক্লাসের</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সবাইকে</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ধন্যবাদ</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জানিয়ে</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শেষ</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করছি</a:t>
            </a:r>
            <a:endPar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2" descr="E:\New Picture Down\New folder (1)\Picture1student.jpg"/>
          <p:cNvPicPr>
            <a:picLocks noChangeAspect="1" noChangeArrowheads="1"/>
          </p:cNvPicPr>
          <p:nvPr/>
        </p:nvPicPr>
        <p:blipFill>
          <a:blip r:embed="rId2"/>
          <a:srcRect/>
          <a:stretch>
            <a:fillRect/>
          </a:stretch>
        </p:blipFill>
        <p:spPr bwMode="auto">
          <a:xfrm>
            <a:off x="365086" y="339136"/>
            <a:ext cx="11456800" cy="5675299"/>
          </a:xfrm>
          <a:prstGeom prst="rect">
            <a:avLst/>
          </a:prstGeom>
          <a:ln>
            <a:noFill/>
          </a:ln>
          <a:effectLst>
            <a:softEdge rad="112500"/>
          </a:effectLst>
        </p:spPr>
      </p:pic>
    </p:spTree>
    <p:extLst>
      <p:ext uri="{BB962C8B-B14F-4D97-AF65-F5344CB8AC3E}">
        <p14:creationId xmlns:p14="http://schemas.microsoft.com/office/powerpoint/2010/main" val="3417695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TextBox 2"/>
          <p:cNvSpPr txBox="1"/>
          <p:nvPr/>
        </p:nvSpPr>
        <p:spPr>
          <a:xfrm>
            <a:off x="2702517" y="64165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pic>
        <p:nvPicPr>
          <p:cNvPr id="4" name="Picture 2" descr="D:\my project 1\well come\computer.jpg"/>
          <p:cNvPicPr>
            <a:picLocks noChangeAspect="1" noChangeArrowheads="1"/>
          </p:cNvPicPr>
          <p:nvPr/>
        </p:nvPicPr>
        <p:blipFill>
          <a:blip r:embed="rId2" cstate="print"/>
          <a:srcRect/>
          <a:stretch>
            <a:fillRect/>
          </a:stretch>
        </p:blipFill>
        <p:spPr bwMode="auto">
          <a:xfrm>
            <a:off x="3919431" y="1479073"/>
            <a:ext cx="3437091" cy="2186770"/>
          </a:xfrm>
          <a:prstGeom prst="rect">
            <a:avLst/>
          </a:prstGeom>
          <a:ln>
            <a:noFill/>
          </a:ln>
          <a:effectLst>
            <a:glow rad="228600">
              <a:schemeClr val="accent4">
                <a:satMod val="175000"/>
                <a:alpha val="40000"/>
              </a:schemeClr>
            </a:glow>
            <a:softEdge rad="112500"/>
          </a:effectLst>
        </p:spPr>
      </p:pic>
      <p:sp>
        <p:nvSpPr>
          <p:cNvPr id="5" name="Rectangle 4"/>
          <p:cNvSpPr/>
          <p:nvPr/>
        </p:nvSpPr>
        <p:spPr>
          <a:xfrm>
            <a:off x="4781813" y="3665843"/>
            <a:ext cx="1712328" cy="646331"/>
          </a:xfrm>
          <a:prstGeom prst="rect">
            <a:avLst/>
          </a:prstGeom>
        </p:spPr>
        <p:txBody>
          <a:bodyPr wrap="none">
            <a:spAutoFit/>
          </a:bodyPr>
          <a:lstStyle/>
          <a:p>
            <a:r>
              <a:rPr lang="en-US" sz="3600" dirty="0" smtClean="0">
                <a:latin typeface="NikoshBAN" pitchFamily="2" charset="0"/>
                <a:cs typeface="NikoshBAN" pitchFamily="2" charset="0"/>
              </a:rPr>
              <a:t>কম্পিউটার</a:t>
            </a:r>
            <a:endParaRPr lang="en-US" sz="3600" dirty="0"/>
          </a:p>
        </p:txBody>
      </p:sp>
      <p:sp>
        <p:nvSpPr>
          <p:cNvPr id="6" name="TextBox 5"/>
          <p:cNvSpPr txBox="1"/>
          <p:nvPr/>
        </p:nvSpPr>
        <p:spPr>
          <a:xfrm>
            <a:off x="1100433" y="4380372"/>
            <a:ext cx="10518016"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NikoshBAN" pitchFamily="2" charset="0"/>
                <a:cs typeface="NikoshBAN" pitchFamily="2" charset="0"/>
              </a:rPr>
              <a:t>কম্পিউটার </a:t>
            </a:r>
            <a:r>
              <a:rPr lang="en-US" sz="3600" dirty="0" err="1" smtClean="0">
                <a:latin typeface="NikoshBAN" pitchFamily="2" charset="0"/>
                <a:cs typeface="NikoshBAN" pitchFamily="2" charset="0"/>
              </a:rPr>
              <a:t>আবিস্কারের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প্রথম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পর্যায়ে</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কম্পিউটার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ছিল</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7" name="TextBox 6"/>
          <p:cNvSpPr txBox="1"/>
          <p:nvPr/>
        </p:nvSpPr>
        <p:spPr>
          <a:xfrm>
            <a:off x="4501872" y="5439419"/>
            <a:ext cx="2607059" cy="646331"/>
          </a:xfrm>
          <a:prstGeom prst="rect">
            <a:avLst/>
          </a:prstGeom>
          <a:noFill/>
        </p:spPr>
        <p:txBody>
          <a:bodyPr wrap="none" rtlCol="0">
            <a:prstTxWarp prst="textPlain">
              <a:avLst/>
            </a:prstTxWarp>
            <a:spAutoFit/>
          </a:bodyPr>
          <a:lstStyle/>
          <a:p>
            <a:r>
              <a:rPr lang="en-US" sz="3600" dirty="0" err="1" smtClean="0">
                <a:effectLst>
                  <a:glow rad="228600">
                    <a:schemeClr val="accent2">
                      <a:satMod val="175000"/>
                      <a:alpha val="40000"/>
                    </a:schemeClr>
                  </a:glow>
                </a:effectLst>
                <a:latin typeface="NikoshBAN" pitchFamily="2" charset="0"/>
                <a:cs typeface="NikoshBAN" pitchFamily="2" charset="0"/>
              </a:rPr>
              <a:t>নিশ্চয়</a:t>
            </a:r>
            <a:r>
              <a:rPr lang="en-US" sz="3600" dirty="0" smtClean="0">
                <a:effectLst>
                  <a:glow rad="228600">
                    <a:schemeClr val="accent2">
                      <a:satMod val="175000"/>
                      <a:alpha val="40000"/>
                    </a:schemeClr>
                  </a:glow>
                </a:effectLst>
                <a:latin typeface="NikoshBAN" pitchFamily="2" charset="0"/>
                <a:cs typeface="NikoshBAN" pitchFamily="2" charset="0"/>
              </a:rPr>
              <a:t> </a:t>
            </a:r>
            <a:r>
              <a:rPr lang="en-US" sz="3600" dirty="0" err="1" smtClean="0">
                <a:effectLst>
                  <a:glow rad="228600">
                    <a:schemeClr val="accent2">
                      <a:satMod val="175000"/>
                      <a:alpha val="40000"/>
                    </a:schemeClr>
                  </a:glow>
                </a:effectLst>
                <a:latin typeface="NikoshBAN" pitchFamily="2" charset="0"/>
                <a:cs typeface="NikoshBAN" pitchFamily="2" charset="0"/>
              </a:rPr>
              <a:t>না</a:t>
            </a:r>
            <a:endParaRPr lang="en-US" sz="3600" dirty="0">
              <a:effectLst>
                <a:glow rad="228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39271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TextBox 2"/>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267" y="1396653"/>
            <a:ext cx="4675031" cy="2931276"/>
          </a:xfrm>
          <a:prstGeom prst="rect">
            <a:avLst/>
          </a:prstGeom>
          <a:effectLst>
            <a:glow rad="228600">
              <a:schemeClr val="accent6">
                <a:satMod val="175000"/>
                <a:alpha val="40000"/>
              </a:schemeClr>
            </a:glow>
          </a:effectLst>
        </p:spPr>
      </p:pic>
      <p:sp>
        <p:nvSpPr>
          <p:cNvPr id="5" name="TextBox 4"/>
          <p:cNvSpPr txBox="1"/>
          <p:nvPr/>
        </p:nvSpPr>
        <p:spPr>
          <a:xfrm>
            <a:off x="888508" y="4476591"/>
            <a:ext cx="10518016"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NikoshBAN" pitchFamily="2" charset="0"/>
                <a:cs typeface="NikoshBAN" pitchFamily="2" charset="0"/>
              </a:rPr>
              <a:t>কম্পিউটার </a:t>
            </a:r>
            <a:r>
              <a:rPr lang="en-US" sz="3600" dirty="0" err="1" smtClean="0">
                <a:latin typeface="NikoshBAN" pitchFamily="2" charset="0"/>
                <a:cs typeface="NikoshBAN" pitchFamily="2" charset="0"/>
              </a:rPr>
              <a:t>আবিস্কারের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প্রথম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পর্যায়ে</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কম্পিউটার</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দেখতে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ছিল</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6" name="TextBox 5"/>
          <p:cNvSpPr txBox="1"/>
          <p:nvPr/>
        </p:nvSpPr>
        <p:spPr>
          <a:xfrm>
            <a:off x="4181364" y="5505713"/>
            <a:ext cx="3829272" cy="646331"/>
          </a:xfrm>
          <a:prstGeom prst="rect">
            <a:avLst/>
          </a:prstGeom>
          <a:noFill/>
        </p:spPr>
        <p:txBody>
          <a:bodyPr wrap="none" rtlCol="0">
            <a:prstTxWarp prst="textPlain">
              <a:avLst/>
            </a:prstTxWarp>
            <a:spAutoFit/>
          </a:bodyPr>
          <a:lstStyle/>
          <a:p>
            <a:r>
              <a:rPr lang="en-US" sz="3600" dirty="0" err="1">
                <a:effectLst>
                  <a:glow rad="228600">
                    <a:schemeClr val="accent2">
                      <a:satMod val="175000"/>
                      <a:alpha val="40000"/>
                    </a:schemeClr>
                  </a:glow>
                </a:effectLst>
                <a:latin typeface="NikoshBAN" pitchFamily="2" charset="0"/>
                <a:cs typeface="NikoshBAN" pitchFamily="2" charset="0"/>
              </a:rPr>
              <a:t>এটি</a:t>
            </a:r>
            <a:r>
              <a:rPr lang="en-US" sz="3600" dirty="0">
                <a:effectLst>
                  <a:glow rad="228600">
                    <a:schemeClr val="accent2">
                      <a:satMod val="175000"/>
                      <a:alpha val="40000"/>
                    </a:schemeClr>
                  </a:glow>
                </a:effectLst>
                <a:latin typeface="NikoshBAN" pitchFamily="2" charset="0"/>
                <a:cs typeface="NikoshBAN" pitchFamily="2" charset="0"/>
              </a:rPr>
              <a:t> </a:t>
            </a:r>
            <a:r>
              <a:rPr lang="en-US" sz="3600" dirty="0" err="1">
                <a:effectLst>
                  <a:glow rad="228600">
                    <a:schemeClr val="accent2">
                      <a:satMod val="175000"/>
                      <a:alpha val="40000"/>
                    </a:schemeClr>
                  </a:glow>
                </a:effectLst>
                <a:latin typeface="NikoshBAN" pitchFamily="2" charset="0"/>
                <a:cs typeface="NikoshBAN" pitchFamily="2" charset="0"/>
              </a:rPr>
              <a:t>আকারে</a:t>
            </a:r>
            <a:r>
              <a:rPr lang="en-US" sz="3600" dirty="0">
                <a:effectLst>
                  <a:glow rad="228600">
                    <a:schemeClr val="accent2">
                      <a:satMod val="175000"/>
                      <a:alpha val="40000"/>
                    </a:schemeClr>
                  </a:glow>
                </a:effectLst>
                <a:latin typeface="NikoshBAN" pitchFamily="2" charset="0"/>
                <a:cs typeface="NikoshBAN" pitchFamily="2" charset="0"/>
              </a:rPr>
              <a:t> </a:t>
            </a:r>
            <a:r>
              <a:rPr lang="en-US" sz="3600" dirty="0" err="1" smtClean="0">
                <a:effectLst>
                  <a:glow rad="228600">
                    <a:schemeClr val="accent2">
                      <a:satMod val="175000"/>
                      <a:alpha val="40000"/>
                    </a:schemeClr>
                  </a:glow>
                </a:effectLst>
                <a:latin typeface="NikoshBAN" pitchFamily="2" charset="0"/>
                <a:cs typeface="NikoshBAN" pitchFamily="2" charset="0"/>
              </a:rPr>
              <a:t>বেশ</a:t>
            </a:r>
            <a:r>
              <a:rPr lang="en-US" sz="3600" dirty="0" smtClean="0">
                <a:effectLst>
                  <a:glow rad="228600">
                    <a:schemeClr val="accent2">
                      <a:satMod val="175000"/>
                      <a:alpha val="40000"/>
                    </a:schemeClr>
                  </a:glow>
                </a:effectLst>
                <a:latin typeface="NikoshBAN" pitchFamily="2" charset="0"/>
                <a:cs typeface="NikoshBAN" pitchFamily="2" charset="0"/>
              </a:rPr>
              <a:t> </a:t>
            </a:r>
            <a:r>
              <a:rPr lang="en-US" sz="3600" dirty="0" err="1" smtClean="0">
                <a:effectLst>
                  <a:glow rad="228600">
                    <a:schemeClr val="accent2">
                      <a:satMod val="175000"/>
                      <a:alpha val="40000"/>
                    </a:schemeClr>
                  </a:glow>
                </a:effectLst>
                <a:latin typeface="NikoshBAN" pitchFamily="2" charset="0"/>
                <a:cs typeface="NikoshBAN" pitchFamily="2" charset="0"/>
              </a:rPr>
              <a:t>বড়</a:t>
            </a:r>
            <a:r>
              <a:rPr lang="en-US" sz="3600" dirty="0" smtClean="0">
                <a:effectLst>
                  <a:glow rad="228600">
                    <a:schemeClr val="accent2">
                      <a:satMod val="175000"/>
                      <a:alpha val="40000"/>
                    </a:schemeClr>
                  </a:glow>
                </a:effectLst>
                <a:latin typeface="NikoshBAN" pitchFamily="2" charset="0"/>
                <a:cs typeface="NikoshBAN" pitchFamily="2" charset="0"/>
              </a:rPr>
              <a:t> </a:t>
            </a:r>
            <a:r>
              <a:rPr lang="en-US" sz="3600" dirty="0" err="1" smtClean="0">
                <a:effectLst>
                  <a:glow rad="228600">
                    <a:schemeClr val="accent2">
                      <a:satMod val="175000"/>
                      <a:alpha val="40000"/>
                    </a:schemeClr>
                  </a:glow>
                </a:effectLst>
                <a:latin typeface="NikoshBAN" pitchFamily="2" charset="0"/>
                <a:cs typeface="NikoshBAN" pitchFamily="2" charset="0"/>
              </a:rPr>
              <a:t>ছিল</a:t>
            </a:r>
            <a:r>
              <a:rPr lang="en-US" sz="3600" dirty="0" smtClean="0">
                <a:effectLst>
                  <a:glow rad="228600">
                    <a:schemeClr val="accent2">
                      <a:satMod val="175000"/>
                      <a:alpha val="40000"/>
                    </a:schemeClr>
                  </a:glow>
                </a:effectLst>
                <a:latin typeface="NikoshBAN" pitchFamily="2" charset="0"/>
                <a:cs typeface="NikoshBAN" pitchFamily="2" charset="0"/>
              </a:rPr>
              <a:t> </a:t>
            </a:r>
            <a:endParaRPr lang="en-US" sz="3600" dirty="0">
              <a:effectLst>
                <a:glow rad="228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249537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3" name="Picture 2" descr="D:\my project 2\pic project 2\1200px-Transistors.agr.jpg"/>
          <p:cNvPicPr>
            <a:picLocks noChangeAspect="1" noChangeArrowheads="1"/>
          </p:cNvPicPr>
          <p:nvPr/>
        </p:nvPicPr>
        <p:blipFill>
          <a:blip r:embed="rId2" cstate="print"/>
          <a:srcRect/>
          <a:stretch>
            <a:fillRect/>
          </a:stretch>
        </p:blipFill>
        <p:spPr bwMode="auto">
          <a:xfrm>
            <a:off x="750263" y="1505347"/>
            <a:ext cx="2782439" cy="2016375"/>
          </a:xfrm>
          <a:prstGeom prst="rect">
            <a:avLst/>
          </a:prstGeom>
          <a:noFill/>
        </p:spPr>
      </p:pic>
      <p:pic>
        <p:nvPicPr>
          <p:cNvPr id="4" name="Picture 3" descr="D:\my project 2\pic project 2\processor-500x500.jpg"/>
          <p:cNvPicPr>
            <a:picLocks noChangeAspect="1" noChangeArrowheads="1"/>
          </p:cNvPicPr>
          <p:nvPr/>
        </p:nvPicPr>
        <p:blipFill>
          <a:blip r:embed="rId3"/>
          <a:srcRect/>
          <a:stretch>
            <a:fillRect/>
          </a:stretch>
        </p:blipFill>
        <p:spPr bwMode="auto">
          <a:xfrm>
            <a:off x="8408302" y="1505347"/>
            <a:ext cx="2834954" cy="1965527"/>
          </a:xfrm>
          <a:prstGeom prst="rect">
            <a:avLst/>
          </a:prstGeom>
          <a:noFill/>
        </p:spPr>
      </p:pic>
      <p:pic>
        <p:nvPicPr>
          <p:cNvPr id="5" name="Picture 3" descr="D:\my project 2\pic project 2\74LS125-74125-74HC125-buffer-parts-IC-module-sensor-arduino-transistor-resistor-capacitor-robotics-project-electronics-bangladesh-550x550.jpg"/>
          <p:cNvPicPr>
            <a:picLocks noChangeAspect="1" noChangeArrowheads="1"/>
          </p:cNvPicPr>
          <p:nvPr/>
        </p:nvPicPr>
        <p:blipFill>
          <a:blip r:embed="rId4"/>
          <a:srcRect/>
          <a:stretch>
            <a:fillRect/>
          </a:stretch>
        </p:blipFill>
        <p:spPr bwMode="auto">
          <a:xfrm>
            <a:off x="4322845" y="1520267"/>
            <a:ext cx="3121315" cy="2001455"/>
          </a:xfrm>
          <a:prstGeom prst="rect">
            <a:avLst/>
          </a:prstGeom>
          <a:noFill/>
        </p:spPr>
      </p:pic>
      <p:sp>
        <p:nvSpPr>
          <p:cNvPr id="6" name="TextBox 5"/>
          <p:cNvSpPr txBox="1"/>
          <p:nvPr/>
        </p:nvSpPr>
        <p:spPr>
          <a:xfrm>
            <a:off x="8763769" y="3736513"/>
            <a:ext cx="1830950" cy="523220"/>
          </a:xfrm>
          <a:prstGeom prst="rect">
            <a:avLst/>
          </a:prstGeom>
          <a:noFill/>
        </p:spPr>
        <p:txBody>
          <a:bodyPr wrap="none" rtlCol="0">
            <a:spAutoFit/>
          </a:bodyPr>
          <a:lstStyle/>
          <a:p>
            <a:r>
              <a:rPr lang="en-US" sz="2800" b="1" dirty="0" err="1" smtClean="0">
                <a:latin typeface="NikoshBAN" pitchFamily="2" charset="0"/>
                <a:cs typeface="NikoshBAN" pitchFamily="2" charset="0"/>
              </a:rPr>
              <a:t>মাইক্রোপ্রসেসর</a:t>
            </a:r>
            <a:endParaRPr lang="en-US" sz="2800" b="1" dirty="0">
              <a:latin typeface="NikoshBAN" pitchFamily="2" charset="0"/>
              <a:cs typeface="NikoshBAN" pitchFamily="2" charset="0"/>
            </a:endParaRPr>
          </a:p>
        </p:txBody>
      </p:sp>
      <p:sp>
        <p:nvSpPr>
          <p:cNvPr id="7" name="TextBox 6"/>
          <p:cNvSpPr txBox="1"/>
          <p:nvPr/>
        </p:nvSpPr>
        <p:spPr>
          <a:xfrm>
            <a:off x="5395227" y="3711700"/>
            <a:ext cx="976549" cy="523220"/>
          </a:xfrm>
          <a:prstGeom prst="rect">
            <a:avLst/>
          </a:prstGeom>
          <a:noFill/>
        </p:spPr>
        <p:txBody>
          <a:bodyPr wrap="none" rtlCol="0">
            <a:spAutoFit/>
          </a:bodyPr>
          <a:lstStyle/>
          <a:p>
            <a:r>
              <a:rPr lang="en-US" sz="2800" b="1" dirty="0" err="1" smtClean="0">
                <a:latin typeface="NikoshBAN" pitchFamily="2" charset="0"/>
                <a:cs typeface="NikoshBAN" pitchFamily="2" charset="0"/>
              </a:rPr>
              <a:t>আই</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a:t>
            </a:r>
            <a:endParaRPr lang="en-US" sz="2800" b="1" dirty="0">
              <a:latin typeface="NikoshBAN" pitchFamily="2" charset="0"/>
              <a:cs typeface="NikoshBAN" pitchFamily="2" charset="0"/>
            </a:endParaRPr>
          </a:p>
        </p:txBody>
      </p:sp>
      <p:sp>
        <p:nvSpPr>
          <p:cNvPr id="8" name="TextBox 7"/>
          <p:cNvSpPr txBox="1"/>
          <p:nvPr/>
        </p:nvSpPr>
        <p:spPr>
          <a:xfrm>
            <a:off x="1441296" y="3604447"/>
            <a:ext cx="1734770" cy="707886"/>
          </a:xfrm>
          <a:prstGeom prst="rect">
            <a:avLst/>
          </a:prstGeom>
          <a:noFill/>
        </p:spPr>
        <p:txBody>
          <a:bodyPr wrap="none" rtlCol="0">
            <a:spAutoFit/>
          </a:bodyPr>
          <a:lstStyle/>
          <a:p>
            <a:r>
              <a:rPr lang="en-US" sz="4000" dirty="0" err="1" smtClean="0">
                <a:latin typeface="NikoshBAN" pitchFamily="2" charset="0"/>
                <a:cs typeface="NikoshBAN" pitchFamily="2" charset="0"/>
              </a:rPr>
              <a:t>ট্রানজিস্টর</a:t>
            </a:r>
            <a:endParaRPr lang="en-US" sz="4000" dirty="0">
              <a:latin typeface="NikoshBAN" pitchFamily="2" charset="0"/>
              <a:cs typeface="NikoshBAN" pitchFamily="2" charset="0"/>
            </a:endParaRPr>
          </a:p>
        </p:txBody>
      </p:sp>
      <p:sp>
        <p:nvSpPr>
          <p:cNvPr id="9" name="TextBox 8"/>
          <p:cNvSpPr txBox="1"/>
          <p:nvPr/>
        </p:nvSpPr>
        <p:spPr>
          <a:xfrm>
            <a:off x="2578421" y="5467436"/>
            <a:ext cx="7064755" cy="646331"/>
          </a:xfrm>
          <a:prstGeom prst="rect">
            <a:avLst/>
          </a:prstGeom>
          <a:noFill/>
        </p:spPr>
        <p:txBody>
          <a:bodyPr wrap="none" rtlCol="0">
            <a:spAutoFit/>
          </a:bodyPr>
          <a:lstStyle/>
          <a:p>
            <a:pPr marL="571500" indent="-571500">
              <a:buFont typeface="Wingdings" panose="05000000000000000000" pitchFamily="2" charset="2"/>
              <a:buChar char="Ø"/>
            </a:pP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এইগুলো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ডিভাইস</a:t>
            </a:r>
            <a:endParaRPr lang="en-US" sz="3600" dirty="0">
              <a:latin typeface="NikoshBAN" pitchFamily="2" charset="0"/>
              <a:cs typeface="NikoshBAN" pitchFamily="2" charset="0"/>
            </a:endParaRPr>
          </a:p>
        </p:txBody>
      </p:sp>
      <p:sp>
        <p:nvSpPr>
          <p:cNvPr id="10" name="Rectangle 9"/>
          <p:cNvSpPr/>
          <p:nvPr/>
        </p:nvSpPr>
        <p:spPr>
          <a:xfrm>
            <a:off x="8763769" y="4488486"/>
            <a:ext cx="2432076" cy="707886"/>
          </a:xfrm>
          <a:prstGeom prst="rect">
            <a:avLst/>
          </a:prstGeom>
        </p:spPr>
        <p:txBody>
          <a:bodyPr wrap="none">
            <a:spAutoFit/>
          </a:bodyPr>
          <a:lstStyle/>
          <a:p>
            <a:r>
              <a:rPr lang="en-US" sz="4000" dirty="0" err="1" smtClean="0">
                <a:effectLst>
                  <a:glow rad="228600">
                    <a:schemeClr val="accent2">
                      <a:satMod val="175000"/>
                      <a:alpha val="40000"/>
                    </a:schemeClr>
                  </a:glow>
                </a:effectLst>
                <a:latin typeface="NikoshBAN" pitchFamily="2" charset="0"/>
                <a:cs typeface="NikoshBAN" pitchFamily="2" charset="0"/>
              </a:rPr>
              <a:t>চতুর্থ</a:t>
            </a:r>
            <a:r>
              <a:rPr lang="en-US" sz="4000" dirty="0" smtClean="0">
                <a:effectLst>
                  <a:glow rad="228600">
                    <a:schemeClr val="accent2">
                      <a:satMod val="175000"/>
                      <a:alpha val="40000"/>
                    </a:schemeClr>
                  </a:glow>
                </a:effectLst>
                <a:latin typeface="NikoshBAN" pitchFamily="2" charset="0"/>
                <a:cs typeface="NikoshBAN" pitchFamily="2" charset="0"/>
              </a:rPr>
              <a:t> </a:t>
            </a:r>
            <a:r>
              <a:rPr lang="en-US" sz="4000" dirty="0" err="1" smtClean="0">
                <a:effectLst>
                  <a:glow rad="228600">
                    <a:schemeClr val="accent2">
                      <a:satMod val="175000"/>
                      <a:alpha val="40000"/>
                    </a:schemeClr>
                  </a:glow>
                </a:effectLst>
                <a:latin typeface="NikoshBAN" pitchFamily="2" charset="0"/>
                <a:cs typeface="NikoshBAN" pitchFamily="2" charset="0"/>
              </a:rPr>
              <a:t>প্রজন্মের</a:t>
            </a:r>
            <a:r>
              <a:rPr lang="en-US" sz="4000" dirty="0" smtClean="0">
                <a:effectLst>
                  <a:glow rad="228600">
                    <a:schemeClr val="accent2">
                      <a:satMod val="175000"/>
                      <a:alpha val="40000"/>
                    </a:schemeClr>
                  </a:glow>
                </a:effectLst>
                <a:latin typeface="NikoshBAN" pitchFamily="2" charset="0"/>
                <a:cs typeface="NikoshBAN" pitchFamily="2" charset="0"/>
              </a:rPr>
              <a:t> </a:t>
            </a:r>
            <a:endParaRPr lang="en-US" sz="4000" dirty="0">
              <a:effectLst>
                <a:glow rad="228600">
                  <a:schemeClr val="accent2">
                    <a:satMod val="175000"/>
                    <a:alpha val="40000"/>
                  </a:schemeClr>
                </a:glow>
              </a:effectLst>
            </a:endParaRPr>
          </a:p>
        </p:txBody>
      </p:sp>
      <p:sp>
        <p:nvSpPr>
          <p:cNvPr id="11" name="Rectangle 10"/>
          <p:cNvSpPr/>
          <p:nvPr/>
        </p:nvSpPr>
        <p:spPr>
          <a:xfrm>
            <a:off x="4919172" y="4485123"/>
            <a:ext cx="2593980" cy="707886"/>
          </a:xfrm>
          <a:prstGeom prst="rect">
            <a:avLst/>
          </a:prstGeom>
        </p:spPr>
        <p:txBody>
          <a:bodyPr wrap="none">
            <a:spAutoFit/>
          </a:bodyPr>
          <a:lstStyle/>
          <a:p>
            <a:r>
              <a:rPr lang="en-US" sz="4000" dirty="0" err="1" smtClean="0">
                <a:effectLst>
                  <a:glow rad="228600">
                    <a:schemeClr val="accent2">
                      <a:satMod val="175000"/>
                      <a:alpha val="40000"/>
                    </a:schemeClr>
                  </a:glow>
                </a:effectLst>
                <a:latin typeface="NikoshBAN" pitchFamily="2" charset="0"/>
                <a:cs typeface="NikoshBAN" pitchFamily="2" charset="0"/>
              </a:rPr>
              <a:t>তৃতীয়</a:t>
            </a:r>
            <a:r>
              <a:rPr lang="en-US" sz="4000" dirty="0" smtClean="0">
                <a:effectLst>
                  <a:glow rad="228600">
                    <a:schemeClr val="accent2">
                      <a:satMod val="175000"/>
                      <a:alpha val="40000"/>
                    </a:schemeClr>
                  </a:glow>
                </a:effectLst>
                <a:latin typeface="NikoshBAN" pitchFamily="2" charset="0"/>
                <a:cs typeface="NikoshBAN" pitchFamily="2" charset="0"/>
              </a:rPr>
              <a:t> </a:t>
            </a:r>
            <a:r>
              <a:rPr lang="en-US" sz="4000" dirty="0" err="1" smtClean="0">
                <a:effectLst>
                  <a:glow rad="228600">
                    <a:schemeClr val="accent2">
                      <a:satMod val="175000"/>
                      <a:alpha val="40000"/>
                    </a:schemeClr>
                  </a:glow>
                </a:effectLst>
                <a:latin typeface="NikoshBAN" pitchFamily="2" charset="0"/>
                <a:cs typeface="NikoshBAN" pitchFamily="2" charset="0"/>
              </a:rPr>
              <a:t>প্রজন্মের</a:t>
            </a:r>
            <a:r>
              <a:rPr lang="en-US" sz="4000" dirty="0" smtClean="0">
                <a:effectLst>
                  <a:glow rad="228600">
                    <a:schemeClr val="accent2">
                      <a:satMod val="175000"/>
                      <a:alpha val="40000"/>
                    </a:schemeClr>
                  </a:glow>
                </a:effectLst>
                <a:latin typeface="NikoshBAN" pitchFamily="2" charset="0"/>
                <a:cs typeface="NikoshBAN" pitchFamily="2" charset="0"/>
              </a:rPr>
              <a:t> </a:t>
            </a:r>
            <a:endParaRPr lang="en-US" sz="4000" dirty="0">
              <a:effectLst>
                <a:glow rad="228600">
                  <a:schemeClr val="accent2">
                    <a:satMod val="175000"/>
                    <a:alpha val="40000"/>
                  </a:schemeClr>
                </a:glow>
              </a:effectLst>
            </a:endParaRPr>
          </a:p>
        </p:txBody>
      </p:sp>
      <p:sp>
        <p:nvSpPr>
          <p:cNvPr id="12" name="Rectangle 11"/>
          <p:cNvSpPr/>
          <p:nvPr/>
        </p:nvSpPr>
        <p:spPr>
          <a:xfrm>
            <a:off x="1353130" y="4504243"/>
            <a:ext cx="2646878" cy="707886"/>
          </a:xfrm>
          <a:prstGeom prst="rect">
            <a:avLst/>
          </a:prstGeom>
        </p:spPr>
        <p:txBody>
          <a:bodyPr wrap="none">
            <a:spAutoFit/>
          </a:bodyPr>
          <a:lstStyle/>
          <a:p>
            <a:r>
              <a:rPr lang="en-US" sz="4000" dirty="0" err="1" smtClean="0">
                <a:effectLst>
                  <a:glow rad="228600">
                    <a:schemeClr val="accent2">
                      <a:satMod val="175000"/>
                      <a:alpha val="40000"/>
                    </a:schemeClr>
                  </a:glow>
                </a:effectLst>
                <a:latin typeface="NikoshBAN" pitchFamily="2" charset="0"/>
                <a:cs typeface="NikoshBAN" pitchFamily="2" charset="0"/>
              </a:rPr>
              <a:t>দ্বিতীয়</a:t>
            </a:r>
            <a:r>
              <a:rPr lang="en-US" sz="4000" dirty="0" smtClean="0">
                <a:effectLst>
                  <a:glow rad="228600">
                    <a:schemeClr val="accent2">
                      <a:satMod val="175000"/>
                      <a:alpha val="40000"/>
                    </a:schemeClr>
                  </a:glow>
                </a:effectLst>
                <a:latin typeface="NikoshBAN" pitchFamily="2" charset="0"/>
                <a:cs typeface="NikoshBAN" pitchFamily="2" charset="0"/>
              </a:rPr>
              <a:t> </a:t>
            </a:r>
            <a:r>
              <a:rPr lang="en-US" sz="4000" dirty="0" err="1" smtClean="0">
                <a:effectLst>
                  <a:glow rad="228600">
                    <a:schemeClr val="accent2">
                      <a:satMod val="175000"/>
                      <a:alpha val="40000"/>
                    </a:schemeClr>
                  </a:glow>
                </a:effectLst>
                <a:latin typeface="NikoshBAN" pitchFamily="2" charset="0"/>
                <a:cs typeface="NikoshBAN" pitchFamily="2" charset="0"/>
              </a:rPr>
              <a:t>প্রজন্মের</a:t>
            </a:r>
            <a:r>
              <a:rPr lang="en-US" sz="4000" dirty="0" smtClean="0">
                <a:effectLst>
                  <a:glow rad="228600">
                    <a:schemeClr val="accent2">
                      <a:satMod val="175000"/>
                      <a:alpha val="40000"/>
                    </a:schemeClr>
                  </a:glow>
                </a:effectLst>
                <a:latin typeface="NikoshBAN" pitchFamily="2" charset="0"/>
                <a:cs typeface="NikoshBAN" pitchFamily="2" charset="0"/>
              </a:rPr>
              <a:t> </a:t>
            </a:r>
            <a:endParaRPr lang="en-US" sz="4000" dirty="0">
              <a:effectLst>
                <a:glow rad="228600">
                  <a:schemeClr val="accent2">
                    <a:satMod val="175000"/>
                    <a:alpha val="40000"/>
                  </a:schemeClr>
                </a:glow>
              </a:effectLst>
            </a:endParaRPr>
          </a:p>
        </p:txBody>
      </p:sp>
      <p:sp>
        <p:nvSpPr>
          <p:cNvPr id="13" name="TextBox 12"/>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Tree>
    <p:extLst>
      <p:ext uri="{BB962C8B-B14F-4D97-AF65-F5344CB8AC3E}">
        <p14:creationId xmlns:p14="http://schemas.microsoft.com/office/powerpoint/2010/main" val="8074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TextBox 2"/>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pic>
        <p:nvPicPr>
          <p:cNvPr id="4" name="Picture 3" descr="D:\my project 2\pic project 2\processor-500x500.jpg"/>
          <p:cNvPicPr>
            <a:picLocks noChangeAspect="1" noChangeArrowheads="1"/>
          </p:cNvPicPr>
          <p:nvPr/>
        </p:nvPicPr>
        <p:blipFill>
          <a:blip r:embed="rId2"/>
          <a:srcRect/>
          <a:stretch>
            <a:fillRect/>
          </a:stretch>
        </p:blipFill>
        <p:spPr bwMode="auto">
          <a:xfrm>
            <a:off x="3857561" y="1270715"/>
            <a:ext cx="3655607" cy="2386886"/>
          </a:xfrm>
          <a:prstGeom prst="rect">
            <a:avLst/>
          </a:prstGeom>
          <a:noFill/>
        </p:spPr>
      </p:pic>
      <p:sp>
        <p:nvSpPr>
          <p:cNvPr id="5" name="TextBox 4"/>
          <p:cNvSpPr txBox="1"/>
          <p:nvPr/>
        </p:nvSpPr>
        <p:spPr>
          <a:xfrm>
            <a:off x="4902479" y="3598027"/>
            <a:ext cx="2416638" cy="523220"/>
          </a:xfrm>
          <a:prstGeom prst="rect">
            <a:avLst/>
          </a:prstGeom>
          <a:noFill/>
        </p:spPr>
        <p:txBody>
          <a:bodyPr wrap="square" rtlCol="0">
            <a:spAutoFit/>
          </a:bodyPr>
          <a:lstStyle/>
          <a:p>
            <a:r>
              <a:rPr lang="en-US" sz="2800" b="1" dirty="0" err="1" smtClean="0">
                <a:latin typeface="NikoshBAN" pitchFamily="2" charset="0"/>
                <a:cs typeface="NikoshBAN" pitchFamily="2" charset="0"/>
              </a:rPr>
              <a:t>মাইক্রোপ্রসেসর</a:t>
            </a:r>
            <a:endParaRPr lang="en-US" sz="2800" b="1" dirty="0">
              <a:latin typeface="NikoshBAN" pitchFamily="2" charset="0"/>
              <a:cs typeface="NikoshBAN" pitchFamily="2" charset="0"/>
            </a:endParaRPr>
          </a:p>
        </p:txBody>
      </p:sp>
      <p:sp>
        <p:nvSpPr>
          <p:cNvPr id="6" name="TextBox 5"/>
          <p:cNvSpPr txBox="1"/>
          <p:nvPr/>
        </p:nvSpPr>
        <p:spPr>
          <a:xfrm>
            <a:off x="672348" y="4379646"/>
            <a:ext cx="11125161" cy="646331"/>
          </a:xfrm>
          <a:prstGeom prst="rect">
            <a:avLst/>
          </a:prstGeom>
          <a:noFill/>
        </p:spPr>
        <p:txBody>
          <a:bodyPr wrap="none" rtlCol="0">
            <a:spAutoFit/>
          </a:bodyPr>
          <a:lstStyle/>
          <a:p>
            <a:pPr marL="571500" indent="-571500">
              <a:buFont typeface="Wingdings" panose="05000000000000000000" pitchFamily="2" charset="2"/>
              <a:buChar char="Ø"/>
            </a:pP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এইগুলো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কোথায়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ব্যবহৃত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7" name="TextBox 6"/>
          <p:cNvSpPr txBox="1"/>
          <p:nvPr/>
        </p:nvSpPr>
        <p:spPr>
          <a:xfrm>
            <a:off x="1362913" y="5380138"/>
            <a:ext cx="10257936" cy="646331"/>
          </a:xfrm>
          <a:prstGeom prst="rect">
            <a:avLst/>
          </a:prstGeom>
          <a:noFill/>
        </p:spPr>
        <p:txBody>
          <a:bodyPr wrap="none" rtlCol="0">
            <a:spAutoFit/>
          </a:bodyPr>
          <a:lstStyle/>
          <a:p>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এইগুলো</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outerShdw blurRad="38100" dist="19050" dir="2700000" algn="tl" rotWithShape="0">
                    <a:schemeClr val="dk1">
                      <a:alpha val="40000"/>
                    </a:schemeClr>
                  </a:outerShdw>
                </a:effectLst>
                <a:latin typeface="NikoshBAN" pitchFamily="2" charset="0"/>
                <a:cs typeface="NikoshBAN" pitchFamily="2" charset="0"/>
              </a:rPr>
              <a:t>কম্পিউটারের</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প্রান</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outerShdw blurRad="38100" dist="19050" dir="2700000" algn="tl" rotWithShape="0">
                    <a:schemeClr val="dk1">
                      <a:alpha val="40000"/>
                    </a:schemeClr>
                  </a:outerShdw>
                </a:effectLst>
                <a:latin typeface="NikoshBAN" pitchFamily="2" charset="0"/>
                <a:cs typeface="NikoshBAN" pitchFamily="2" charset="0"/>
              </a:rPr>
              <a:t>এবং</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কম্পিউটরের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outerShdw blurRad="38100" dist="19050" dir="2700000" algn="tl" rotWithShape="0">
                    <a:schemeClr val="dk1">
                      <a:alpha val="40000"/>
                    </a:schemeClr>
                  </a:outerShdw>
                </a:effectLst>
                <a:latin typeface="NikoshBAN" pitchFamily="2" charset="0"/>
                <a:cs typeface="NikoshBAN" pitchFamily="2" charset="0"/>
              </a:rPr>
              <a:t>মাদারবোর্ডে</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outerShdw blurRad="38100" dist="19050" dir="2700000" algn="tl" rotWithShape="0">
                    <a:schemeClr val="dk1">
                      <a:alpha val="40000"/>
                    </a:schemeClr>
                  </a:outerShdw>
                </a:effectLst>
                <a:latin typeface="NikoshBAN" pitchFamily="2" charset="0"/>
                <a:cs typeface="NikoshBAN" pitchFamily="2" charset="0"/>
              </a:rPr>
              <a:t>ব্যবহৃত</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outerShdw blurRad="38100" dist="19050" dir="2700000" algn="tl" rotWithShape="0">
                    <a:schemeClr val="dk1">
                      <a:alpha val="40000"/>
                    </a:schemeClr>
                  </a:outerShdw>
                </a:effectLst>
                <a:latin typeface="NikoshBAN" pitchFamily="2" charset="0"/>
                <a:cs typeface="NikoshBAN" pitchFamily="2" charset="0"/>
              </a:rPr>
              <a:t>হয়</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44049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4" name="Title 1"/>
          <p:cNvSpPr txBox="1">
            <a:spLocks/>
          </p:cNvSpPr>
          <p:nvPr/>
        </p:nvSpPr>
        <p:spPr>
          <a:xfrm>
            <a:off x="4270694" y="4468968"/>
            <a:ext cx="3417995" cy="6103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sz="32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bn-BD" sz="40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আজকের পাঠের বিষয় </a:t>
            </a:r>
            <a:endParaRPr lang="en-US" sz="4000" b="1"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5" name="Text Placeholder 2"/>
          <p:cNvSpPr txBox="1">
            <a:spLocks/>
          </p:cNvSpPr>
          <p:nvPr/>
        </p:nvSpPr>
        <p:spPr>
          <a:xfrm>
            <a:off x="3100319" y="5149501"/>
            <a:ext cx="6314138" cy="100144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prstTxWarp prst="textPlai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5400" dirty="0" err="1">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কম্পিউটারের</a:t>
            </a:r>
            <a:r>
              <a:rPr lang="en-US" sz="5400"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5400" dirty="0" err="1">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বিবর্তন</a:t>
            </a:r>
            <a:endParaRPr lang="en-US" sz="5400"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00" y="754488"/>
            <a:ext cx="3593349" cy="3209494"/>
          </a:xfrm>
          <a:prstGeom prst="rect">
            <a:avLst/>
          </a:prstGeom>
          <a:ln>
            <a:noFill/>
          </a:ln>
          <a:effectLst>
            <a:glow rad="228600">
              <a:schemeClr val="accent6">
                <a:satMod val="175000"/>
                <a:alpha val="40000"/>
              </a:schemeClr>
            </a:glow>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555" y="792357"/>
            <a:ext cx="3743959" cy="3159593"/>
          </a:xfrm>
          <a:prstGeom prst="rect">
            <a:avLst/>
          </a:prstGeom>
          <a:ln>
            <a:noFill/>
          </a:ln>
          <a:effectLst>
            <a:glow rad="228600">
              <a:schemeClr val="accent1">
                <a:satMod val="175000"/>
                <a:alpha val="40000"/>
              </a:schemeClr>
            </a:glow>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4920" y="768293"/>
            <a:ext cx="3528811" cy="3167874"/>
          </a:xfrm>
          <a:prstGeom prst="rect">
            <a:avLst/>
          </a:prstGeom>
          <a:ln>
            <a:noFill/>
          </a:ln>
          <a:effectLst>
            <a:glow rad="228600">
              <a:schemeClr val="accent5">
                <a:satMod val="175000"/>
                <a:alpha val="40000"/>
              </a:schemeClr>
            </a:glow>
            <a:softEdge rad="112500"/>
          </a:effectLst>
        </p:spPr>
      </p:pic>
    </p:spTree>
    <p:extLst>
      <p:ext uri="{BB962C8B-B14F-4D97-AF65-F5344CB8AC3E}">
        <p14:creationId xmlns:p14="http://schemas.microsoft.com/office/powerpoint/2010/main" val="25565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descr="Wallpaper04935"/>
          <p:cNvSpPr>
            <a:spLocks noChangeArrowheads="1"/>
          </p:cNvSpPr>
          <p:nvPr/>
        </p:nvSpPr>
        <p:spPr bwMode="auto">
          <a:xfrm>
            <a:off x="4692863" y="525073"/>
            <a:ext cx="2806273" cy="729982"/>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03733" tIns="51866" rIns="103733" bIns="51866" numCol="1">
            <a:prstTxWarp prst="textPlain">
              <a:avLst/>
            </a:prstTxWarp>
            <a:spAutoFit/>
          </a:bodyPr>
          <a:lstStyle/>
          <a:p>
            <a:pPr algn="ctr">
              <a:defRPr/>
            </a:pPr>
            <a:r>
              <a:rPr lang="en-US" sz="4500" dirty="0" err="1">
                <a:ln w="0"/>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6" name="Frame 1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Rectangle 2"/>
          <p:cNvSpPr/>
          <p:nvPr/>
        </p:nvSpPr>
        <p:spPr>
          <a:xfrm>
            <a:off x="887428" y="1696672"/>
            <a:ext cx="4437433" cy="707886"/>
          </a:xfrm>
          <a:prstGeom prst="rect">
            <a:avLst/>
          </a:prstGeom>
        </p:spPr>
        <p:txBody>
          <a:bodyPr wrap="none">
            <a:spAutoFit/>
          </a:bodyPr>
          <a:lstStyle/>
          <a:p>
            <a:r>
              <a:rPr lang="bn-IN" sz="4000" dirty="0">
                <a:latin typeface="NikoshBAN" panose="02000000000000000000" pitchFamily="2" charset="0"/>
                <a:cs typeface="NikoshBAN" panose="02000000000000000000" pitchFamily="2" charset="0"/>
              </a:rPr>
              <a:t>এই পাঠ শেষে শিক্ষার্থীরা---</a:t>
            </a:r>
            <a:endParaRPr lang="en-US" sz="4000" dirty="0">
              <a:latin typeface="NikoshBAN" panose="02000000000000000000" pitchFamily="2" charset="0"/>
              <a:cs typeface="NikoshBAN" panose="02000000000000000000" pitchFamily="2" charset="0"/>
            </a:endParaRPr>
          </a:p>
        </p:txBody>
      </p:sp>
      <p:sp>
        <p:nvSpPr>
          <p:cNvPr id="7" name="Rectangle 6"/>
          <p:cNvSpPr/>
          <p:nvPr/>
        </p:nvSpPr>
        <p:spPr>
          <a:xfrm>
            <a:off x="1320800" y="2518797"/>
            <a:ext cx="9618133" cy="2862322"/>
          </a:xfrm>
          <a:prstGeom prst="rect">
            <a:avLst/>
          </a:prstGeom>
        </p:spPr>
        <p:txBody>
          <a:bodyPr wrap="square">
            <a:spAutoFit/>
          </a:bodyPr>
          <a:lstStyle/>
          <a:p>
            <a: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t>	১.১ কম্পিউটার কী তা ব্যক্ত করতে পারবো । </a:t>
            </a:r>
            <a:b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t>	১.২ কম্পিউটারের প্রধান বৈশিষ্ট্যসিমূহ জ্ঞাত হব । </a:t>
            </a:r>
            <a:b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t>	১.৩ কম্পিউটারের ব্যবহার সম্পর্কে জ্ঞাত হব । </a:t>
            </a:r>
            <a:b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t>	১.৪ কম্পিউটারের বিবর্তন ও বিভিন্ন প্রজন্ম সম্পর্কে জ্ঞাত হব । </a:t>
            </a:r>
            <a:b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t>	১.৫ কম্পিউটারের শ্রেণিবিভাগ সম্পর্কে জানবো । </a:t>
            </a:r>
            <a:endParaRPr lang="en-US" sz="3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445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12192000" cy="6858000"/>
          </a:xfrm>
          <a:prstGeom prst="frame">
            <a:avLst>
              <a:gd name="adj1" fmla="val 2578"/>
            </a:avLst>
          </a:prstGeom>
          <a:solidFill>
            <a:srgbClr val="FF000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5" name="Rectangle 4"/>
          <p:cNvSpPr/>
          <p:nvPr/>
        </p:nvSpPr>
        <p:spPr>
          <a:xfrm>
            <a:off x="665408" y="4518742"/>
            <a:ext cx="9250247" cy="1569660"/>
          </a:xfrm>
          <a:prstGeom prst="rect">
            <a:avLst/>
          </a:prstGeom>
        </p:spPr>
        <p:txBody>
          <a:bodyPr wrap="square">
            <a:spAutoFit/>
          </a:bodyPr>
          <a:lstStyle/>
          <a:p>
            <a:r>
              <a:rPr lang="as-IN" sz="2400" dirty="0" smtClean="0">
                <a:solidFill>
                  <a:srgbClr val="3A3A3A"/>
                </a:solidFill>
                <a:latin typeface="NikoshBAN" panose="02000000000000000000" pitchFamily="2" charset="0"/>
                <a:cs typeface="NikoshBAN" panose="02000000000000000000" pitchFamily="2" charset="0"/>
              </a:rPr>
              <a:t>কম্পিউটার </a:t>
            </a:r>
            <a:r>
              <a:rPr lang="as-IN" sz="2400" dirty="0">
                <a:solidFill>
                  <a:srgbClr val="3A3A3A"/>
                </a:solidFill>
                <a:latin typeface="NikoshBAN" panose="02000000000000000000" pitchFamily="2" charset="0"/>
                <a:cs typeface="NikoshBAN" panose="02000000000000000000" pitchFamily="2" charset="0"/>
              </a:rPr>
              <a:t>এমন একটি যন্ত্র যার সাহায্য অনেক তথ্য-উপাত্ত প্রক্রিয়াকরণ করা যায়। কম্পিউটার এমন একটি ইলেক্টোনিক যন্ত্র যার সাহায্য তথ্য প্রদান, প্রক্রিয়াকরণ, আউটপুট প্রদর্শন ও তথ্য সংরক্ষন করা যায়। কম্পিউটারের মাধ্যমে জটিল হিসাব-নিকাশ থেকে শুরু করে স্থির বা চলন্ত ছবি দেখা ও শব্দ শোনা, তথ্য আদান-প্রদান করা সহ নানা ধরনের কাজ করা যায়।</a:t>
            </a:r>
            <a:endParaRPr lang="en-US" sz="2400" dirty="0">
              <a:latin typeface="NikoshBAN" panose="02000000000000000000" pitchFamily="2" charset="0"/>
              <a:cs typeface="NikoshBAN" panose="02000000000000000000" pitchFamily="2" charset="0"/>
            </a:endParaRPr>
          </a:p>
        </p:txBody>
      </p:sp>
      <p:sp>
        <p:nvSpPr>
          <p:cNvPr id="7" name="Rectangle 6"/>
          <p:cNvSpPr/>
          <p:nvPr/>
        </p:nvSpPr>
        <p:spPr>
          <a:xfrm>
            <a:off x="3784689" y="304452"/>
            <a:ext cx="3584636" cy="707886"/>
          </a:xfrm>
          <a:prstGeom prst="rect">
            <a:avLst/>
          </a:prstGeom>
        </p:spPr>
        <p:txBody>
          <a:bodyPr wrap="none">
            <a:spAutoFit/>
          </a:bodyPr>
          <a:lstStyle/>
          <a:p>
            <a:r>
              <a:rPr lang="bn-IN" sz="4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১.১ কম্পিউটার কী ? </a:t>
            </a:r>
            <a:endParaRPr lang="en-US" sz="4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655" y="1207911"/>
            <a:ext cx="1889891" cy="1656643"/>
          </a:xfrm>
          <a:prstGeom prst="rect">
            <a:avLst/>
          </a:prstGeom>
          <a:ln>
            <a:noFill/>
          </a:ln>
          <a:effectLst>
            <a:softEdge rad="112500"/>
          </a:effectLst>
        </p:spPr>
      </p:pic>
      <p:sp>
        <p:nvSpPr>
          <p:cNvPr id="9" name="Rectangle 8"/>
          <p:cNvSpPr/>
          <p:nvPr/>
        </p:nvSpPr>
        <p:spPr>
          <a:xfrm>
            <a:off x="565136" y="1395934"/>
            <a:ext cx="9640019" cy="2739211"/>
          </a:xfrm>
          <a:prstGeom prst="rect">
            <a:avLst/>
          </a:prstGeom>
        </p:spPr>
        <p:txBody>
          <a:bodyPr wrap="square">
            <a:spAutoFit/>
          </a:bodyPr>
          <a:lstStyle/>
          <a:p>
            <a:r>
              <a:rPr lang="as-IN" sz="2800" dirty="0">
                <a:solidFill>
                  <a:srgbClr val="404040"/>
                </a:solidFill>
                <a:latin typeface="NikoshBAN" panose="02000000000000000000" pitchFamily="2" charset="0"/>
                <a:cs typeface="NikoshBAN" panose="02000000000000000000" pitchFamily="2" charset="0"/>
              </a:rPr>
              <a:t>আজকের কম্পিউটার একটি </a:t>
            </a:r>
            <a:r>
              <a:rPr lang="as-IN" sz="2800" dirty="0" smtClean="0">
                <a:solidFill>
                  <a:srgbClr val="404040"/>
                </a:solidFill>
                <a:latin typeface="NikoshBAN" panose="02000000000000000000" pitchFamily="2" charset="0"/>
                <a:cs typeface="NikoshBAN" panose="02000000000000000000" pitchFamily="2" charset="0"/>
              </a:rPr>
              <a:t>আধুনিক</a:t>
            </a:r>
            <a:r>
              <a:rPr lang="en-US" sz="2800" dirty="0" smtClean="0">
                <a:solidFill>
                  <a:srgbClr val="404040"/>
                </a:solidFill>
                <a:latin typeface="NikoshBAN" panose="02000000000000000000" pitchFamily="2" charset="0"/>
                <a:cs typeface="NikoshBAN" panose="02000000000000000000" pitchFamily="2" charset="0"/>
              </a:rPr>
              <a:t>  </a:t>
            </a:r>
            <a:r>
              <a:rPr lang="as-IN" sz="2800" dirty="0" smtClean="0">
                <a:solidFill>
                  <a:srgbClr val="404040"/>
                </a:solidFill>
                <a:latin typeface="NikoshBAN" panose="02000000000000000000" pitchFamily="2" charset="0"/>
                <a:cs typeface="NikoshBAN" panose="02000000000000000000" pitchFamily="2" charset="0"/>
              </a:rPr>
              <a:t>ইলেকট্রনিক</a:t>
            </a:r>
            <a:r>
              <a:rPr lang="as-IN" sz="2800" dirty="0">
                <a:solidFill>
                  <a:srgbClr val="404040"/>
                </a:solidFill>
                <a:latin typeface="NikoshBAN" panose="02000000000000000000" pitchFamily="2" charset="0"/>
                <a:cs typeface="NikoshBAN" panose="02000000000000000000" pitchFamily="2" charset="0"/>
              </a:rPr>
              <a:t> </a:t>
            </a:r>
            <a:r>
              <a:rPr lang="as-IN" sz="2800" dirty="0" smtClean="0">
                <a:solidFill>
                  <a:srgbClr val="404040"/>
                </a:solidFill>
                <a:latin typeface="NikoshBAN" panose="02000000000000000000" pitchFamily="2" charset="0"/>
                <a:cs typeface="NikoshBAN" panose="02000000000000000000" pitchFamily="2" charset="0"/>
              </a:rPr>
              <a:t>যন্ত্র</a:t>
            </a:r>
            <a:r>
              <a:rPr lang="en-US" sz="2800" dirty="0" smtClean="0">
                <a:solidFill>
                  <a:srgbClr val="404040"/>
                </a:solidFill>
                <a:latin typeface="NikoshBAN" panose="02000000000000000000" pitchFamily="2" charset="0"/>
                <a:cs typeface="NikoshBAN" panose="02000000000000000000" pitchFamily="2" charset="0"/>
              </a:rPr>
              <a:t> </a:t>
            </a:r>
            <a:r>
              <a:rPr lang="as-IN" sz="2800" dirty="0" smtClean="0">
                <a:solidFill>
                  <a:srgbClr val="404040"/>
                </a:solidFill>
                <a:latin typeface="NikoshBAN" panose="02000000000000000000" pitchFamily="2" charset="0"/>
                <a:cs typeface="NikoshBAN" panose="02000000000000000000" pitchFamily="2" charset="0"/>
              </a:rPr>
              <a:t>।</a:t>
            </a:r>
            <a:r>
              <a:rPr lang="as-IN" sz="2800" dirty="0">
                <a:solidFill>
                  <a:srgbClr val="404040"/>
                </a:solidFill>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400" dirty="0" smtClean="0">
                <a:solidFill>
                  <a:srgbClr val="404040"/>
                </a:solidFill>
                <a:latin typeface="NikoshBAN" panose="02000000000000000000" pitchFamily="2" charset="0"/>
                <a:cs typeface="NikoshBAN" panose="02000000000000000000" pitchFamily="2" charset="0"/>
              </a:rPr>
              <a:t>কম্পিউটার</a:t>
            </a:r>
            <a:r>
              <a:rPr lang="en-US" sz="2400" dirty="0" smtClean="0">
                <a:solidFill>
                  <a:srgbClr val="404040"/>
                </a:solidFill>
                <a:latin typeface="NikoshBAN" panose="02000000000000000000" pitchFamily="2" charset="0"/>
                <a:cs typeface="NikoshBAN" panose="02000000000000000000" pitchFamily="2" charset="0"/>
              </a:rPr>
              <a:t>Computer</a:t>
            </a:r>
            <a:r>
              <a:rPr lang="en-US" sz="2400" dirty="0">
                <a:solidFill>
                  <a:srgbClr val="404040"/>
                </a:solidFill>
                <a:latin typeface="NikoshBAN" panose="02000000000000000000" pitchFamily="2" charset="0"/>
                <a:cs typeface="NikoshBAN" panose="02000000000000000000" pitchFamily="2" charset="0"/>
              </a:rPr>
              <a:t> </a:t>
            </a:r>
            <a:r>
              <a:rPr lang="as-IN" sz="2400" dirty="0">
                <a:solidFill>
                  <a:srgbClr val="404040"/>
                </a:solidFill>
                <a:latin typeface="NikoshBAN" panose="02000000000000000000" pitchFamily="2" charset="0"/>
                <a:cs typeface="NikoshBAN" panose="02000000000000000000" pitchFamily="2" charset="0"/>
              </a:rPr>
              <a:t>শব্দটি ইংরেজি </a:t>
            </a:r>
            <a:r>
              <a:rPr lang="en-US" sz="2400" dirty="0">
                <a:solidFill>
                  <a:srgbClr val="404040"/>
                </a:solidFill>
                <a:latin typeface="NikoshBAN" panose="02000000000000000000" pitchFamily="2" charset="0"/>
                <a:cs typeface="NikoshBAN" panose="02000000000000000000" pitchFamily="2" charset="0"/>
              </a:rPr>
              <a:t>Compute</a:t>
            </a:r>
            <a:r>
              <a:rPr lang="as-IN" sz="2400" dirty="0">
                <a:solidFill>
                  <a:srgbClr val="404040"/>
                </a:solidFill>
                <a:latin typeface="NikoshBAN" panose="02000000000000000000" pitchFamily="2" charset="0"/>
                <a:cs typeface="NikoshBAN" panose="02000000000000000000" pitchFamily="2" charset="0"/>
              </a:rPr>
              <a:t>শব্দ থেকে এসেছে। </a:t>
            </a:r>
            <a:r>
              <a:rPr lang="en-US" sz="2400" dirty="0">
                <a:solidFill>
                  <a:srgbClr val="404040"/>
                </a:solidFill>
                <a:latin typeface="NikoshBAN" panose="02000000000000000000" pitchFamily="2" charset="0"/>
                <a:cs typeface="NikoshBAN" panose="02000000000000000000" pitchFamily="2" charset="0"/>
              </a:rPr>
              <a:t>Compute </a:t>
            </a:r>
            <a:r>
              <a:rPr lang="as-IN" sz="2400" dirty="0" smtClean="0">
                <a:solidFill>
                  <a:srgbClr val="404040"/>
                </a:solidFill>
                <a:latin typeface="NikoshBAN" panose="02000000000000000000" pitchFamily="2" charset="0"/>
                <a:cs typeface="NikoshBAN" panose="02000000000000000000" pitchFamily="2" charset="0"/>
              </a:rPr>
              <a:t>শব্দের</a:t>
            </a:r>
            <a:endParaRPr lang="en-US" sz="2400" dirty="0" smtClean="0">
              <a:solidFill>
                <a:srgbClr val="404040"/>
              </a:solidFill>
              <a:latin typeface="NikoshBAN" panose="02000000000000000000" pitchFamily="2" charset="0"/>
              <a:cs typeface="NikoshBAN" panose="02000000000000000000" pitchFamily="2" charset="0"/>
            </a:endParaRPr>
          </a:p>
          <a:p>
            <a:r>
              <a:rPr lang="as-IN" sz="2400" dirty="0" smtClean="0">
                <a:solidFill>
                  <a:srgbClr val="404040"/>
                </a:solidFill>
                <a:latin typeface="NikoshBAN" panose="02000000000000000000" pitchFamily="2" charset="0"/>
                <a:cs typeface="NikoshBAN" panose="02000000000000000000" pitchFamily="2" charset="0"/>
              </a:rPr>
              <a:t>অর্থ</a:t>
            </a:r>
            <a:r>
              <a:rPr lang="as-IN" sz="2400" dirty="0">
                <a:solidFill>
                  <a:srgbClr val="404040"/>
                </a:solidFill>
                <a:latin typeface="NikoshBAN" panose="02000000000000000000" pitchFamily="2" charset="0"/>
                <a:cs typeface="NikoshBAN" panose="02000000000000000000" pitchFamily="2" charset="0"/>
              </a:rPr>
              <a:t> গণনা করা আর </a:t>
            </a:r>
            <a:r>
              <a:rPr lang="en-US" sz="2400" dirty="0">
                <a:solidFill>
                  <a:srgbClr val="404040"/>
                </a:solidFill>
                <a:latin typeface="NikoshBAN" panose="02000000000000000000" pitchFamily="2" charset="0"/>
                <a:cs typeface="NikoshBAN" panose="02000000000000000000" pitchFamily="2" charset="0"/>
              </a:rPr>
              <a:t>Computer </a:t>
            </a:r>
            <a:r>
              <a:rPr lang="as-IN" sz="2400" dirty="0">
                <a:solidFill>
                  <a:srgbClr val="404040"/>
                </a:solidFill>
                <a:latin typeface="NikoshBAN" panose="02000000000000000000" pitchFamily="2" charset="0"/>
                <a:cs typeface="NikoshBAN" panose="02000000000000000000" pitchFamily="2" charset="0"/>
              </a:rPr>
              <a:t>শব্দেরঅর্থ গণনাকারী যন্ত্র। পূর্বে কম্পিউটারদিয়ে শুধু হিসাব-নিকাশের কাজ </a:t>
            </a:r>
            <a:r>
              <a:rPr lang="as-IN" sz="2400" dirty="0" smtClean="0">
                <a:solidFill>
                  <a:srgbClr val="404040"/>
                </a:solidFill>
                <a:latin typeface="NikoshBAN" panose="02000000000000000000" pitchFamily="2" charset="0"/>
                <a:cs typeface="NikoshBAN" panose="02000000000000000000" pitchFamily="2" charset="0"/>
              </a:rPr>
              <a:t>করাহতো</a:t>
            </a:r>
            <a:r>
              <a:rPr lang="en-US" sz="2400" dirty="0" smtClean="0">
                <a:solidFill>
                  <a:srgbClr val="404040"/>
                </a:solidFill>
                <a:latin typeface="NikoshBAN" panose="02000000000000000000" pitchFamily="2" charset="0"/>
                <a:cs typeface="NikoshBAN" panose="02000000000000000000" pitchFamily="2" charset="0"/>
              </a:rPr>
              <a:t> </a:t>
            </a:r>
            <a:r>
              <a:rPr lang="as-IN" sz="2400" dirty="0" smtClean="0">
                <a:solidFill>
                  <a:srgbClr val="404040"/>
                </a:solidFill>
                <a:latin typeface="NikoshBAN" panose="02000000000000000000" pitchFamily="2" charset="0"/>
                <a:cs typeface="NikoshBAN" panose="02000000000000000000" pitchFamily="2" charset="0"/>
              </a:rPr>
              <a:t>।</a:t>
            </a:r>
            <a:r>
              <a:rPr lang="as-IN" sz="2400" dirty="0">
                <a:solidFill>
                  <a:srgbClr val="404040"/>
                </a:solidFill>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r>
              <a:rPr lang="as-IN" sz="2400" dirty="0" smtClean="0">
                <a:solidFill>
                  <a:srgbClr val="404040"/>
                </a:solidFill>
                <a:latin typeface="NikoshBAN" panose="02000000000000000000" pitchFamily="2" charset="0"/>
                <a:cs typeface="NikoshBAN" panose="02000000000000000000" pitchFamily="2" charset="0"/>
              </a:rPr>
              <a:t>কিন্তু</a:t>
            </a:r>
            <a:r>
              <a:rPr lang="as-IN" sz="2400" dirty="0">
                <a:solidFill>
                  <a:srgbClr val="404040"/>
                </a:solidFill>
                <a:latin typeface="NikoshBAN" panose="02000000000000000000" pitchFamily="2" charset="0"/>
                <a:cs typeface="NikoshBAN" panose="02000000000000000000" pitchFamily="2" charset="0"/>
              </a:rPr>
              <a:t> বর্তমানে আধুনিক কম্পিউটার দিয়ে অত্যন্ত দ্রুতগতিতেজটিল </a:t>
            </a:r>
            <a:r>
              <a:rPr lang="as-IN" sz="2400" dirty="0" smtClean="0">
                <a:solidFill>
                  <a:srgbClr val="404040"/>
                </a:solidFill>
                <a:latin typeface="NikoshBAN" panose="02000000000000000000" pitchFamily="2" charset="0"/>
                <a:cs typeface="NikoshBAN" panose="02000000000000000000" pitchFamily="2" charset="0"/>
              </a:rPr>
              <a:t>হিসাবনিকাশের</a:t>
            </a:r>
            <a:r>
              <a:rPr lang="as-IN" sz="2400" dirty="0">
                <a:solidFill>
                  <a:srgbClr val="404040"/>
                </a:solidFill>
                <a:latin typeface="NikoshBAN" panose="02000000000000000000" pitchFamily="2" charset="0"/>
                <a:cs typeface="NikoshBAN" panose="02000000000000000000" pitchFamily="2" charset="0"/>
              </a:rPr>
              <a:t> </a:t>
            </a:r>
            <a:r>
              <a:rPr lang="as-IN" sz="2400" dirty="0" smtClean="0">
                <a:solidFill>
                  <a:srgbClr val="404040"/>
                </a:solidFill>
                <a:latin typeface="NikoshBAN" panose="02000000000000000000" pitchFamily="2" charset="0"/>
                <a:cs typeface="NikoshBAN" panose="02000000000000000000" pitchFamily="2" charset="0"/>
              </a:rPr>
              <a:t>কাজ</a:t>
            </a:r>
            <a:r>
              <a:rPr lang="as-IN" sz="2400" dirty="0">
                <a:solidFill>
                  <a:srgbClr val="404040"/>
                </a:solidFill>
                <a:latin typeface="NikoshBAN" panose="02000000000000000000" pitchFamily="2" charset="0"/>
                <a:cs typeface="NikoshBAN" panose="02000000000000000000" pitchFamily="2" charset="0"/>
              </a:rPr>
              <a:t> </a:t>
            </a:r>
            <a:r>
              <a:rPr lang="as-IN" sz="2400" dirty="0" smtClean="0">
                <a:solidFill>
                  <a:srgbClr val="404040"/>
                </a:solidFill>
                <a:latin typeface="NikoshBAN" panose="02000000000000000000" pitchFamily="2" charset="0"/>
                <a:cs typeface="NikoshBAN" panose="02000000000000000000" pitchFamily="2" charset="0"/>
              </a:rPr>
              <a:t>নির্ভুলভাবে</a:t>
            </a:r>
            <a:endParaRPr lang="en-US" sz="2400" dirty="0" smtClean="0">
              <a:solidFill>
                <a:srgbClr val="404040"/>
              </a:solidFill>
              <a:latin typeface="NikoshBAN" panose="02000000000000000000" pitchFamily="2" charset="0"/>
              <a:cs typeface="NikoshBAN" panose="02000000000000000000" pitchFamily="2" charset="0"/>
            </a:endParaRPr>
          </a:p>
          <a:p>
            <a:r>
              <a:rPr lang="as-IN" sz="2400" dirty="0" smtClean="0">
                <a:solidFill>
                  <a:srgbClr val="404040"/>
                </a:solidFill>
                <a:latin typeface="NikoshBAN" panose="02000000000000000000" pitchFamily="2" charset="0"/>
                <a:cs typeface="NikoshBAN" panose="02000000000000000000" pitchFamily="2" charset="0"/>
              </a:rPr>
              <a:t>করা</a:t>
            </a:r>
            <a:r>
              <a:rPr lang="as-IN" sz="2400" dirty="0">
                <a:solidFill>
                  <a:srgbClr val="404040"/>
                </a:solidFill>
                <a:latin typeface="NikoshBAN" panose="02000000000000000000" pitchFamily="2" charset="0"/>
                <a:cs typeface="NikoshBAN" panose="02000000000000000000" pitchFamily="2" charset="0"/>
              </a:rPr>
              <a:t> ছাড়াও বহু রকমের কাজ করা যায়</a:t>
            </a:r>
            <a:r>
              <a:rPr lang="as-IN" sz="2400" dirty="0" smtClean="0">
                <a:solidFill>
                  <a:srgbClr val="404040"/>
                </a:solidFill>
                <a:latin typeface="NikoshBAN" panose="02000000000000000000" pitchFamily="2" charset="0"/>
                <a:cs typeface="NikoshBAN" panose="02000000000000000000" pitchFamily="2" charset="0"/>
              </a:rPr>
              <a:t>।কম্পিউটারের</a:t>
            </a:r>
            <a:r>
              <a:rPr lang="as-IN" sz="2400" dirty="0">
                <a:solidFill>
                  <a:srgbClr val="404040"/>
                </a:solidFill>
                <a:latin typeface="NikoshBAN" panose="02000000000000000000" pitchFamily="2" charset="0"/>
                <a:cs typeface="NikoshBAN" panose="02000000000000000000" pitchFamily="2" charset="0"/>
              </a:rPr>
              <a:t> নিজের কোন কাজ করারক্ষমতা নেই। কম্পিউটার </a:t>
            </a:r>
            <a:r>
              <a:rPr lang="as-IN" sz="2400" dirty="0" smtClean="0">
                <a:solidFill>
                  <a:srgbClr val="404040"/>
                </a:solidFill>
                <a:latin typeface="NikoshBAN" panose="02000000000000000000" pitchFamily="2" charset="0"/>
                <a:cs typeface="NikoshBAN" panose="02000000000000000000" pitchFamily="2" charset="0"/>
              </a:rPr>
              <a:t>আবিষ্কারকগণ</a:t>
            </a:r>
            <a:r>
              <a:rPr lang="en-US" sz="2400" dirty="0" smtClean="0">
                <a:solidFill>
                  <a:srgbClr val="404040"/>
                </a:solidFill>
                <a:latin typeface="NikoshBAN" panose="02000000000000000000" pitchFamily="2" charset="0"/>
                <a:cs typeface="NikoshBAN" panose="02000000000000000000" pitchFamily="2" charset="0"/>
              </a:rPr>
              <a:t> </a:t>
            </a:r>
            <a:r>
              <a:rPr lang="as-IN" sz="2400" dirty="0" smtClean="0">
                <a:solidFill>
                  <a:srgbClr val="404040"/>
                </a:solidFill>
                <a:latin typeface="NikoshBAN" panose="02000000000000000000" pitchFamily="2" charset="0"/>
                <a:cs typeface="NikoshBAN" panose="02000000000000000000" pitchFamily="2" charset="0"/>
              </a:rPr>
              <a:t>এবং</a:t>
            </a:r>
            <a:r>
              <a:rPr lang="as-IN" sz="2400" dirty="0">
                <a:solidFill>
                  <a:srgbClr val="404040"/>
                </a:solidFill>
                <a:latin typeface="NikoshBAN" panose="02000000000000000000" pitchFamily="2" charset="0"/>
                <a:cs typeface="NikoshBAN" panose="02000000000000000000" pitchFamily="2" charset="0"/>
              </a:rPr>
              <a:t> ব্যবহারকারীগণই </a:t>
            </a:r>
            <a:r>
              <a:rPr lang="as-IN" sz="2400" dirty="0" smtClean="0">
                <a:solidFill>
                  <a:srgbClr val="404040"/>
                </a:solidFill>
                <a:latin typeface="NikoshBAN" panose="02000000000000000000" pitchFamily="2" charset="0"/>
                <a:cs typeface="NikoshBAN" panose="02000000000000000000" pitchFamily="2" charset="0"/>
              </a:rPr>
              <a:t>বলে</a:t>
            </a:r>
            <a:r>
              <a:rPr lang="as-IN" sz="2400" dirty="0">
                <a:solidFill>
                  <a:srgbClr val="404040"/>
                </a:solidFill>
                <a:latin typeface="NikoshBAN" panose="02000000000000000000" pitchFamily="2" charset="0"/>
                <a:cs typeface="NikoshBAN" panose="02000000000000000000" pitchFamily="2" charset="0"/>
              </a:rPr>
              <a:t> দিচ্ছে </a:t>
            </a:r>
            <a:r>
              <a:rPr lang="as-IN" sz="2400" dirty="0" smtClean="0">
                <a:solidFill>
                  <a:srgbClr val="404040"/>
                </a:solidFill>
                <a:latin typeface="NikoshBAN" panose="02000000000000000000" pitchFamily="2" charset="0"/>
                <a:cs typeface="NikoshBAN" panose="02000000000000000000" pitchFamily="2" charset="0"/>
              </a:rPr>
              <a:t>তাকে</a:t>
            </a:r>
            <a:r>
              <a:rPr lang="en-US" sz="2400" dirty="0" smtClean="0">
                <a:solidFill>
                  <a:srgbClr val="404040"/>
                </a:solidFill>
                <a:latin typeface="NikoshBAN" panose="02000000000000000000" pitchFamily="2" charset="0"/>
                <a:cs typeface="NikoshBAN" panose="02000000000000000000" pitchFamily="2" charset="0"/>
              </a:rPr>
              <a:t> </a:t>
            </a:r>
            <a:r>
              <a:rPr lang="as-IN" sz="2400" dirty="0" smtClean="0">
                <a:solidFill>
                  <a:srgbClr val="404040"/>
                </a:solidFill>
                <a:latin typeface="NikoshBAN" panose="02000000000000000000" pitchFamily="2" charset="0"/>
                <a:cs typeface="NikoshBAN" panose="02000000000000000000" pitchFamily="2" charset="0"/>
              </a:rPr>
              <a:t>কী</a:t>
            </a:r>
            <a:r>
              <a:rPr lang="as-IN" sz="2400" dirty="0">
                <a:solidFill>
                  <a:srgbClr val="404040"/>
                </a:solidFill>
                <a:latin typeface="NikoshBAN" panose="02000000000000000000" pitchFamily="2" charset="0"/>
                <a:cs typeface="NikoshBAN" panose="02000000000000000000" pitchFamily="2" charset="0"/>
              </a:rPr>
              <a:t> করতে হবে এবং কেমন করে </a:t>
            </a:r>
            <a:r>
              <a:rPr lang="as-IN" sz="2400" dirty="0" smtClean="0">
                <a:solidFill>
                  <a:srgbClr val="404040"/>
                </a:solidFill>
                <a:latin typeface="NikoshBAN" panose="02000000000000000000" pitchFamily="2" charset="0"/>
                <a:cs typeface="NikoshBAN" panose="02000000000000000000" pitchFamily="2" charset="0"/>
              </a:rPr>
              <a:t>করতে</a:t>
            </a:r>
            <a:r>
              <a:rPr lang="en-US" sz="2400" dirty="0" smtClean="0">
                <a:solidFill>
                  <a:srgbClr val="404040"/>
                </a:solidFill>
                <a:latin typeface="NikoshBAN" panose="02000000000000000000" pitchFamily="2" charset="0"/>
                <a:cs typeface="NikoshBAN" panose="02000000000000000000" pitchFamily="2" charset="0"/>
              </a:rPr>
              <a:t> </a:t>
            </a:r>
            <a:r>
              <a:rPr lang="as-IN" sz="2400" dirty="0" smtClean="0">
                <a:solidFill>
                  <a:srgbClr val="404040"/>
                </a:solidFill>
                <a:latin typeface="NikoshBAN" panose="02000000000000000000" pitchFamily="2" charset="0"/>
                <a:cs typeface="NikoshBAN" panose="02000000000000000000" pitchFamily="2" charset="0"/>
              </a:rPr>
              <a:t>হবে</a:t>
            </a:r>
            <a:r>
              <a:rPr lang="en-US" sz="2400" dirty="0" smtClean="0">
                <a:solidFill>
                  <a:srgbClr val="404040"/>
                </a:solidFill>
                <a:latin typeface="NikoshBAN" panose="02000000000000000000" pitchFamily="2" charset="0"/>
                <a:cs typeface="NikoshBAN" panose="02000000000000000000" pitchFamily="2" charset="0"/>
              </a:rPr>
              <a:t> </a:t>
            </a:r>
            <a:r>
              <a:rPr lang="as-IN" sz="2400" dirty="0" smtClean="0">
                <a:solidFill>
                  <a:srgbClr val="404040"/>
                </a:solidFill>
                <a:latin typeface="NikoshBAN" panose="02000000000000000000" pitchFamily="2" charset="0"/>
                <a:cs typeface="NikoshBAN" panose="02000000000000000000" pitchFamily="2" charset="0"/>
              </a:rPr>
              <a:t>।</a:t>
            </a:r>
            <a:r>
              <a:rPr lang="as-IN" sz="2400" dirty="0">
                <a:solidFill>
                  <a:srgbClr val="404040"/>
                </a:solidFill>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03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1939</TotalTime>
  <Words>763</Words>
  <Application>Microsoft Office PowerPoint</Application>
  <PresentationFormat>Widescreen</PresentationFormat>
  <Paragraphs>140</Paragraphs>
  <Slides>24</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-apple-system</vt:lpstr>
      <vt:lpstr>Arial</vt:lpstr>
      <vt:lpstr>Arial</vt:lpstr>
      <vt:lpstr>Bangla</vt:lpstr>
      <vt:lpstr>Calibri</vt:lpstr>
      <vt:lpstr>Calibri Light</vt:lpstr>
      <vt:lpstr>georgia</vt:lpstr>
      <vt:lpstr>Helvetica</vt:lpstr>
      <vt:lpstr>NikoshBAN</vt:lpstr>
      <vt:lpstr>Open Sans</vt:lpstr>
      <vt:lpstr>Roboto</vt:lpstr>
      <vt:lpstr>SolaimanLipi</vt:lpstr>
      <vt:lpstr>Verdana</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NAYEM NIHAD NCC</dc:creator>
  <cp:lastModifiedBy>NCC  NCC</cp:lastModifiedBy>
  <cp:revision>374</cp:revision>
  <dcterms:created xsi:type="dcterms:W3CDTF">2020-07-05T15:19:14Z</dcterms:created>
  <dcterms:modified xsi:type="dcterms:W3CDTF">2021-09-21T02:37:35Z</dcterms:modified>
</cp:coreProperties>
</file>