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12344400" cy="6858000"/>
  <p:notesSz cx="6858000" cy="9144000"/>
  <p:defaultTextStyle>
    <a:defPPr>
      <a:defRPr lang="en-US"/>
    </a:defPPr>
    <a:lvl1pPr marL="0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0822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1644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2466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3288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4109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4931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5753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6575" algn="l" defTabSz="108164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82" y="-10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1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0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1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5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4406900"/>
            <a:ext cx="1049274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2906713"/>
            <a:ext cx="1049274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08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16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24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32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41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49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5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265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1535114"/>
            <a:ext cx="545425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822" indent="0">
              <a:buNone/>
              <a:defRPr sz="2400" b="1"/>
            </a:lvl2pPr>
            <a:lvl3pPr marL="1081644" indent="0">
              <a:buNone/>
              <a:defRPr sz="2100" b="1"/>
            </a:lvl3pPr>
            <a:lvl4pPr marL="1622466" indent="0">
              <a:buNone/>
              <a:defRPr sz="1900" b="1"/>
            </a:lvl4pPr>
            <a:lvl5pPr marL="2163288" indent="0">
              <a:buNone/>
              <a:defRPr sz="1900" b="1"/>
            </a:lvl5pPr>
            <a:lvl6pPr marL="2704109" indent="0">
              <a:buNone/>
              <a:defRPr sz="1900" b="1"/>
            </a:lvl6pPr>
            <a:lvl7pPr marL="3244931" indent="0">
              <a:buNone/>
              <a:defRPr sz="1900" b="1"/>
            </a:lvl7pPr>
            <a:lvl8pPr marL="3785753" indent="0">
              <a:buNone/>
              <a:defRPr sz="1900" b="1"/>
            </a:lvl8pPr>
            <a:lvl9pPr marL="432657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" y="2174875"/>
            <a:ext cx="545425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4"/>
            <a:ext cx="54563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822" indent="0">
              <a:buNone/>
              <a:defRPr sz="2400" b="1"/>
            </a:lvl2pPr>
            <a:lvl3pPr marL="1081644" indent="0">
              <a:buNone/>
              <a:defRPr sz="2100" b="1"/>
            </a:lvl3pPr>
            <a:lvl4pPr marL="1622466" indent="0">
              <a:buNone/>
              <a:defRPr sz="1900" b="1"/>
            </a:lvl4pPr>
            <a:lvl5pPr marL="2163288" indent="0">
              <a:buNone/>
              <a:defRPr sz="1900" b="1"/>
            </a:lvl5pPr>
            <a:lvl6pPr marL="2704109" indent="0">
              <a:buNone/>
              <a:defRPr sz="1900" b="1"/>
            </a:lvl6pPr>
            <a:lvl7pPr marL="3244931" indent="0">
              <a:buNone/>
              <a:defRPr sz="1900" b="1"/>
            </a:lvl7pPr>
            <a:lvl8pPr marL="3785753" indent="0">
              <a:buNone/>
              <a:defRPr sz="1900" b="1"/>
            </a:lvl8pPr>
            <a:lvl9pPr marL="432657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73050"/>
            <a:ext cx="406122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8" y="273051"/>
            <a:ext cx="6900862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1" y="1435101"/>
            <a:ext cx="4061223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0822" indent="0">
              <a:buNone/>
              <a:defRPr sz="1400"/>
            </a:lvl2pPr>
            <a:lvl3pPr marL="1081644" indent="0">
              <a:buNone/>
              <a:defRPr sz="1200"/>
            </a:lvl3pPr>
            <a:lvl4pPr marL="1622466" indent="0">
              <a:buNone/>
              <a:defRPr sz="1100"/>
            </a:lvl4pPr>
            <a:lvl5pPr marL="2163288" indent="0">
              <a:buNone/>
              <a:defRPr sz="1100"/>
            </a:lvl5pPr>
            <a:lvl6pPr marL="2704109" indent="0">
              <a:buNone/>
              <a:defRPr sz="1100"/>
            </a:lvl6pPr>
            <a:lvl7pPr marL="3244931" indent="0">
              <a:buNone/>
              <a:defRPr sz="1100"/>
            </a:lvl7pPr>
            <a:lvl8pPr marL="3785753" indent="0">
              <a:buNone/>
              <a:defRPr sz="1100"/>
            </a:lvl8pPr>
            <a:lvl9pPr marL="43265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90" y="4800600"/>
            <a:ext cx="740664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90" y="612775"/>
            <a:ext cx="740664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0822" indent="0">
              <a:buNone/>
              <a:defRPr sz="3300"/>
            </a:lvl2pPr>
            <a:lvl3pPr marL="1081644" indent="0">
              <a:buNone/>
              <a:defRPr sz="2800"/>
            </a:lvl3pPr>
            <a:lvl4pPr marL="1622466" indent="0">
              <a:buNone/>
              <a:defRPr sz="2400"/>
            </a:lvl4pPr>
            <a:lvl5pPr marL="2163288" indent="0">
              <a:buNone/>
              <a:defRPr sz="2400"/>
            </a:lvl5pPr>
            <a:lvl6pPr marL="2704109" indent="0">
              <a:buNone/>
              <a:defRPr sz="2400"/>
            </a:lvl6pPr>
            <a:lvl7pPr marL="3244931" indent="0">
              <a:buNone/>
              <a:defRPr sz="2400"/>
            </a:lvl7pPr>
            <a:lvl8pPr marL="3785753" indent="0">
              <a:buNone/>
              <a:defRPr sz="2400"/>
            </a:lvl8pPr>
            <a:lvl9pPr marL="432657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90" y="5367338"/>
            <a:ext cx="740664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0822" indent="0">
              <a:buNone/>
              <a:defRPr sz="1400"/>
            </a:lvl2pPr>
            <a:lvl3pPr marL="1081644" indent="0">
              <a:buNone/>
              <a:defRPr sz="1200"/>
            </a:lvl3pPr>
            <a:lvl4pPr marL="1622466" indent="0">
              <a:buNone/>
              <a:defRPr sz="1100"/>
            </a:lvl4pPr>
            <a:lvl5pPr marL="2163288" indent="0">
              <a:buNone/>
              <a:defRPr sz="1100"/>
            </a:lvl5pPr>
            <a:lvl6pPr marL="2704109" indent="0">
              <a:buNone/>
              <a:defRPr sz="1100"/>
            </a:lvl6pPr>
            <a:lvl7pPr marL="3244931" indent="0">
              <a:buNone/>
              <a:defRPr sz="1100"/>
            </a:lvl7pPr>
            <a:lvl8pPr marL="3785753" indent="0">
              <a:buNone/>
              <a:defRPr sz="1100"/>
            </a:lvl8pPr>
            <a:lvl9pPr marL="43265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1" cy="1143000"/>
          </a:xfrm>
          <a:prstGeom prst="rect">
            <a:avLst/>
          </a:prstGeom>
        </p:spPr>
        <p:txBody>
          <a:bodyPr vert="horz" lIns="108164" tIns="54082" rIns="108164" bIns="540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1" cy="4525963"/>
          </a:xfrm>
          <a:prstGeom prst="rect">
            <a:avLst/>
          </a:prstGeom>
        </p:spPr>
        <p:txBody>
          <a:bodyPr vert="horz" lIns="108164" tIns="54082" rIns="108164" bIns="540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08164" tIns="54082" rIns="108164" bIns="5408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1" y="6356351"/>
            <a:ext cx="3909060" cy="365125"/>
          </a:xfrm>
          <a:prstGeom prst="rect">
            <a:avLst/>
          </a:prstGeom>
        </p:spPr>
        <p:txBody>
          <a:bodyPr vert="horz" lIns="108164" tIns="54082" rIns="108164" bIns="5408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08164" tIns="54082" rIns="108164" bIns="5408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1644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616" indent="-405616" algn="l" defTabSz="108164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8836" indent="-338014" algn="l" defTabSz="108164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2055" indent="-270411" algn="l" defTabSz="10816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2877" indent="-270411" algn="l" defTabSz="108164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698" indent="-270411" algn="l" defTabSz="108164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4520" indent="-270411" algn="l" defTabSz="10816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42" indent="-270411" algn="l" defTabSz="10816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6164" indent="-270411" algn="l" defTabSz="10816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986" indent="-270411" algn="l" defTabSz="10816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822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644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466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3288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4109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4931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5753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575" algn="l" defTabSz="10816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3" descr="Petunia-Pink-flower-natural-plant-garden-4k-Wallpaper-download-for-Desktop-mobile-phones-and-laptops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1887200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C6C29D-CC9B-418A-9BB1-0B5517031A35}"/>
              </a:ext>
            </a:extLst>
          </p:cNvPr>
          <p:cNvSpPr txBox="1"/>
          <p:nvPr/>
        </p:nvSpPr>
        <p:spPr>
          <a:xfrm>
            <a:off x="2438400" y="762000"/>
            <a:ext cx="9453453" cy="29718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8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3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13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771870"/>
            <a:ext cx="94488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তরল অংশকে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বলে।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৯০% পানি, ১০% বিভিন্ন রকমের জৈব এবং অজৈব পদার্থ।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30480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28395"/>
            <a:ext cx="4495800" cy="33117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307890"/>
            <a:ext cx="4495800" cy="3352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95400" y="5931110"/>
            <a:ext cx="9753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জমাট বাঁধার পর যে হলুদ রংয়ের স্বচ্ছ রস পাওয়া যায় তাকে সিরাম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91650"/>
            <a:ext cx="4533900" cy="45339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81500" y="304800"/>
            <a:ext cx="3581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রসের কাজ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86400" y="1250430"/>
            <a:ext cx="6018550" cy="584775"/>
            <a:chOff x="5486400" y="1250430"/>
            <a:chExt cx="6018550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6170950" y="1250430"/>
              <a:ext cx="53340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রক্তের অম্ল-ক্ষারের ভারসাম্য রক্ষা করা।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Sun 7"/>
            <p:cNvSpPr/>
            <p:nvPr/>
          </p:nvSpPr>
          <p:spPr>
            <a:xfrm>
              <a:off x="5486400" y="1295400"/>
              <a:ext cx="609600" cy="533400"/>
            </a:xfrm>
            <a:prstGeom prst="sun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2362200"/>
            <a:ext cx="6019800" cy="584775"/>
            <a:chOff x="5486400" y="2362200"/>
            <a:chExt cx="6019800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6172200" y="2362200"/>
              <a:ext cx="53340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টিস্যু থেকে বর্জ্য পদার্থ নির্গত করে।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5486400" y="2362200"/>
              <a:ext cx="609600" cy="533400"/>
            </a:xfrm>
            <a:prstGeom prst="sun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200" y="3429000"/>
            <a:ext cx="6248400" cy="584775"/>
            <a:chOff x="5410200" y="3429000"/>
            <a:chExt cx="6248400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6096000" y="3429000"/>
              <a:ext cx="55626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খাদ্যসার দেহের বিভিন্ন অংশে বাহিত করে 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Sun 16"/>
            <p:cNvSpPr/>
            <p:nvPr/>
          </p:nvSpPr>
          <p:spPr>
            <a:xfrm>
              <a:off x="5410200" y="3429000"/>
              <a:ext cx="609600" cy="533400"/>
            </a:xfrm>
            <a:prstGeom prst="sun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0200" y="4572000"/>
            <a:ext cx="6477000" cy="1077218"/>
            <a:chOff x="5410200" y="4572000"/>
            <a:chExt cx="647700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6096000" y="4572000"/>
              <a:ext cx="5791200" cy="107721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রক্ত জমাত বাঁধার প্রয়োজনীয় উপাদানগুলো পরিবহন করে।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Sun 17"/>
            <p:cNvSpPr/>
            <p:nvPr/>
          </p:nvSpPr>
          <p:spPr>
            <a:xfrm>
              <a:off x="5410200" y="4648200"/>
              <a:ext cx="609600" cy="533400"/>
            </a:xfrm>
            <a:prstGeom prst="sun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4" descr="বিভিন্ন-প্রকার-রক্ত-কনিক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4" y="533399"/>
            <a:ext cx="11116732" cy="588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181600"/>
            <a:ext cx="102870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লোহিত রক্তকণিকা দ্বি-অবতল এবং চাকতি আকৃতির। অক্সিজেন পরিবহন করে। অস্থিমজ্জার ভিতরে উৎপন্ন হয় এবং গড় আয়ু ১২০ দিন।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5650KK_ST_3.jpg"/>
          <p:cNvPicPr>
            <a:picLocks noChangeAspect="1"/>
          </p:cNvPicPr>
          <p:nvPr/>
        </p:nvPicPr>
        <p:blipFill>
          <a:blip r:embed="rId2"/>
          <a:srcRect l="1458" r="878" b="7544"/>
          <a:stretch>
            <a:fillRect/>
          </a:stretch>
        </p:blipFill>
        <p:spPr>
          <a:xfrm>
            <a:off x="2604340" y="1143000"/>
            <a:ext cx="6539660" cy="35886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86300" y="304800"/>
            <a:ext cx="2971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ছবিটি লক্ষ কর-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9400" y="1295400"/>
            <a:ext cx="14478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RBC-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Red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2590800"/>
            <a:ext cx="6172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দেহের প্রতিটি কোষে অক্সিজেন সরবরাহ করে।</a:t>
            </a:r>
          </a:p>
        </p:txBody>
      </p:sp>
      <p:pic>
        <p:nvPicPr>
          <p:cNvPr id="5" name="Picture 4" descr="images (11).jpg"/>
          <p:cNvPicPr>
            <a:picLocks noChangeAspect="1"/>
          </p:cNvPicPr>
          <p:nvPr/>
        </p:nvPicPr>
        <p:blipFill>
          <a:blip r:embed="rId2"/>
          <a:srcRect l="10638" t="19149" r="10638" b="19149"/>
          <a:stretch>
            <a:fillRect/>
          </a:stretch>
        </p:blipFill>
        <p:spPr>
          <a:xfrm>
            <a:off x="304800" y="1752600"/>
            <a:ext cx="4800600" cy="3762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1500" y="304800"/>
            <a:ext cx="43815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লোহিত রক্তকণিকার 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886200"/>
            <a:ext cx="60198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অম্ল-ক্ষারের সমতা বজায় রাখার জন্য বাফার হিসেবে কাজ করে।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267200"/>
            <a:ext cx="6324600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চারটি রক্তরসের কাজ লিখ।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দুইটি লোহিত রক্তকণিকার কাজ লিখ।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2"/>
          <a:srcRect l="19375" t="6667" r="21875" b="22222"/>
          <a:stretch>
            <a:fillRect/>
          </a:stretch>
        </p:blipFill>
        <p:spPr>
          <a:xfrm>
            <a:off x="3848100" y="228600"/>
            <a:ext cx="4648200" cy="3164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3124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-০৫ মিনিট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1752600" cy="44890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অনির্দিষ্ট আকারের হিমোগ্লোবিন বিহীন এবং নিউক্লিয়াস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 বড় আকারের কোষ হল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শ্বেত রক্তকণিকা।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300" y="304800"/>
            <a:ext cx="2971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ছবিটি লক্ষ কর-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00px-Blausen_0909_WhiteBloodCe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171730"/>
            <a:ext cx="6019800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9400" y="1295400"/>
            <a:ext cx="14478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WBC-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White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6019800"/>
            <a:ext cx="11811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ফ্যাগোসাইটোসিস প্রক্রিয়ায় জীবাণুকে ধ্বংস করে, প্রতি ঘনমিলিলিটারে ৪-১০ হাজার শ্বেত রক্ত কণিকা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" y="7745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3" descr="SEM_blood_c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0" y="1029614"/>
            <a:ext cx="3827641" cy="476158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86300" y="304800"/>
            <a:ext cx="2971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ছবিটি লক্ষ কর-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752600"/>
            <a:ext cx="2590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অ্যাগ্রানুলোসাইট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5428" y="990600"/>
            <a:ext cx="2034915" cy="4939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লিম্পোসাইট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648200"/>
            <a:ext cx="2590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গ্রানুলোসাইট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189750" y="2362200"/>
            <a:ext cx="2744450" cy="2286000"/>
            <a:chOff x="4189750" y="2362200"/>
            <a:chExt cx="2744450" cy="2286000"/>
          </a:xfrm>
        </p:grpSpPr>
        <p:sp>
          <p:nvSpPr>
            <p:cNvPr id="3" name="TextBox 2"/>
            <p:cNvSpPr txBox="1"/>
            <p:nvPr/>
          </p:nvSpPr>
          <p:spPr>
            <a:xfrm>
              <a:off x="4189750" y="2895600"/>
              <a:ext cx="213360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শ্বেত রক্তকণিকা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324600" y="2362200"/>
              <a:ext cx="6096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324600" y="4114800"/>
              <a:ext cx="6096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9939728" y="2454641"/>
            <a:ext cx="1806315" cy="3647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মনোসাইট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525000" y="1524000"/>
            <a:ext cx="609600" cy="914400"/>
            <a:chOff x="9525000" y="1524000"/>
            <a:chExt cx="609600" cy="9144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9525000" y="1524000"/>
              <a:ext cx="6096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525000" y="2057400"/>
              <a:ext cx="6096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776085" y="3657600"/>
            <a:ext cx="2133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নিউট্রোফিল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76085" y="4724400"/>
            <a:ext cx="2133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ইওসিনোফিল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1628" y="5715001"/>
            <a:ext cx="1882515" cy="380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বেসোফিল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525000" y="4267200"/>
            <a:ext cx="609600" cy="1447800"/>
            <a:chOff x="9525000" y="4267200"/>
            <a:chExt cx="609600" cy="1447800"/>
          </a:xfrm>
        </p:grpSpPr>
        <p:cxnSp>
          <p:nvCxnSpPr>
            <p:cNvPr id="23" name="Straight Arrow Connector 22"/>
            <p:cNvCxnSpPr>
              <a:stCxn id="8" idx="3"/>
            </p:cNvCxnSpPr>
            <p:nvPr/>
          </p:nvCxnSpPr>
          <p:spPr>
            <a:xfrm flipV="1">
              <a:off x="9525000" y="4267200"/>
              <a:ext cx="609600" cy="7041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525000" y="4953000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9334500" y="5143500"/>
              <a:ext cx="7620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4267200"/>
            <a:ext cx="73152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৩.অ্যান্টিবডি গঠন করে  দেহে প্রবেশ করা রোগ-জীবাণুকে ধ্বংস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1450" y="304800"/>
            <a:ext cx="43815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শ্বেত রক্তকণিকার  কাজ</a:t>
            </a:r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7516"/>
            <a:ext cx="3657600" cy="4142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24400" y="1981200"/>
            <a:ext cx="4876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রোগ প্রতিরোধ ক্ষমতা বৃদ্ধি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124200"/>
            <a:ext cx="7162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২.রক্তকে রক্ত বাহিকার ভেতরে জমাত বাঁধতে বাধা দেয়।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5257800"/>
            <a:ext cx="11506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অণুচক্রিকাকে ইংরেজীতে প্লেইটলেট বলে, এরা গোলাকার,ডিম্বাকার,রড আকারের হতে পারে। নিউক্লিয়াস থাকে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1365503"/>
            <a:ext cx="6242956" cy="34960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86300" y="304800"/>
            <a:ext cx="2971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ছবিটি লক্ষ কর-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400" y="2743200"/>
            <a:ext cx="19050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Platelet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2057400" cy="32755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গড় আয়ু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৫-১০ দিন। প্রতি ঘনমিলি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লিটারে ২.৫ লক্ষ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অণুচক্রিকা থাকে।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69" y="3886200"/>
            <a:ext cx="5861430" cy="1981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পার্থ সারথী নাথ </a:t>
            </a:r>
            <a:endParaRPr lang="bn-IN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সহকারী শিক্ষক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ICT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)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লতিফপুর আলহাজ্ব আবদুল জলিল উচ্চ বিদ্যালয়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,</a:t>
            </a:r>
            <a:endParaRPr lang="bn-BD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সীতাকুণ্ড, চট্টগ্রাম,   </a:t>
            </a:r>
            <a:endParaRPr lang="en-US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68" y="737097"/>
            <a:ext cx="2407094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rcRect b="3628"/>
          <a:stretch>
            <a:fillRect/>
          </a:stretch>
        </p:blipFill>
        <p:spPr>
          <a:xfrm>
            <a:off x="8215768" y="723900"/>
            <a:ext cx="2422725" cy="272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055278" y="3931170"/>
            <a:ext cx="4486023" cy="2362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৯ম-১০ম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  </a:t>
            </a:r>
            <a:endParaRPr lang="bn-IN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বিষয়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বিজ্ঞান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তারিখ: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১৬.০৯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২০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২১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bn-BD" sz="36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085678D-DABE-4317-B45D-DAD774B943F5}"/>
              </a:ext>
            </a:extLst>
          </p:cNvPr>
          <p:cNvGrpSpPr/>
          <p:nvPr/>
        </p:nvGrpSpPr>
        <p:grpSpPr>
          <a:xfrm>
            <a:off x="5433439" y="1093603"/>
            <a:ext cx="1512627" cy="4670795"/>
            <a:chOff x="4453280" y="1835526"/>
            <a:chExt cx="2085975" cy="4285397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9EB76414-6302-411F-A409-0917F87ABC42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2B634ABF-0D38-4CB4-A54E-ACB66C759F47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9E63C28F-8065-4CB2-9B04-841AE5616954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C8E37D15-2F34-4787-9CDA-E3D7D6E489E3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CDE0754-B487-4D9C-BE9A-CED529BF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105400"/>
            <a:ext cx="72390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১.রক্ত তঞ্চন করা বা জমাট বাধাঁনোতে সাহায্য করা।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রক্ত ক্ষরণ বন্ধ করে।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latelets-Thrombocyt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23" y="1143000"/>
            <a:ext cx="6910154" cy="3633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2025" y="304800"/>
            <a:ext cx="348615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অণুচক্রিকার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57700" y="321040"/>
            <a:ext cx="3314700" cy="1126760"/>
            <a:chOff x="457200" y="381000"/>
            <a:chExt cx="3429000" cy="1299787"/>
          </a:xfrm>
        </p:grpSpPr>
        <p:pic>
          <p:nvPicPr>
            <p:cNvPr id="4" name="Picture 3" descr="bloo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81000"/>
              <a:ext cx="1981200" cy="12997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2438400" y="6096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1588960"/>
            <a:ext cx="11506200" cy="1524000"/>
            <a:chOff x="304800" y="1752600"/>
            <a:chExt cx="11580916" cy="1600200"/>
          </a:xfrm>
        </p:grpSpPr>
        <p:sp>
          <p:nvSpPr>
            <p:cNvPr id="3" name="TextBox 2"/>
            <p:cNvSpPr txBox="1"/>
            <p:nvPr/>
          </p:nvSpPr>
          <p:spPr>
            <a:xfrm>
              <a:off x="3124200" y="1981200"/>
              <a:ext cx="8761516" cy="98335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অক্সিজেনকে ফুসফুস থেকে টিস্যু কোষে এবং টিস্যু কোষ থেকে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২কে ফুসফুসে পরিবহন করে।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230753-file-20181109-116820-1oqq38v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752600"/>
              <a:ext cx="2800350" cy="16002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57200" y="3356550"/>
            <a:ext cx="11506200" cy="1447800"/>
            <a:chOff x="304800" y="3505200"/>
            <a:chExt cx="11506200" cy="1524000"/>
          </a:xfrm>
        </p:grpSpPr>
        <p:pic>
          <p:nvPicPr>
            <p:cNvPr id="9" name="Picture 8" descr="images (1).jpg"/>
            <p:cNvPicPr>
              <a:picLocks noChangeAspect="1"/>
            </p:cNvPicPr>
            <p:nvPr/>
          </p:nvPicPr>
          <p:blipFill>
            <a:blip r:embed="rId4"/>
            <a:srcRect t="45361"/>
            <a:stretch>
              <a:fillRect/>
            </a:stretch>
          </p:blipFill>
          <p:spPr>
            <a:xfrm>
              <a:off x="304800" y="3505200"/>
              <a:ext cx="2819400" cy="1524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24200" y="3962400"/>
              <a:ext cx="8686800" cy="58158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অন্তঃক্ষরা গ্রন্থি থেকে নিঃসৃত হরমোন দেহের বিভিন্ন অংশে পরিবহন করে।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5029200"/>
            <a:ext cx="11811000" cy="1600200"/>
            <a:chOff x="304800" y="5029200"/>
            <a:chExt cx="11811000" cy="1600200"/>
          </a:xfrm>
        </p:grpSpPr>
        <p:sp>
          <p:nvSpPr>
            <p:cNvPr id="13" name="TextBox 12"/>
            <p:cNvSpPr txBox="1"/>
            <p:nvPr/>
          </p:nvSpPr>
          <p:spPr>
            <a:xfrm>
              <a:off x="3200400" y="5029200"/>
              <a:ext cx="8915400" cy="15696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দেহে রোগজীবাণু প্রবেশ করলে মনোসাইট ও নিউট্রোফিল জাতীয় শ্বেত কণিকা ফ্যাগোসাইটোসিস পদ্ধতিতে জীবাণুকে ধ্বংস করে রোগ প্রতিরোধ করে।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downlo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5105400"/>
              <a:ext cx="2819400" cy="152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360230"/>
            <a:ext cx="8991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মানবদেহে উপরের কোষের ভূমিকা 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2958" y="39713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30" y="304800"/>
            <a:ext cx="309547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প্রতি দলে ০৫ জন    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করে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বিভক্ত হয়ে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যাও।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381000"/>
            <a:ext cx="2438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১০ মিনিট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524000"/>
            <a:ext cx="3276600" cy="325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543330"/>
            <a:ext cx="8077200" cy="3581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কাকে বলে?</a:t>
            </a:r>
          </a:p>
          <a:p>
            <a:pPr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সিরাম কাকে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পূর্ণরূপ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লোহিত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রক্তকণিকার গড় আয়ু কত দিন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জমাট বাঁধানোর কাজ করে কোন কণিকা?</a:t>
            </a:r>
          </a:p>
          <a:p>
            <a:pPr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 ঘনমিলিমিটার রক্তে অণুচক্রিকার সংখ্যা কত?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সমগ্র রক্তে শতকরা কত ভাগ রক্তরস ও রক্তকণিকা থাকে?</a:t>
            </a:r>
          </a:p>
        </p:txBody>
      </p:sp>
      <p:sp>
        <p:nvSpPr>
          <p:cNvPr id="4" name="Cloud 3"/>
          <p:cNvSpPr/>
          <p:nvPr/>
        </p:nvSpPr>
        <p:spPr>
          <a:xfrm>
            <a:off x="4285164" y="304800"/>
            <a:ext cx="3774072" cy="1828800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" y="10743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5185340"/>
            <a:ext cx="10744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লোহিত কণিকা, শ্বেত কণিকা এবং অণুচক্রিকার মধ্যে পার্থক্যগুলো ছকে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10" y="381000"/>
            <a:ext cx="292338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C303EA-01D4-4373-91CE-B6370ED7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2" t="7852" r="11231" b="14242"/>
          <a:stretch>
            <a:fillRect/>
          </a:stretch>
        </p:blipFill>
        <p:spPr>
          <a:xfrm>
            <a:off x="4343400" y="1484586"/>
            <a:ext cx="3657600" cy="340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" y="10743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213519" y="153117"/>
            <a:ext cx="11582400" cy="6422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9094" y="194876"/>
            <a:ext cx="550164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610" y="2400077"/>
            <a:ext cx="5859780" cy="2321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4950" y="899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main-qimg-9c8dfeb7a06a18aabc01c420e6afa5d6-mz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150498" cy="3429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120" y="1981200"/>
            <a:ext cx="5153479" cy="3429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Cloud Callout 4"/>
          <p:cNvSpPr/>
          <p:nvPr/>
        </p:nvSpPr>
        <p:spPr>
          <a:xfrm>
            <a:off x="99849" y="198620"/>
            <a:ext cx="3429000" cy="1371600"/>
          </a:xfrm>
          <a:prstGeom prst="cloudCallout">
            <a:avLst>
              <a:gd name="adj1" fmla="val 55355"/>
              <a:gd name="adj2" fmla="val 64629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050" y="5548861"/>
            <a:ext cx="53340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মশা মানুষসহ মেরুদন্ডী প্রাণী থেকে কি শোষণ করে?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5950" y="5565922"/>
            <a:ext cx="53340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প্রয়োজনে মানুষ নিজের শরীর হতে অন্যকে রক্ত দান করছে।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1992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219860"/>
            <a:ext cx="38862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আজ আমরা পড়ব--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4519" y="1134260"/>
            <a:ext cx="5562600" cy="158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7719" y="2286000"/>
            <a:ext cx="5486400" cy="1295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রক্তের বিভিন্ন উপাদান ও কাজ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7319" y="3810000"/>
            <a:ext cx="42672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অধ্যায়ঃ       তৃতীয়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পৃষ্ঠাঃ	      ৫৯-৬৪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পাঠঃ	      ৩.১-৩.১.৩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080" y="201120"/>
            <a:ext cx="3522133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60" y="10493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947319" y="228600"/>
            <a:ext cx="4267200" cy="1524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শিখনফল</a:t>
            </a:r>
            <a:r>
              <a:rPr lang="bn-BD" sz="7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2881850"/>
            <a:ext cx="685800" cy="609600"/>
            <a:chOff x="914400" y="2057400"/>
            <a:chExt cx="685800" cy="609600"/>
          </a:xfrm>
        </p:grpSpPr>
        <p:sp>
          <p:nvSpPr>
            <p:cNvPr id="6" name="Oval 5"/>
            <p:cNvSpPr/>
            <p:nvPr/>
          </p:nvSpPr>
          <p:spPr>
            <a:xfrm>
              <a:off x="914400" y="20574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66800" y="20574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400" y="3720050"/>
            <a:ext cx="685800" cy="609600"/>
            <a:chOff x="914400" y="2057400"/>
            <a:chExt cx="685800" cy="609600"/>
          </a:xfrm>
        </p:grpSpPr>
        <p:sp>
          <p:nvSpPr>
            <p:cNvPr id="10" name="Oval 9"/>
            <p:cNvSpPr/>
            <p:nvPr/>
          </p:nvSpPr>
          <p:spPr>
            <a:xfrm>
              <a:off x="914400" y="20574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66800" y="20574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4558250"/>
            <a:ext cx="685800" cy="609600"/>
            <a:chOff x="914400" y="2057400"/>
            <a:chExt cx="685800" cy="609600"/>
          </a:xfrm>
        </p:grpSpPr>
        <p:sp>
          <p:nvSpPr>
            <p:cNvPr id="13" name="Oval 12"/>
            <p:cNvSpPr/>
            <p:nvPr/>
          </p:nvSpPr>
          <p:spPr>
            <a:xfrm>
              <a:off x="914400" y="2057400"/>
              <a:ext cx="5334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2057400"/>
              <a:ext cx="5334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736360" y="2898090"/>
            <a:ext cx="4038600" cy="533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 কী তা বলতে পারবে;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52600" y="3720050"/>
            <a:ext cx="5715000" cy="533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রক্তের উপাদান সমুহ ব্যাখ্যা করতে  পারবে;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51350" y="4634450"/>
            <a:ext cx="5030450" cy="5334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রক্তের কাজ বর্ণনা করতে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1964960"/>
            <a:ext cx="5257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257800"/>
            <a:ext cx="109728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প্রাণীদেহের রক্ত এক ধরনের লাল বর্ণের অস্বচ্ছ, আন্তঃকোষীয় লবণাক্ত এবং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ক্ষারধর্মী তরল যোজক টিস্যু / কলা।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lood-stick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417890"/>
            <a:ext cx="3150973" cy="3429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48100" y="22860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40" y="1409700"/>
            <a:ext cx="3124200" cy="34453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410200" y="2514600"/>
            <a:ext cx="1524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275421"/>
            <a:ext cx="53340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প্রায় ৫-৬ লিটার রক্ত থাকে , যা মানুষের মোট ওজনের প্রায় ৮%।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ppy-bangladesh-business-man-holding-260nw-391133695.jpg"/>
          <p:cNvPicPr>
            <a:picLocks noChangeAspect="1"/>
          </p:cNvPicPr>
          <p:nvPr/>
        </p:nvPicPr>
        <p:blipFill>
          <a:blip r:embed="rId2"/>
          <a:srcRect r="769" b="7143"/>
          <a:stretch>
            <a:fillRect/>
          </a:stretch>
        </p:blipFill>
        <p:spPr>
          <a:xfrm>
            <a:off x="762000" y="1450870"/>
            <a:ext cx="4800600" cy="31228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5920" y="276070"/>
            <a:ext cx="54102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একজন সুস্থ মানুষের দেহে কী পরিমাণ রক্ত থাকে? </a:t>
            </a:r>
          </a:p>
        </p:txBody>
      </p:sp>
      <p:pic>
        <p:nvPicPr>
          <p:cNvPr id="6" name="Picture 5" descr="bl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447800"/>
            <a:ext cx="4769320" cy="3128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15200" y="580870"/>
            <a:ext cx="38100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লাল দেখায় কেন?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5029200"/>
            <a:ext cx="53340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রসে লাল রংয়ের হিমোগ্লোবিন নামক লৌহ ঘটিত প্রোটিন জাতীয় পদার্থ থাকায় রক্তের রং লাল।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05260"/>
            <a:ext cx="1905000" cy="39118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উপাদান- </a:t>
            </a:r>
          </a:p>
          <a:p>
            <a:pPr marL="514350" indent="-514350"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রক্তরস </a:t>
            </a:r>
          </a:p>
          <a:p>
            <a:pPr marL="514350" indent="-514350"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(৫৫%)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রক্তকণিকা (৪৫%)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medical5ebad6b24daf5467994.jpg"/>
          <p:cNvPicPr>
            <a:picLocks noChangeAspect="1"/>
          </p:cNvPicPr>
          <p:nvPr/>
        </p:nvPicPr>
        <p:blipFill>
          <a:blip r:embed="rId2"/>
          <a:srcRect t="10087" b="11822"/>
          <a:stretch>
            <a:fillRect/>
          </a:stretch>
        </p:blipFill>
        <p:spPr>
          <a:xfrm>
            <a:off x="2435225" y="1195526"/>
            <a:ext cx="7473950" cy="450323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0" y="30480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9400" y="1505260"/>
            <a:ext cx="1600200" cy="39118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রক্তরসে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রক্তকণিকাগুলো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রক্তরসে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ভাসমান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অবস্থায়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" y="92440"/>
            <a:ext cx="12192000" cy="664564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0" y="2895600"/>
            <a:ext cx="1752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৫-৬ লিটার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19" y="228600"/>
            <a:ext cx="1799083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7419" y="457200"/>
            <a:ext cx="2667000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একক কাজ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2881850"/>
            <a:ext cx="7848600" cy="609600"/>
            <a:chOff x="914400" y="2881850"/>
            <a:chExt cx="7848600" cy="609600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2881850"/>
              <a:ext cx="685800" cy="609600"/>
              <a:chOff x="914400" y="2057400"/>
              <a:chExt cx="685800" cy="60960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914400" y="2057400"/>
                <a:ext cx="533400" cy="6096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66800" y="2057400"/>
                <a:ext cx="533400" cy="6096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1736360" y="2898090"/>
              <a:ext cx="7026640" cy="533400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একজন পূর্ণবয়স্ক মানুষের দেহে কত লিটার রক্ত থাকে?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3733800"/>
            <a:ext cx="7848600" cy="609600"/>
            <a:chOff x="914400" y="2881850"/>
            <a:chExt cx="7848600" cy="609600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0" y="2881850"/>
              <a:ext cx="685800" cy="609600"/>
              <a:chOff x="914400" y="2057400"/>
              <a:chExt cx="685800" cy="60960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914400" y="2057400"/>
                <a:ext cx="533400" cy="6096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66800" y="2057400"/>
                <a:ext cx="533400" cy="6096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736360" y="2898090"/>
              <a:ext cx="7026640" cy="533400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কোন উপাদানের কারণে রক্ত লাল দেখায়?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601200" y="3733801"/>
            <a:ext cx="1752600" cy="533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হিমোগ্লোবিন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14400" y="4495800"/>
            <a:ext cx="6428280" cy="609600"/>
            <a:chOff x="914400" y="2881850"/>
            <a:chExt cx="8074548" cy="609600"/>
          </a:xfrm>
        </p:grpSpPr>
        <p:grpSp>
          <p:nvGrpSpPr>
            <p:cNvPr id="18" name="Group 17"/>
            <p:cNvGrpSpPr/>
            <p:nvPr/>
          </p:nvGrpSpPr>
          <p:grpSpPr>
            <a:xfrm>
              <a:off x="914400" y="2881850"/>
              <a:ext cx="861432" cy="609600"/>
              <a:chOff x="914400" y="2057400"/>
              <a:chExt cx="861432" cy="60960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914400" y="2057400"/>
                <a:ext cx="533400" cy="6096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66800" y="2057400"/>
                <a:ext cx="709032" cy="6096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962307" y="2898090"/>
              <a:ext cx="7026641" cy="533400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রক্তের প্রধান উপাদান কয়টি? 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172700" y="4495800"/>
            <a:ext cx="8001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4400" y="5257800"/>
            <a:ext cx="7848600" cy="609600"/>
            <a:chOff x="914400" y="2881850"/>
            <a:chExt cx="7848600" cy="609600"/>
          </a:xfrm>
        </p:grpSpPr>
        <p:grpSp>
          <p:nvGrpSpPr>
            <p:cNvPr id="24" name="Group 23"/>
            <p:cNvGrpSpPr/>
            <p:nvPr/>
          </p:nvGrpSpPr>
          <p:grpSpPr>
            <a:xfrm>
              <a:off x="914400" y="2881850"/>
              <a:ext cx="685800" cy="609600"/>
              <a:chOff x="914400" y="2057400"/>
              <a:chExt cx="685800" cy="60960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914400" y="2057400"/>
                <a:ext cx="533400" cy="6096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66800" y="2057400"/>
                <a:ext cx="533400" cy="60960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1736360" y="2898090"/>
              <a:ext cx="7026640" cy="533400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রক্তে শতকরা কতভাগ রক্তকণিকা থাকে?  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096500" y="5257800"/>
            <a:ext cx="1066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৪৫%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2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644</Words>
  <Application>Microsoft Office PowerPoint</Application>
  <PresentationFormat>Custom</PresentationFormat>
  <Paragraphs>147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123</cp:revision>
  <dcterms:created xsi:type="dcterms:W3CDTF">2006-08-16T00:00:00Z</dcterms:created>
  <dcterms:modified xsi:type="dcterms:W3CDTF">2021-09-20T18:21:16Z</dcterms:modified>
</cp:coreProperties>
</file>