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7" autoAdjust="0"/>
    <p:restoredTop sz="93928" autoAdjust="0"/>
  </p:normalViewPr>
  <p:slideViewPr>
    <p:cSldViewPr snapToGrid="0">
      <p:cViewPr varScale="1">
        <p:scale>
          <a:sx n="66" d="100"/>
          <a:sy n="66" d="100"/>
        </p:scale>
        <p:origin x="77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327F-4598-49FF-B5E7-CBAAB8700376}" type="datetimeFigureOut">
              <a:rPr lang="en-US" smtClean="0"/>
              <a:t>21/09/2021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6892-5272-403D-8E12-8726B09A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43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327F-4598-49FF-B5E7-CBAAB8700376}" type="datetimeFigureOut">
              <a:rPr lang="en-US" smtClean="0"/>
              <a:t>21/09/2021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6892-5272-403D-8E12-8726B09A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46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327F-4598-49FF-B5E7-CBAAB8700376}" type="datetimeFigureOut">
              <a:rPr lang="en-US" smtClean="0"/>
              <a:t>21/09/2021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6892-5272-403D-8E12-8726B09A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8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327F-4598-49FF-B5E7-CBAAB8700376}" type="datetimeFigureOut">
              <a:rPr lang="en-US" smtClean="0"/>
              <a:t>21/09/2021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6892-5272-403D-8E12-8726B09A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4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327F-4598-49FF-B5E7-CBAAB8700376}" type="datetimeFigureOut">
              <a:rPr lang="en-US" smtClean="0"/>
              <a:t>21/09/2021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6892-5272-403D-8E12-8726B09A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1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327F-4598-49FF-B5E7-CBAAB8700376}" type="datetimeFigureOut">
              <a:rPr lang="en-US" smtClean="0"/>
              <a:t>21/09/2021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6892-5272-403D-8E12-8726B09A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2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327F-4598-49FF-B5E7-CBAAB8700376}" type="datetimeFigureOut">
              <a:rPr lang="en-US" smtClean="0"/>
              <a:t>21/09/2021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6892-5272-403D-8E12-8726B09A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2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327F-4598-49FF-B5E7-CBAAB8700376}" type="datetimeFigureOut">
              <a:rPr lang="en-US" smtClean="0"/>
              <a:t>21/09/2021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6892-5272-403D-8E12-8726B09A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5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327F-4598-49FF-B5E7-CBAAB8700376}" type="datetimeFigureOut">
              <a:rPr lang="en-US" smtClean="0"/>
              <a:t>21/09/2021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6892-5272-403D-8E12-8726B09A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1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327F-4598-49FF-B5E7-CBAAB8700376}" type="datetimeFigureOut">
              <a:rPr lang="en-US" smtClean="0"/>
              <a:t>21/09/2021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6892-5272-403D-8E12-8726B09A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50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8327F-4598-49FF-B5E7-CBAAB8700376}" type="datetimeFigureOut">
              <a:rPr lang="en-US" smtClean="0"/>
              <a:t>21/09/2021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46892-5272-403D-8E12-8726B09A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94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8327F-4598-49FF-B5E7-CBAAB8700376}" type="datetimeFigureOut">
              <a:rPr lang="en-US" smtClean="0"/>
              <a:t>21/09/2021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46892-5272-403D-8E12-8726B09A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44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-313899"/>
            <a:ext cx="12191999" cy="7381642"/>
            <a:chOff x="0" y="-313899"/>
            <a:chExt cx="12191999" cy="7381642"/>
          </a:xfrm>
        </p:grpSpPr>
        <p:sp>
          <p:nvSpPr>
            <p:cNvPr id="2" name="TextBox 1"/>
            <p:cNvSpPr txBox="1"/>
            <p:nvPr/>
          </p:nvSpPr>
          <p:spPr>
            <a:xfrm>
              <a:off x="435190" y="6488668"/>
              <a:ext cx="7578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ইসলাম,সহকারী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রামজীবন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ইসলামিয়া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দাখিল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মাদ্রাসা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সুন্দরগঞ্জ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গাইবান্ধা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502556" y="6464575"/>
              <a:ext cx="15058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২১/০৯/২০২১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90912" y="6359857"/>
              <a:ext cx="5186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313899"/>
              <a:ext cx="12191999" cy="65918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8926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51525" y="0"/>
            <a:ext cx="12168108" cy="7067743"/>
            <a:chOff x="51525" y="0"/>
            <a:chExt cx="12168108" cy="7067743"/>
          </a:xfrm>
        </p:grpSpPr>
        <p:sp>
          <p:nvSpPr>
            <p:cNvPr id="2" name="TextBox 1"/>
            <p:cNvSpPr txBox="1"/>
            <p:nvPr/>
          </p:nvSpPr>
          <p:spPr>
            <a:xfrm>
              <a:off x="435190" y="6488668"/>
              <a:ext cx="7578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ইসলাম,সহকারী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রামজীবন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ইসলামিয়া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দাখিল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মাদ্রাসা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সুন্দরগঞ্জ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গাইবান্ধা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338783" y="6464575"/>
              <a:ext cx="15058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২১/০৯/২০২১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727138" y="6359857"/>
              <a:ext cx="70968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১০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494445" y="0"/>
              <a:ext cx="2975429" cy="1218661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গাণিতিক</a:t>
              </a:r>
              <a:r>
                <a:rPr lang="en-US" sz="4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সমস্যা</a:t>
              </a:r>
              <a:endParaRPr lang="en-SG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25" y="920210"/>
              <a:ext cx="2886075" cy="158115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706059" y="2496938"/>
              <a:ext cx="1050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600kg</a:t>
              </a:r>
              <a:endParaRPr lang="en-SG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33583" y="880029"/>
              <a:ext cx="2686050" cy="1704975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9" name="TextBox 8"/>
            <p:cNvSpPr txBox="1"/>
            <p:nvPr/>
          </p:nvSpPr>
          <p:spPr>
            <a:xfrm>
              <a:off x="10553652" y="2537882"/>
              <a:ext cx="13518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1000kg</a:t>
              </a:r>
              <a:endParaRPr lang="en-SG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2978543" y="2034279"/>
              <a:ext cx="64696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009936" y="3347297"/>
              <a:ext cx="9689909" cy="2677656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just"/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চিত্রের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ট্রাকটি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20m/s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সুষম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বেগে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উত্তরা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থেকে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মতিঝিল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যাচ্ছিল।পিছনের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প্রাইভেট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কারটি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স্থিরাবস্থান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থেকে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2800" b="1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m/s</a:t>
              </a:r>
              <a:r>
                <a:rPr lang="en-US" sz="2800" baseline="300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সুষম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ত্বরনে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চলতে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শুরু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করে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এবং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10 s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ট্রাকটির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সাথে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সংঘর্ষ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ঘটায়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pPr algn="just"/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(গ)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সংঘর্ষের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পরে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উভয়ের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মিলিত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বেগ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কত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?</a:t>
              </a:r>
            </a:p>
            <a:p>
              <a:pPr algn="just"/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(ঘ)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উদ্দীপকের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ঘটনাটি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ভরবেগের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সংরক্ষণশীলতার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সূত্র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সমর্থন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করলেও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গতিশক্তি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সংরক্ষিত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হয়নি_গাণিতিকভাবে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ব্যাখ্যা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sz="28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SG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077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"/>
            <a:ext cx="12192000" cy="7067744"/>
            <a:chOff x="0" y="-1"/>
            <a:chExt cx="12192000" cy="7067744"/>
          </a:xfrm>
        </p:grpSpPr>
        <p:sp>
          <p:nvSpPr>
            <p:cNvPr id="2" name="TextBox 1"/>
            <p:cNvSpPr txBox="1"/>
            <p:nvPr/>
          </p:nvSpPr>
          <p:spPr>
            <a:xfrm>
              <a:off x="435190" y="6488668"/>
              <a:ext cx="7578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ইসলাম,সহকারী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রামজীবন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ইসলামিয়া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দাখিল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মাদ্রাসা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সুন্দরগঞ্জ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গাইবান্ধা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502556" y="6464575"/>
              <a:ext cx="15058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২১/০৯/২০২১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90911" y="6359857"/>
              <a:ext cx="69603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১১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TextBox 4"/>
                <p:cNvSpPr txBox="1"/>
                <p:nvPr/>
              </p:nvSpPr>
              <p:spPr>
                <a:xfrm>
                  <a:off x="0" y="0"/>
                  <a:ext cx="6933063" cy="4171783"/>
                </a:xfrm>
                <a:prstGeom prst="rect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 smtClean="0">
                      <a:solidFill>
                        <a:srgbClr val="FFFF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(গ)</a:t>
                  </a:r>
                  <a:r>
                    <a:rPr lang="en-US" sz="3600" dirty="0" err="1" smtClean="0">
                      <a:solidFill>
                        <a:srgbClr val="FFFF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সমাধানঃ</a:t>
                  </a:r>
                  <a:endParaRPr lang="en-US" sz="3600" dirty="0" smtClean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:r>
                    <a:rPr lang="en-US" sz="3600" dirty="0" err="1" smtClean="0">
                      <a:solidFill>
                        <a:srgbClr val="FFFF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আমরা</a:t>
                  </a:r>
                  <a:r>
                    <a:rPr lang="en-US" sz="3600" dirty="0" smtClean="0">
                      <a:solidFill>
                        <a:srgbClr val="FFFF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3600" dirty="0" err="1" smtClean="0">
                      <a:solidFill>
                        <a:srgbClr val="FFFF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জানি</a:t>
                  </a:r>
                  <a:r>
                    <a:rPr lang="en-US" sz="3600" dirty="0" smtClean="0">
                      <a:solidFill>
                        <a:srgbClr val="FFFF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,</a:t>
                  </a:r>
                </a:p>
                <a:p>
                  <a:r>
                    <a:rPr lang="en-US" sz="3600" dirty="0" smtClean="0">
                      <a:solidFill>
                        <a:srgbClr val="FFFF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m</a:t>
                  </a:r>
                  <a:r>
                    <a:rPr lang="en-US" sz="3600" baseline="-25000" dirty="0" smtClean="0">
                      <a:solidFill>
                        <a:srgbClr val="FFFF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1</a:t>
                  </a:r>
                  <a:r>
                    <a:rPr lang="en-US" sz="3600" dirty="0" smtClean="0">
                      <a:solidFill>
                        <a:srgbClr val="FFFF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u</a:t>
                  </a:r>
                  <a:r>
                    <a:rPr lang="en-US" sz="3600" baseline="-25000" dirty="0" smtClean="0">
                      <a:solidFill>
                        <a:srgbClr val="FFFF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1</a:t>
                  </a:r>
                  <a:r>
                    <a:rPr lang="en-US" sz="3600" dirty="0" smtClean="0">
                      <a:solidFill>
                        <a:srgbClr val="FFFF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+m</a:t>
                  </a:r>
                  <a:r>
                    <a:rPr lang="en-US" sz="3600" baseline="-25000" dirty="0" smtClean="0">
                      <a:solidFill>
                        <a:srgbClr val="FFFF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2</a:t>
                  </a:r>
                  <a:r>
                    <a:rPr lang="en-US" sz="3600" dirty="0" smtClean="0">
                      <a:solidFill>
                        <a:srgbClr val="FFFF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u</a:t>
                  </a:r>
                  <a:r>
                    <a:rPr lang="en-US" sz="3600" baseline="-25000" dirty="0" smtClean="0">
                      <a:solidFill>
                        <a:srgbClr val="FFFF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2</a:t>
                  </a:r>
                  <a:r>
                    <a:rPr lang="en-US" sz="3600" dirty="0" smtClean="0">
                      <a:solidFill>
                        <a:srgbClr val="FFFF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=v(m</a:t>
                  </a:r>
                  <a:r>
                    <a:rPr lang="en-US" sz="3600" baseline="-25000" dirty="0" smtClean="0">
                      <a:solidFill>
                        <a:srgbClr val="FFFF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1</a:t>
                  </a:r>
                  <a:r>
                    <a:rPr lang="en-US" sz="3600" dirty="0" smtClean="0">
                      <a:solidFill>
                        <a:srgbClr val="FFFF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+m</a:t>
                  </a:r>
                  <a:r>
                    <a:rPr lang="en-US" sz="3600" baseline="-25000" dirty="0" smtClean="0">
                      <a:solidFill>
                        <a:srgbClr val="FFFF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2</a:t>
                  </a:r>
                  <a:r>
                    <a:rPr lang="en-US" sz="3600" dirty="0" smtClean="0">
                      <a:solidFill>
                        <a:srgbClr val="FFFF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)</a:t>
                  </a:r>
                </a:p>
                <a:p>
                  <a:r>
                    <a:rPr lang="en-US" sz="3600" dirty="0" smtClean="0">
                      <a:solidFill>
                        <a:srgbClr val="FFFF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v=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3600" b="0" i="1" baseline="-2500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6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3600" b="0" i="1" baseline="-2500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6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3600" b="0" i="1" baseline="-2500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36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3600" b="0" i="1" baseline="-2500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3600" b="0" i="1" baseline="-2500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6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3600" b="0" i="1" baseline="-2500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SG" sz="3600" dirty="0" smtClean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:endParaRPr lang="en-SG" sz="3600" dirty="0" smtClean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:r>
                    <a:rPr lang="en-US" sz="3600" dirty="0" smtClean="0">
                      <a:solidFill>
                        <a:srgbClr val="FFFF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600</m:t>
                          </m:r>
                          <m:r>
                            <a:rPr lang="en-US" sz="36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36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36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1000</m:t>
                          </m:r>
                          <m:r>
                            <a:rPr lang="en-US" sz="36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36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600</m:t>
                          </m:r>
                          <m:r>
                            <a:rPr lang="en-US" sz="36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1000</m:t>
                          </m:r>
                        </m:den>
                      </m:f>
                    </m:oMath>
                  </a14:m>
                  <a:r>
                    <a:rPr lang="en-US" sz="3600" dirty="0" smtClean="0">
                      <a:solidFill>
                        <a:srgbClr val="FFFF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20000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1600</m:t>
                          </m:r>
                        </m:den>
                      </m:f>
                    </m:oMath>
                  </a14:m>
                  <a:r>
                    <a:rPr lang="en-US" sz="3600" dirty="0" smtClean="0">
                      <a:solidFill>
                        <a:srgbClr val="FFFF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=12.5m/s</a:t>
                  </a:r>
                </a:p>
                <a:p>
                  <a:endParaRPr lang="en-US" sz="2000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mc:Choice>
          <mc:Fallback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0"/>
                  <a:ext cx="6933063" cy="4171783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2546" t="-204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Rectangle 5"/>
            <p:cNvSpPr/>
            <p:nvPr/>
          </p:nvSpPr>
          <p:spPr>
            <a:xfrm>
              <a:off x="6960284" y="-1"/>
              <a:ext cx="5231716" cy="4148919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32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এখানে</a:t>
              </a:r>
              <a:r>
                <a:rPr lang="en-US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</a:t>
              </a:r>
            </a:p>
            <a:p>
              <a:pPr algn="r"/>
              <a:r>
                <a:rPr lang="en-US" sz="32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প্রাইভেট</a:t>
              </a:r>
              <a:r>
                <a:rPr lang="en-US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কারের</a:t>
              </a:r>
              <a:r>
                <a:rPr lang="en-US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ভর</a:t>
              </a:r>
              <a:r>
                <a:rPr lang="en-US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m</a:t>
              </a:r>
              <a:r>
                <a:rPr lang="en-US" sz="3200" baseline="-250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en-US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=600kg</a:t>
              </a:r>
            </a:p>
            <a:p>
              <a:pPr algn="r"/>
              <a:r>
                <a:rPr lang="en-US" sz="32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প্রাইভেট</a:t>
              </a:r>
              <a:r>
                <a:rPr lang="en-US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কারের</a:t>
              </a:r>
              <a:r>
                <a:rPr lang="en-US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আদিবেগ</a:t>
              </a:r>
              <a:r>
                <a:rPr lang="en-US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u</a:t>
              </a:r>
              <a:r>
                <a:rPr lang="en-US" sz="3200" baseline="-250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en-US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=0m/s</a:t>
              </a:r>
            </a:p>
            <a:p>
              <a:pPr algn="r"/>
              <a:r>
                <a:rPr lang="en-US" sz="32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ট্রাকের</a:t>
              </a:r>
              <a:r>
                <a:rPr lang="en-US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ভর</a:t>
              </a:r>
              <a:r>
                <a:rPr lang="en-US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m</a:t>
              </a:r>
              <a:r>
                <a:rPr lang="en-US" sz="3200" baseline="-250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en-US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=1000kg</a:t>
              </a:r>
            </a:p>
            <a:p>
              <a:pPr algn="r"/>
              <a:r>
                <a:rPr lang="en-US" sz="32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ট্রাকের</a:t>
              </a:r>
              <a:r>
                <a:rPr lang="en-US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আদিবেগ</a:t>
              </a:r>
              <a:r>
                <a:rPr lang="en-US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u</a:t>
              </a:r>
              <a:r>
                <a:rPr lang="en-US" sz="3200" baseline="-250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en-US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=20m/s</a:t>
              </a:r>
            </a:p>
            <a:p>
              <a:pPr algn="r"/>
              <a:r>
                <a:rPr lang="en-US" sz="32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মিলিত</a:t>
              </a:r>
              <a:r>
                <a:rPr lang="en-US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বেগ</a:t>
              </a:r>
              <a:r>
                <a:rPr lang="en-US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v</a:t>
              </a:r>
              <a:r>
                <a:rPr lang="en-US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=?</a:t>
              </a:r>
              <a:endParaRPr lang="en-SG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428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12192000" cy="7067743"/>
            <a:chOff x="0" y="0"/>
            <a:chExt cx="12192000" cy="7067743"/>
          </a:xfrm>
        </p:grpSpPr>
        <p:sp>
          <p:nvSpPr>
            <p:cNvPr id="2" name="TextBox 1"/>
            <p:cNvSpPr txBox="1"/>
            <p:nvPr/>
          </p:nvSpPr>
          <p:spPr>
            <a:xfrm>
              <a:off x="435190" y="6488668"/>
              <a:ext cx="7578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ইসলাম,সহকারী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রামজীবন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ইসলামিয়া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দাখিল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মাদ্রাসা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সুন্দরগঞ্জ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গাইবান্ধা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502556" y="6464575"/>
              <a:ext cx="15058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২১/০৯/২০২১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90911" y="6359857"/>
              <a:ext cx="69603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১২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Rectangle 4"/>
                <p:cNvSpPr/>
                <p:nvPr/>
              </p:nvSpPr>
              <p:spPr>
                <a:xfrm>
                  <a:off x="0" y="0"/>
                  <a:ext cx="12192000" cy="6415314"/>
                </a:xfrm>
                <a:prstGeom prst="rect">
                  <a:avLst/>
                </a:prstGeom>
                <a:ln/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2400" dirty="0" smtClean="0">
                      <a:solidFill>
                        <a:srgbClr val="FFFF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(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ঘ)</a:t>
                  </a:r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সমাধানঃ</a:t>
                  </a:r>
                  <a:endParaRPr lang="en-US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গ </a:t>
                  </a:r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হতে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পাই,মিলিত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বেগ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v=12.5m/s</a:t>
                  </a:r>
                </a:p>
                <a:p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এখন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সংঘর্ষের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পূর্বে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মোট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ভরবেগ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=m</a:t>
                  </a:r>
                  <a:r>
                    <a:rPr lang="en-US" sz="2400" baseline="-250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1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u</a:t>
                  </a:r>
                  <a:r>
                    <a:rPr lang="en-US" sz="2400" baseline="-250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1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+m</a:t>
                  </a:r>
                  <a:r>
                    <a:rPr lang="en-US" sz="2400" baseline="-250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2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u</a:t>
                  </a:r>
                  <a:r>
                    <a:rPr lang="en-US" sz="2400" baseline="-250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2</a:t>
                  </a:r>
                </a:p>
                <a:p>
                  <a:r>
                    <a:rPr lang="en-US" sz="24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                                      =600</a:t>
                  </a:r>
                  <a14:m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0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100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NikoshBAN" panose="02000000000000000000" pitchFamily="2" charset="0"/>
                        </a:rPr>
                        <m:t>0</m:t>
                      </m:r>
                    </m:oMath>
                  </a14:m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×20</a:t>
                  </a:r>
                </a:p>
                <a:p>
                  <a:r>
                    <a:rPr lang="en-US" sz="24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                                     =20000 Kgms</a:t>
                  </a:r>
                  <a:r>
                    <a:rPr lang="en-US" sz="2400" baseline="300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-1</a:t>
                  </a:r>
                </a:p>
                <a:p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সংঘর্ষের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পরে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মোট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ভরবেগ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=m</a:t>
                  </a:r>
                  <a:r>
                    <a:rPr lang="en-US" sz="2400" baseline="-250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1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v+m</a:t>
                  </a:r>
                  <a:r>
                    <a:rPr lang="en-US" sz="2400" baseline="-250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2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v</a:t>
                  </a:r>
                </a:p>
                <a:p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                                =12.5(600+1000)</a:t>
                  </a:r>
                </a:p>
                <a:p>
                  <a:r>
                    <a:rPr lang="en-US" sz="24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                               =</a:t>
                  </a:r>
                  <a:r>
                    <a:rPr lang="en-US" sz="24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20000 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Kgms</a:t>
                  </a:r>
                  <a:r>
                    <a:rPr lang="en-US" sz="2400" baseline="300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-1</a:t>
                  </a:r>
                  <a:endParaRPr lang="en-US" sz="2400" baseline="300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যেহেতু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সংঘর্ষের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পূর্বের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ও </a:t>
                  </a:r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পরের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ভরবেগের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সমষ্টি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সমান,তাই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বলা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যায়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এ </a:t>
                  </a:r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সংঘর্ষ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ভরবেগের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সংরক্ষণশীলতা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নীতিকে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সমর্থন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করে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। </a:t>
                  </a:r>
                </a:p>
                <a:p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endPara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আবার,সংঘর্ষের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পূর্বে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গতিশক্তির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সমষ্টি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(m</a:t>
                  </a:r>
                  <a:r>
                    <a:rPr lang="en-US" sz="2400" baseline="-250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1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u</a:t>
                  </a:r>
                  <a:r>
                    <a:rPr lang="en-US" sz="2400" baseline="-250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1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²+m</a:t>
                  </a:r>
                  <a:r>
                    <a:rPr lang="en-US" sz="2400" baseline="-250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2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u</a:t>
                  </a:r>
                  <a:r>
                    <a:rPr lang="en-US" sz="2400" baseline="-250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2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²)</a:t>
                  </a:r>
                </a:p>
                <a:p>
                  <a:r>
                    <a:rPr lang="en-US" sz="24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                                             =20000 J</a:t>
                  </a:r>
                </a:p>
                <a:p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সংঘর্ষের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পরে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গতিশক্তির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সমষ্টি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m</a:t>
                  </a:r>
                  <a:r>
                    <a:rPr lang="en-US" sz="2400" baseline="-250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1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v²+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m</a:t>
                  </a:r>
                  <a:r>
                    <a:rPr lang="en-US" sz="2400" baseline="-250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2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v²</a:t>
                  </a:r>
                </a:p>
                <a:p>
                  <a:r>
                    <a:rPr lang="en-US" sz="24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                                    =46875+78125</a:t>
                  </a:r>
                </a:p>
                <a:p>
                  <a:r>
                    <a:rPr lang="en-US" sz="2400" dirty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smtClean="0">
                      <a:solidFill>
                        <a:schemeClr val="bg1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                                     =125000 J</a:t>
                  </a:r>
                  <a:endParaRPr lang="en-US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:r>
                    <a:rPr lang="en-US" sz="2400" dirty="0" err="1" smtClean="0">
                      <a:solidFill>
                        <a:srgbClr val="FFC0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অতএব</a:t>
                  </a:r>
                  <a:r>
                    <a:rPr lang="en-US" sz="2400" dirty="0" smtClean="0">
                      <a:solidFill>
                        <a:srgbClr val="FFC0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rgbClr val="FFC0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বলা</a:t>
                  </a:r>
                  <a:r>
                    <a:rPr lang="en-US" sz="2400" dirty="0" smtClean="0">
                      <a:solidFill>
                        <a:srgbClr val="FFC0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rgbClr val="FFC0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যায়</a:t>
                  </a:r>
                  <a:r>
                    <a:rPr lang="en-US" sz="2400" dirty="0" smtClean="0">
                      <a:solidFill>
                        <a:srgbClr val="FFC0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rgbClr val="FFC0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যে,উল্লেখিত</a:t>
                  </a:r>
                  <a:r>
                    <a:rPr lang="en-US" sz="2400" dirty="0" smtClean="0">
                      <a:solidFill>
                        <a:srgbClr val="FFC0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rgbClr val="FFC0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ক্ষেত্রে</a:t>
                  </a:r>
                  <a:r>
                    <a:rPr lang="en-US" sz="2400" dirty="0" smtClean="0">
                      <a:solidFill>
                        <a:srgbClr val="FFC0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rgbClr val="FFC0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গতিশক্তি</a:t>
                  </a:r>
                  <a:r>
                    <a:rPr lang="en-US" sz="2400" dirty="0" smtClean="0">
                      <a:solidFill>
                        <a:srgbClr val="FFC0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rgbClr val="FFC0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সংরক্ষিত</a:t>
                  </a:r>
                  <a:r>
                    <a:rPr lang="en-US" sz="2400" dirty="0" smtClean="0">
                      <a:solidFill>
                        <a:srgbClr val="FFC0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solidFill>
                        <a:srgbClr val="FFC000"/>
                      </a:solidFill>
                      <a:latin typeface="NikoshBAN" panose="02000000000000000000" pitchFamily="2" charset="0"/>
                      <a:cs typeface="NikoshBAN" panose="02000000000000000000" pitchFamily="2" charset="0"/>
                    </a:rPr>
                    <a:t>হয়নি</a:t>
                  </a:r>
                  <a:endParaRPr lang="en-US" sz="2400" dirty="0" smtClean="0">
                    <a:solidFill>
                      <a:srgbClr val="FFC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:endParaRPr lang="en-US" sz="2400" dirty="0">
                    <a:solidFill>
                      <a:srgbClr val="FFC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mc:Choice>
          <mc:Fallback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0"/>
                  <a:ext cx="12192000" cy="6415314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699" t="-2182"/>
                  </a:stretch>
                </a:blipFill>
                <a:ln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66606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35190" y="0"/>
            <a:ext cx="11165406" cy="7067743"/>
            <a:chOff x="435190" y="0"/>
            <a:chExt cx="11165406" cy="7067743"/>
          </a:xfrm>
        </p:grpSpPr>
        <p:sp>
          <p:nvSpPr>
            <p:cNvPr id="2" name="TextBox 1"/>
            <p:cNvSpPr txBox="1"/>
            <p:nvPr/>
          </p:nvSpPr>
          <p:spPr>
            <a:xfrm>
              <a:off x="435190" y="6488668"/>
              <a:ext cx="7578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ইসলাম,সহকারী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রামজীবন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ইসলামিয়া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দাখিল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মাদ্রাসা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সুন্দরগঞ্জ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গাইবান্ধা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502556" y="6464575"/>
              <a:ext cx="15058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২১/০৯/২০২১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90911" y="6359857"/>
              <a:ext cx="70968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১৩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068989" y="0"/>
              <a:ext cx="262209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b="1" dirty="0" err="1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মূল্যায়ন</a:t>
              </a:r>
              <a:endParaRPr lang="en-US" sz="6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20184" y="2152650"/>
              <a:ext cx="8339930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১। </a:t>
              </a:r>
              <a:r>
                <a:rPr lang="en-US" sz="4400" dirty="0" err="1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ভরবেগ</a:t>
              </a:r>
              <a:r>
                <a:rPr lang="en-US" sz="4400" dirty="0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কাকে</a:t>
              </a:r>
              <a:r>
                <a:rPr lang="en-US" sz="4400" dirty="0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বলে</a:t>
              </a:r>
              <a:r>
                <a:rPr lang="en-US" sz="4400" dirty="0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?</a:t>
              </a:r>
            </a:p>
            <a:p>
              <a:r>
                <a:rPr lang="en-US" sz="4400" dirty="0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২। </a:t>
              </a:r>
              <a:r>
                <a:rPr lang="en-US" sz="4400" dirty="0" err="1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ভরবেগের</a:t>
              </a:r>
              <a:r>
                <a:rPr lang="en-US" sz="4400" dirty="0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সংরক্ষণশীলতা</a:t>
              </a:r>
              <a:r>
                <a:rPr lang="en-US" sz="4400" dirty="0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নীতিটি</a:t>
              </a:r>
              <a:r>
                <a:rPr lang="en-US" sz="4400" dirty="0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বিবৃত</a:t>
              </a:r>
              <a:r>
                <a:rPr lang="en-US" sz="4400" dirty="0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sz="4400" dirty="0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r>
                <a:rPr lang="en-US" sz="4400" dirty="0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৩। </a:t>
              </a:r>
              <a:r>
                <a:rPr lang="en-US" sz="4400" dirty="0" err="1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শক্তির</a:t>
              </a:r>
              <a:r>
                <a:rPr lang="en-US" sz="4400" dirty="0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সংরক্ষণশীলতা</a:t>
              </a:r>
              <a:r>
                <a:rPr lang="en-US" sz="4400" dirty="0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নীতিটি</a:t>
              </a:r>
              <a:r>
                <a:rPr lang="en-US" sz="4400" dirty="0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বিবৃত</a:t>
              </a:r>
              <a:r>
                <a:rPr lang="en-US" sz="4400" dirty="0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sz="4400" dirty="0" smtClean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4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018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17715" y="0"/>
            <a:ext cx="11600596" cy="7067743"/>
            <a:chOff x="0" y="0"/>
            <a:chExt cx="11600596" cy="7067743"/>
          </a:xfrm>
        </p:grpSpPr>
        <p:sp>
          <p:nvSpPr>
            <p:cNvPr id="2" name="TextBox 1"/>
            <p:cNvSpPr txBox="1"/>
            <p:nvPr/>
          </p:nvSpPr>
          <p:spPr>
            <a:xfrm>
              <a:off x="435190" y="6488668"/>
              <a:ext cx="7578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ইসলাম,সহকারী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রামজীবন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ইসলামিয়া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দাখিল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মাদ্রাসা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সুন্দরগঞ্জ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গাইবান্ধা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502556" y="6464575"/>
              <a:ext cx="15058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২১/০৯/২০২১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90911" y="6359857"/>
              <a:ext cx="70968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১৪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441020" y="0"/>
              <a:ext cx="4774066" cy="1200329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 err="1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বাড়ির</a:t>
              </a:r>
              <a:r>
                <a:rPr lang="en-US" sz="72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7200" b="1" dirty="0" err="1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r>
                <a:rPr lang="en-US" sz="72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72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:</a:t>
              </a:r>
              <a:endParaRPr lang="en-US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0" y="1878920"/>
              <a:ext cx="10244137" cy="212365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4400" b="1" dirty="0" err="1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একটি</a:t>
              </a:r>
              <a:r>
                <a:rPr lang="en-US" sz="4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বন্দুক</a:t>
              </a:r>
              <a:r>
                <a:rPr lang="en-US" sz="4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থেকে</a:t>
              </a:r>
              <a:r>
                <a:rPr lang="en-US" sz="4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650 ms-1 </a:t>
              </a:r>
              <a:r>
                <a:rPr lang="en-US" sz="4400" b="1" dirty="0" err="1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বেগে</a:t>
              </a:r>
              <a:r>
                <a:rPr lang="en-US" sz="4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 15 g </a:t>
              </a:r>
              <a:r>
                <a:rPr lang="en-US" sz="4400" b="1" dirty="0" err="1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ভরের</a:t>
              </a:r>
              <a:r>
                <a:rPr lang="en-US" sz="4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গুলি</a:t>
              </a:r>
              <a:r>
                <a:rPr lang="en-US" sz="4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ছোড়া</a:t>
              </a:r>
              <a:r>
                <a:rPr lang="en-US" sz="4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হলো</a:t>
              </a:r>
              <a:r>
                <a:rPr lang="en-US" sz="4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r>
                <a:rPr lang="en-US" sz="4400" b="1" dirty="0" err="1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বন্ধুকের</a:t>
              </a:r>
              <a:r>
                <a:rPr lang="en-US" sz="4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ভর</a:t>
              </a:r>
              <a:r>
                <a:rPr lang="en-US" sz="4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3 kg </a:t>
              </a:r>
              <a:r>
                <a:rPr lang="en-US" sz="4400" b="1" dirty="0" err="1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হলে</a:t>
              </a:r>
              <a:r>
                <a:rPr lang="en-US" sz="4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বন্ধুকের</a:t>
              </a:r>
              <a:r>
                <a:rPr lang="en-US" sz="4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পশ্চা</a:t>
              </a:r>
              <a:r>
                <a:rPr lang="en-US" sz="4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ৎ </a:t>
              </a:r>
              <a:r>
                <a:rPr lang="en-US" sz="4400" b="1" dirty="0" err="1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বেগ</a:t>
              </a:r>
              <a:r>
                <a:rPr lang="en-US" sz="4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নির্ণয়</a:t>
              </a:r>
              <a:r>
                <a:rPr lang="en-US" sz="4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sz="4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7539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35190" y="0"/>
            <a:ext cx="11138110" cy="7024201"/>
            <a:chOff x="435190" y="0"/>
            <a:chExt cx="11138110" cy="7024201"/>
          </a:xfrm>
        </p:grpSpPr>
        <p:sp>
          <p:nvSpPr>
            <p:cNvPr id="2" name="TextBox 1"/>
            <p:cNvSpPr txBox="1"/>
            <p:nvPr/>
          </p:nvSpPr>
          <p:spPr>
            <a:xfrm>
              <a:off x="435190" y="6445126"/>
              <a:ext cx="7578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ইসলাম,সহকারী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রামজীবন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ইসলামিয়া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দাখিল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মাদ্রাসা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সুন্দরগঞ্জ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গাইবান্ধা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502556" y="6421033"/>
              <a:ext cx="15058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২১/০৯/২০২১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90911" y="6316315"/>
              <a:ext cx="68238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১৫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5" name="Picture 4" descr="beautiful-bloom-blooming-kkkkk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4743" y="1084943"/>
              <a:ext cx="10551885" cy="5083629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4833257" y="0"/>
              <a:ext cx="323668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dirty="0" smtClean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8000" dirty="0" err="1" smtClean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ধন্যবাদ</a:t>
              </a:r>
              <a:r>
                <a:rPr lang="en-US" sz="8000" dirty="0" smtClean="0">
                  <a:solidFill>
                    <a:schemeClr val="accent2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8000" dirty="0" smtClean="0">
                  <a:solidFill>
                    <a:schemeClr val="accent2"/>
                  </a:solidFill>
                </a:rPr>
                <a:t> </a:t>
              </a:r>
              <a:endParaRPr lang="en-US" sz="8000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458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35190" y="0"/>
            <a:ext cx="10974338" cy="7067743"/>
            <a:chOff x="435190" y="0"/>
            <a:chExt cx="10974338" cy="7067743"/>
          </a:xfrm>
        </p:grpSpPr>
        <p:sp>
          <p:nvSpPr>
            <p:cNvPr id="2" name="TextBox 1"/>
            <p:cNvSpPr txBox="1"/>
            <p:nvPr/>
          </p:nvSpPr>
          <p:spPr>
            <a:xfrm>
              <a:off x="435190" y="6488668"/>
              <a:ext cx="7578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ইসলাম,সহকারী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রামজীবন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ইসলামিয়া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দাখিল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মাদ্রাসা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সুন্দরগঞ্জ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গাইবান্ধা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502556" y="6464575"/>
              <a:ext cx="15058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২১/০৯/২০২১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90912" y="6359857"/>
              <a:ext cx="5186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991134" y="0"/>
              <a:ext cx="5895834" cy="110799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BD" sz="6600" u="sng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শিক্ষক </a:t>
              </a:r>
              <a:r>
                <a:rPr lang="bn-BD" sz="6600" u="sng" dirty="0"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9600" u="sng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19837" y="2080498"/>
              <a:ext cx="4691417" cy="31551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sz="36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sz="36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ইসলাম</a:t>
              </a:r>
              <a:r>
                <a:rPr lang="en-US" sz="36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r>
                <a:rPr lang="en-US" sz="36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sz="36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 </a:t>
              </a:r>
              <a:r>
                <a:rPr lang="en-US" sz="36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sz="36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r>
                <a:rPr lang="en-US" sz="32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রামজীবন</a:t>
              </a:r>
              <a:r>
                <a:rPr lang="en-US" sz="32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ইসলামিয়া</a:t>
              </a:r>
              <a:r>
                <a:rPr lang="en-US" sz="32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দাখিল</a:t>
              </a:r>
              <a:r>
                <a:rPr lang="en-US" sz="32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মাদ্রাসা</a:t>
              </a:r>
              <a:r>
                <a:rPr lang="en-US" sz="32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r>
                <a:rPr lang="en-US" sz="32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সুন্দরগঞ্জ</a:t>
              </a:r>
              <a:r>
                <a:rPr lang="en-US" sz="32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32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গাইবান্ধা</a:t>
              </a:r>
              <a:r>
                <a:rPr lang="en-US" sz="32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r>
                <a:rPr lang="en-US" sz="32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মোবাইল</a:t>
              </a:r>
              <a:r>
                <a:rPr lang="en-US" sz="32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নং</a:t>
              </a:r>
              <a:r>
                <a:rPr lang="en-US" sz="32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- ০১৭২৩২৪৯১৭৭</a:t>
              </a:r>
            </a:p>
            <a:p>
              <a:r>
                <a:rPr lang="en-US" sz="24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mdnazrul123412@gmail.com</a:t>
              </a:r>
              <a:endParaRPr lang="en-US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6214" y="2188148"/>
              <a:ext cx="2292825" cy="2834229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149989" y="5090616"/>
              <a:ext cx="22928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sz="2400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sz="2400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ইসলাম</a:t>
              </a:r>
              <a:r>
                <a:rPr lang="en-US" sz="2400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9434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21542" y="204717"/>
            <a:ext cx="11052613" cy="7067743"/>
            <a:chOff x="435190" y="0"/>
            <a:chExt cx="11052613" cy="7067743"/>
          </a:xfrm>
        </p:grpSpPr>
        <p:sp>
          <p:nvSpPr>
            <p:cNvPr id="2" name="TextBox 1"/>
            <p:cNvSpPr txBox="1"/>
            <p:nvPr/>
          </p:nvSpPr>
          <p:spPr>
            <a:xfrm>
              <a:off x="435190" y="6488668"/>
              <a:ext cx="7578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ইসলাম,সহকারী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রামজীবন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ইসলামিয়া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দাখিল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মাদ্রাসা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সুন্দরগঞ্জ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গাইবান্ধা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502556" y="6464575"/>
              <a:ext cx="15058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২১/০৯/২০২১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90912" y="6359857"/>
              <a:ext cx="5186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৩</a:t>
              </a:r>
            </a:p>
          </p:txBody>
        </p:sp>
        <p:sp>
          <p:nvSpPr>
            <p:cNvPr id="5" name="TextBox 2"/>
            <p:cNvSpPr txBox="1"/>
            <p:nvPr/>
          </p:nvSpPr>
          <p:spPr>
            <a:xfrm>
              <a:off x="1216926" y="1803007"/>
              <a:ext cx="3723564" cy="317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4000" b="1" dirty="0" err="1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</a:t>
              </a:r>
              <a:r>
                <a:rPr lang="en-US" sz="40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: </a:t>
              </a:r>
              <a:r>
                <a:rPr lang="en-US" sz="4000" b="1" dirty="0" err="1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নবম</a:t>
              </a:r>
              <a:endPara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4000" b="1" dirty="0" err="1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</a:t>
              </a:r>
              <a:r>
                <a:rPr lang="en-US" sz="40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: </a:t>
              </a:r>
              <a:r>
                <a:rPr lang="en-US" sz="4000" b="1" dirty="0" err="1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পদার্থবিজ্ঞান</a:t>
              </a:r>
              <a:endPara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4000" b="1" dirty="0" err="1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</a:t>
              </a:r>
              <a:r>
                <a:rPr lang="en-US" sz="40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: </a:t>
              </a:r>
              <a:r>
                <a:rPr lang="en-US" sz="4000" b="1" dirty="0" err="1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তৃতীয়</a:t>
              </a:r>
              <a:r>
                <a:rPr lang="en-US" sz="40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r>
                <a:rPr lang="en-US" sz="4000" b="1" dirty="0" err="1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আলোচ্য</a:t>
              </a:r>
              <a:r>
                <a:rPr lang="en-US" sz="40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b="1" dirty="0" err="1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</a:t>
              </a:r>
              <a:r>
                <a:rPr lang="en-US" sz="40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 </a:t>
              </a:r>
              <a:r>
                <a:rPr lang="en-US" sz="4000" b="1" dirty="0" err="1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ভরবেগের</a:t>
              </a:r>
              <a:r>
                <a:rPr lang="en-US" sz="40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b="1" dirty="0" err="1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সংরক্ষণ</a:t>
              </a:r>
              <a:r>
                <a:rPr lang="en-US" sz="40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b="1" dirty="0" err="1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সূত্র</a:t>
              </a:r>
              <a:endPara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25135" y="1634655"/>
              <a:ext cx="3162668" cy="415882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3931435" y="0"/>
              <a:ext cx="3594254" cy="1107996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bn-BD" sz="6600" u="sng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 পরি</a:t>
              </a:r>
              <a:r>
                <a:rPr lang="en-US" sz="6600" u="sng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চিতি</a:t>
              </a:r>
              <a:endParaRPr lang="en-US" sz="6600" u="sng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2787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35190" y="891868"/>
            <a:ext cx="10974338" cy="6175875"/>
            <a:chOff x="435190" y="891868"/>
            <a:chExt cx="10974338" cy="6175875"/>
          </a:xfrm>
        </p:grpSpPr>
        <p:sp>
          <p:nvSpPr>
            <p:cNvPr id="2" name="TextBox 1"/>
            <p:cNvSpPr txBox="1"/>
            <p:nvPr/>
          </p:nvSpPr>
          <p:spPr>
            <a:xfrm>
              <a:off x="435190" y="6488668"/>
              <a:ext cx="7578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ইসলাম,সহকারী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রামজীবন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ইসলামিয়া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দাখিল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মাদ্রাসা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সুন্দরগঞ্জ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গাইবান্ধা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502556" y="6464575"/>
              <a:ext cx="15058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২১/০৯/২০২১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90912" y="6359857"/>
              <a:ext cx="5186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৪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11417" y="891868"/>
              <a:ext cx="8175009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/>
                <a:t>এই</a:t>
              </a:r>
              <a:r>
                <a:rPr lang="en-US" sz="3600" dirty="0" smtClean="0"/>
                <a:t> পাঠ </a:t>
              </a:r>
              <a:r>
                <a:rPr lang="en-US" sz="3600" dirty="0" err="1" smtClean="0"/>
                <a:t>শেষে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শিক্ষার্থীরা</a:t>
              </a:r>
              <a:r>
                <a:rPr lang="en-US" sz="3600" dirty="0" smtClean="0"/>
                <a:t>-</a:t>
              </a:r>
            </a:p>
            <a:p>
              <a:endParaRPr lang="en-US" sz="3600" dirty="0"/>
            </a:p>
            <a:p>
              <a:endParaRPr lang="en-US" sz="3600" dirty="0" smtClean="0"/>
            </a:p>
            <a:p>
              <a:r>
                <a:rPr lang="en-US" sz="3600" dirty="0" smtClean="0"/>
                <a:t>১। </a:t>
              </a:r>
              <a:r>
                <a:rPr lang="en-US" sz="3600" dirty="0" err="1" smtClean="0"/>
                <a:t>ভরবেগ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কী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তা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বলতে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পারবে</a:t>
              </a:r>
              <a:r>
                <a:rPr lang="en-US" sz="3600" dirty="0" smtClean="0"/>
                <a:t>।</a:t>
              </a:r>
              <a:br>
                <a:rPr lang="en-US" sz="3600" dirty="0" smtClean="0"/>
              </a:br>
              <a:r>
                <a:rPr lang="en-US" sz="3600" dirty="0" smtClean="0"/>
                <a:t>২। </a:t>
              </a:r>
              <a:r>
                <a:rPr lang="en-US" sz="3600" dirty="0" err="1" smtClean="0"/>
                <a:t>ভরবেগের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সংরক্ষণ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সূত্রের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বিবৃতি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করতে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পারবে</a:t>
              </a:r>
              <a:r>
                <a:rPr lang="en-US" sz="3600" dirty="0" smtClean="0"/>
                <a:t>।</a:t>
              </a:r>
            </a:p>
            <a:p>
              <a:r>
                <a:rPr lang="en-US" sz="3600" dirty="0" smtClean="0"/>
                <a:t>৩। </a:t>
              </a:r>
              <a:r>
                <a:rPr lang="en-US" sz="3600" dirty="0" err="1" smtClean="0"/>
                <a:t>ভরবেগের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সংরক্ষণ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সূত্রের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সাহায্যে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গাণিতিক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সমস্যা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সমাধান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করতে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পারবে</a:t>
              </a:r>
              <a:r>
                <a:rPr lang="en-US" sz="3600" dirty="0" smtClean="0"/>
                <a:t>। </a:t>
              </a:r>
            </a:p>
            <a:p>
              <a:r>
                <a:rPr lang="en-US" sz="3600" dirty="0" smtClean="0"/>
                <a:t>৪। </a:t>
              </a:r>
              <a:r>
                <a:rPr lang="en-US" sz="3600" dirty="0" err="1" smtClean="0"/>
                <a:t>শক্তির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সংরক্ষণশীলতা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নীতি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প্রতিষ্ঠা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করতে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পারবে</a:t>
              </a:r>
              <a:r>
                <a:rPr lang="en-US" sz="3600" dirty="0"/>
                <a:t>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548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95534" y="0"/>
            <a:ext cx="13688707" cy="7067743"/>
            <a:chOff x="0" y="0"/>
            <a:chExt cx="13688707" cy="7067743"/>
          </a:xfrm>
        </p:grpSpPr>
        <p:sp>
          <p:nvSpPr>
            <p:cNvPr id="2" name="TextBox 1"/>
            <p:cNvSpPr txBox="1"/>
            <p:nvPr/>
          </p:nvSpPr>
          <p:spPr>
            <a:xfrm>
              <a:off x="435190" y="6488668"/>
              <a:ext cx="7578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ইসলাম,সহকারী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রামজীবন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ইসলামিয়া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দাখিল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মাদ্রাসা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সুন্দরগঞ্জ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গাইবান্ধা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502556" y="6464575"/>
              <a:ext cx="15058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২১/০৯/২০২১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90912" y="6359857"/>
              <a:ext cx="5186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৫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0" y="0"/>
              <a:ext cx="13688707" cy="6435676"/>
              <a:chOff x="0" y="0"/>
              <a:chExt cx="13688707" cy="6435676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4503764" y="3111689"/>
                <a:ext cx="9184943" cy="3323987"/>
                <a:chOff x="-389105" y="27294"/>
                <a:chExt cx="12469933" cy="3323987"/>
              </a:xfrm>
            </p:grpSpPr>
            <p:sp>
              <p:nvSpPr>
                <p:cNvPr id="7" name="TextBox 6"/>
                <p:cNvSpPr txBox="1"/>
                <p:nvPr/>
              </p:nvSpPr>
              <p:spPr>
                <a:xfrm>
                  <a:off x="-389105" y="27294"/>
                  <a:ext cx="12469933" cy="3323987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8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36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সংঘর্ষ</a:t>
                  </a:r>
                  <a:r>
                    <a:rPr lang="en-US" sz="36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36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এবং</a:t>
                  </a:r>
                  <a:r>
                    <a:rPr lang="en-US" sz="36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36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শক্তির</a:t>
                  </a:r>
                  <a:r>
                    <a:rPr lang="en-US" sz="36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36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সরংক্ষণশীলতাঃ</a:t>
                  </a:r>
                  <a:r>
                    <a:rPr lang="en-US" sz="36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-</a:t>
                  </a:r>
                </a:p>
                <a:p>
                  <a:endParaRPr lang="en-US" dirty="0" smtClean="0"/>
                </a:p>
                <a:p>
                  <a:r>
                    <a:rPr lang="en-US" dirty="0" smtClean="0"/>
                    <a:t>m</a:t>
                  </a:r>
                  <a:r>
                    <a:rPr lang="en-US" baseline="-25000" dirty="0" smtClean="0"/>
                    <a:t>1</a:t>
                  </a:r>
                </a:p>
                <a:p>
                  <a:endParaRPr lang="en-US" dirty="0" smtClean="0">
                    <a:solidFill>
                      <a:schemeClr val="bg2">
                        <a:lumMod val="10000"/>
                      </a:schemeClr>
                    </a:solidFill>
                  </a:endParaRPr>
                </a:p>
                <a:p>
                  <a:endParaRPr lang="en-US" dirty="0" smtClean="0"/>
                </a:p>
                <a:p>
                  <a:endParaRPr lang="en-US" dirty="0"/>
                </a:p>
                <a:p>
                  <a:endParaRPr lang="en-US" dirty="0" smtClean="0"/>
                </a:p>
                <a:p>
                  <a:endParaRPr lang="en-US" dirty="0"/>
                </a:p>
                <a:p>
                  <a:endParaRPr lang="en-US" dirty="0"/>
                </a:p>
                <a:p>
                  <a:endParaRPr lang="en-US" dirty="0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1412726" y="1171765"/>
                  <a:ext cx="730462" cy="755709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  <a:p>
                  <a:pPr algn="ctr"/>
                  <a:endParaRPr lang="en-SG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-37054" y="1183010"/>
                  <a:ext cx="795399" cy="942085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 dirty="0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4947510" y="1517492"/>
                  <a:ext cx="675193" cy="484909"/>
                </a:xfrm>
                <a:prstGeom prst="ellipse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4212431" y="1212708"/>
                  <a:ext cx="765464" cy="734293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/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7268404" y="1528549"/>
                  <a:ext cx="678872" cy="520857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rgbClr val="92D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7995212" y="1364467"/>
                  <a:ext cx="723901" cy="872839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/>
                </a:p>
              </p:txBody>
            </p:sp>
            <p:cxnSp>
              <p:nvCxnSpPr>
                <p:cNvPr id="14" name="Straight Arrow Connector 13"/>
                <p:cNvCxnSpPr/>
                <p:nvPr/>
              </p:nvCxnSpPr>
              <p:spPr>
                <a:xfrm>
                  <a:off x="2658270" y="1774708"/>
                  <a:ext cx="73948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Arrow Connector 14"/>
                <p:cNvCxnSpPr/>
                <p:nvPr/>
              </p:nvCxnSpPr>
              <p:spPr>
                <a:xfrm>
                  <a:off x="5558785" y="1787241"/>
                  <a:ext cx="1744823" cy="27911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6" name="Rectangle 15"/>
                <p:cNvSpPr/>
                <p:nvPr/>
              </p:nvSpPr>
              <p:spPr>
                <a:xfrm>
                  <a:off x="6916099" y="1236482"/>
                  <a:ext cx="678872" cy="262829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rPr>
                    <a:t>v</a:t>
                  </a:r>
                  <a:r>
                    <a:rPr lang="en-US" baseline="-25000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rPr>
                    <a:t>2</a:t>
                  </a:r>
                  <a:endParaRPr lang="en-SG" baseline="-25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184953" y="2635257"/>
                  <a:ext cx="2258074" cy="683010"/>
                </a:xfrm>
                <a:prstGeom prst="ellipse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dirty="0" err="1" smtClean="0">
                      <a:solidFill>
                        <a:srgbClr val="C00000"/>
                      </a:solidFill>
                    </a:rPr>
                    <a:t>সংঘর্ষের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rgbClr val="C00000"/>
                      </a:solidFill>
                    </a:rPr>
                    <a:t>পূর্বে</a:t>
                  </a:r>
                  <a:endParaRPr lang="en-SG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3661730" y="2526076"/>
                  <a:ext cx="1890646" cy="683009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>
                      <a:solidFill>
                        <a:srgbClr val="C00000"/>
                      </a:solidFill>
                    </a:rPr>
                    <a:t>সংঘর্ষের</a:t>
                  </a:r>
                  <a:r>
                    <a:rPr lang="en-US" dirty="0">
                      <a:solidFill>
                        <a:srgbClr val="C00000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rgbClr val="C00000"/>
                      </a:solidFill>
                    </a:rPr>
                    <a:t>সময়</a:t>
                  </a:r>
                  <a:endParaRPr lang="en-SG" dirty="0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7016390" y="2553369"/>
                  <a:ext cx="2008693" cy="683009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 smtClean="0">
                      <a:solidFill>
                        <a:srgbClr val="C00000"/>
                      </a:solidFill>
                    </a:rPr>
                    <a:t>সংঘর্ষের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rgbClr val="C00000"/>
                      </a:solidFill>
                    </a:rPr>
                    <a:t>পর</a:t>
                  </a:r>
                  <a:endParaRPr lang="en-SG" dirty="0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1503216" y="895289"/>
                  <a:ext cx="1301158" cy="33524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m</a:t>
                  </a:r>
                  <a:r>
                    <a:rPr lang="en-US" baseline="-25000" dirty="0" smtClean="0">
                      <a:solidFill>
                        <a:schemeClr val="tx1"/>
                      </a:solidFill>
                    </a:rPr>
                    <a:t>2</a:t>
                  </a:r>
                  <a:endParaRPr lang="en-SG" baseline="-25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8119101" y="1009895"/>
                  <a:ext cx="955963" cy="284699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v</a:t>
                  </a:r>
                  <a:r>
                    <a:rPr lang="en-US" baseline="-25000" dirty="0" smtClean="0">
                      <a:solidFill>
                        <a:schemeClr val="tx1"/>
                      </a:solidFill>
                    </a:rPr>
                    <a:t>1</a:t>
                  </a:r>
                  <a:endParaRPr lang="en-SG" baseline="-25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55251" y="2183642"/>
                  <a:ext cx="83385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A  </a:t>
                  </a:r>
                  <a:r>
                    <a:rPr lang="en-US" dirty="0" err="1" smtClean="0"/>
                    <a:t>বস্তু</a:t>
                  </a:r>
                  <a:endParaRPr lang="en-US" dirty="0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1384808" y="2130456"/>
                  <a:ext cx="83385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B </a:t>
                  </a:r>
                  <a:r>
                    <a:rPr lang="en-US" dirty="0" err="1" smtClean="0"/>
                    <a:t>বস্তু</a:t>
                  </a:r>
                  <a:endParaRPr lang="en-US" dirty="0"/>
                </a:p>
              </p:txBody>
            </p:sp>
          </p:grpSp>
          <p:sp>
            <p:nvSpPr>
              <p:cNvPr id="24" name="Rectangle 23"/>
              <p:cNvSpPr/>
              <p:nvPr/>
            </p:nvSpPr>
            <p:spPr>
              <a:xfrm>
                <a:off x="0" y="3507475"/>
                <a:ext cx="4367280" cy="2852381"/>
              </a:xfrm>
              <a:prstGeom prst="rect">
                <a:avLst/>
              </a:prstGeom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32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বিবৃতিঃএকাধিক</a:t>
                </a:r>
                <a:r>
                  <a:rPr lang="en-US" sz="32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বস্তুর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মধ্যে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ক্রিয়া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প্রতিক্রিয়া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ভিন্ন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অন্য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কোনো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বল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ক্রিয়া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না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করলে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এদের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মোট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ভরবেগের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কোনো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পরিবর্তন</a:t>
                </a:r>
                <a:r>
                  <a:rPr lang="en-US" sz="32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হয়না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।একে</a:t>
                </a:r>
                <a:r>
                  <a:rPr lang="en-US" sz="32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ভরবেগের</a:t>
                </a:r>
                <a:r>
                  <a:rPr lang="en-US" sz="32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সংরক্ষণশীলতা</a:t>
                </a:r>
                <a:r>
                  <a:rPr lang="en-US" sz="32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নীতি</a:t>
                </a:r>
                <a:r>
                  <a:rPr lang="en-US" sz="32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বলে</a:t>
                </a:r>
                <a:r>
                  <a:rPr lang="en-US" sz="32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en-US" sz="3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0" y="0"/>
                    <a:ext cx="5658030" cy="2831544"/>
                  </a:xfrm>
                  <a:prstGeom prst="rect">
                    <a:avLst/>
                  </a:prstGeom>
                  <a:ln/>
                </p:spPr>
                <p:style>
                  <a:lnRef idx="3">
                    <a:schemeClr val="lt1"/>
                  </a:lnRef>
                  <a:fillRef idx="1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u="sng" dirty="0" err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ভরবেগঃ</a:t>
                    </a:r>
                    <a:r>
                      <a:rPr lang="en-US" sz="3200" u="sng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(momentum</a:t>
                    </a:r>
                    <a:r>
                      <a:rPr lang="en-US" sz="320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)</a:t>
                    </a:r>
                    <a:endParaRPr lang="en-US" sz="3200" dirty="0">
                      <a:latin typeface="NikoshBAN" panose="02000000000000000000" pitchFamily="2" charset="0"/>
                      <a:cs typeface="NikoshBAN" panose="02000000000000000000" pitchFamily="2" charset="0"/>
                    </a:endParaRPr>
                  </a:p>
                  <a:p>
                    <a:r>
                      <a:rPr lang="en-US" sz="3200" dirty="0" err="1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বস্তুর</a:t>
                    </a:r>
                    <a:r>
                      <a:rPr lang="en-US" sz="320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 </a:t>
                    </a:r>
                    <a:r>
                      <a:rPr lang="en-US" sz="3200" dirty="0" err="1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ভর</a:t>
                    </a:r>
                    <a:r>
                      <a:rPr lang="en-US" sz="320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 ও </a:t>
                    </a:r>
                    <a:r>
                      <a:rPr lang="en-US" sz="3200" dirty="0" err="1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বেগের</a:t>
                    </a:r>
                    <a:r>
                      <a:rPr lang="en-US" sz="320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 </a:t>
                    </a:r>
                    <a:r>
                      <a:rPr lang="en-US" sz="3200" dirty="0" err="1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গুনফলকে</a:t>
                    </a:r>
                    <a:r>
                      <a:rPr lang="en-US" sz="320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 </a:t>
                    </a:r>
                    <a:r>
                      <a:rPr lang="en-US" sz="3200" dirty="0" err="1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ভরবেগ</a:t>
                    </a:r>
                    <a:r>
                      <a:rPr lang="en-US" sz="320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 </a:t>
                    </a:r>
                    <a:r>
                      <a:rPr lang="en-US" sz="3200" dirty="0" err="1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বলে</a:t>
                    </a:r>
                    <a:r>
                      <a:rPr lang="en-US" sz="320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।</a:t>
                    </a:r>
                  </a:p>
                  <a:p>
                    <a:r>
                      <a: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 </a:t>
                    </a:r>
                    <a:r>
                      <a:rPr lang="en-US" sz="320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 </a:t>
                    </a:r>
                    <a:r>
                      <a:rPr lang="en-US" sz="3200" dirty="0" err="1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ভরবেগ</a:t>
                    </a:r>
                    <a:r>
                      <a:rPr lang="en-US" sz="320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=</a:t>
                    </a:r>
                    <a:r>
                      <a:rPr lang="en-US" sz="3200" dirty="0" err="1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বস্তুর</a:t>
                    </a:r>
                    <a:r>
                      <a:rPr lang="en-US" sz="320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 </a:t>
                    </a:r>
                    <a:r>
                      <a:rPr lang="en-US" sz="3200" dirty="0" err="1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ভর</a:t>
                    </a:r>
                    <a14:m>
                      <m:oMath xmlns:m="http://schemas.openxmlformats.org/officeDocument/2006/math"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</m:oMath>
                    </a14:m>
                    <a:r>
                      <a:rPr lang="en-SG" sz="320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বেগ</a:t>
                    </a:r>
                    <a:r>
                      <a:rPr lang="en-US" sz="320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 </a:t>
                    </a:r>
                    <a:r>
                      <a:rPr lang="en-US" sz="3200" dirty="0" smtClean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P=mv</a:t>
                    </a:r>
                  </a:p>
                  <a:p>
                    <a:r>
                      <a:rPr lang="en-US" sz="320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ভরবেগের </a:t>
                    </a:r>
                    <a:r>
                      <a:rPr lang="en-US" sz="3200" dirty="0" err="1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মাত্রা</a:t>
                    </a:r>
                    <a:r>
                      <a:rPr lang="en-US" sz="320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=MLT</a:t>
                    </a:r>
                    <a:r>
                      <a:rPr lang="en-US" sz="3200" baseline="30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-1</a:t>
                    </a:r>
                    <a:endParaRPr lang="en-US" sz="3200" dirty="0" smtClean="0">
                      <a:latin typeface="NikoshBAN" panose="02000000000000000000" pitchFamily="2" charset="0"/>
                      <a:cs typeface="NikoshBAN" panose="02000000000000000000" pitchFamily="2" charset="0"/>
                    </a:endParaRPr>
                  </a:p>
                  <a:p>
                    <a:r>
                      <a:rPr lang="en-US" sz="3200" dirty="0" err="1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ভরবেগের</a:t>
                    </a:r>
                    <a:r>
                      <a:rPr lang="en-US" sz="320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 </a:t>
                    </a:r>
                    <a:r>
                      <a:rPr lang="en-US" sz="3200" dirty="0" err="1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একক</a:t>
                    </a:r>
                    <a:r>
                      <a:rPr lang="en-US" sz="320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=Kgms</a:t>
                    </a:r>
                    <a:r>
                      <a:rPr lang="en-US" sz="3200" baseline="30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a:t>-1</a:t>
                    </a:r>
                    <a:endParaRPr lang="en-SG" sz="3200" dirty="0" smtClean="0">
                      <a:latin typeface="NikoshBAN" panose="02000000000000000000" pitchFamily="2" charset="0"/>
                      <a:cs typeface="NikoshBAN" panose="02000000000000000000" pitchFamily="2" charset="0"/>
                    </a:endParaRPr>
                  </a:p>
                  <a:p>
                    <a:endParaRPr lang="en-SG" dirty="0">
                      <a:latin typeface="NikoshBAN" panose="02000000000000000000" pitchFamily="2" charset="0"/>
                      <a:cs typeface="NikoshBAN" panose="02000000000000000000" pitchFamily="2" charset="0"/>
                    </a:endParaRPr>
                  </a:p>
                </p:txBody>
              </p:sp>
            </mc:Choice>
            <mc:Fallback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0" y="0"/>
                    <a:ext cx="5658030" cy="2831544"/>
                  </a:xfrm>
                  <a:prstGeom prst="rect">
                    <a:avLst/>
                  </a:prstGeom>
                  <a:blipFill rotWithShape="0">
                    <a:blip r:embed="rId2"/>
                    <a:stretch>
                      <a:fillRect l="-2685" t="-2570"/>
                    </a:stretch>
                  </a:blipFill>
                  <a:ln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158360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35190" y="95535"/>
            <a:ext cx="10974338" cy="6972208"/>
            <a:chOff x="435190" y="95535"/>
            <a:chExt cx="10974338" cy="6972208"/>
          </a:xfrm>
        </p:grpSpPr>
        <p:sp>
          <p:nvSpPr>
            <p:cNvPr id="2" name="TextBox 1"/>
            <p:cNvSpPr txBox="1"/>
            <p:nvPr/>
          </p:nvSpPr>
          <p:spPr>
            <a:xfrm>
              <a:off x="435190" y="6488668"/>
              <a:ext cx="7578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ইসলাম,সহকারী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রামজীবন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ইসলামিয়া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দাখিল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মাদ্রাসা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সুন্দরগঞ্জ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গাইবান্ধা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502556" y="6464575"/>
              <a:ext cx="15058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২১/০৯/২০২১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90912" y="6359857"/>
              <a:ext cx="5186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৬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52883" y="95535"/>
              <a:ext cx="334370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err="1" smtClean="0">
                  <a:solidFill>
                    <a:schemeClr val="accent1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আজকের</a:t>
              </a:r>
              <a:r>
                <a:rPr lang="en-US" sz="4400" dirty="0" smtClean="0">
                  <a:solidFill>
                    <a:schemeClr val="accent1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পাঠ….</a:t>
              </a:r>
              <a:endParaRPr lang="en-US" sz="4400" dirty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34018" y="2674961"/>
              <a:ext cx="52407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u="sng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ভরবেগের</a:t>
              </a:r>
              <a:r>
                <a:rPr lang="en-US" sz="5400" b="1" u="sng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b="1" u="sng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সংরক্ষণ</a:t>
              </a:r>
              <a:r>
                <a:rPr lang="en-US" sz="5400" b="1" u="sng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b="1" u="sng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সূত্র</a:t>
              </a:r>
              <a:endParaRPr lang="en-US" sz="5400" b="1" u="sn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385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1709778" cy="6858000"/>
            <a:chOff x="13647" y="-136479"/>
            <a:chExt cx="11709778" cy="6858000"/>
          </a:xfrm>
        </p:grpSpPr>
        <p:sp>
          <p:nvSpPr>
            <p:cNvPr id="2" name="TextBox 1"/>
            <p:cNvSpPr txBox="1"/>
            <p:nvPr/>
          </p:nvSpPr>
          <p:spPr>
            <a:xfrm>
              <a:off x="435190" y="6352189"/>
              <a:ext cx="7578321" cy="36933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ইসলাম,সহকারী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রামজীবন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ইসলামিয়া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দাখিল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মাদ্রাসা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সুন্দরগঞ্জ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গাইবান্ধা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502556" y="6259856"/>
              <a:ext cx="1505802" cy="4616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২১/০৯/২০২১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90912" y="6013635"/>
              <a:ext cx="518616" cy="70788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৭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3647" y="-136479"/>
              <a:ext cx="3152633" cy="92333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5400" dirty="0" err="1" smtClean="0"/>
                <a:t>সূত্রের</a:t>
              </a:r>
              <a:r>
                <a:rPr lang="en-US" sz="5400" dirty="0" smtClean="0"/>
                <a:t> </a:t>
              </a:r>
              <a:r>
                <a:rPr lang="en-US" sz="5400" dirty="0" err="1" smtClean="0"/>
                <a:t>ব্যাখ্যা</a:t>
              </a:r>
              <a:r>
                <a:rPr lang="en-US" sz="5400" dirty="0" smtClean="0"/>
                <a:t> :</a:t>
              </a:r>
              <a:endParaRPr lang="en-US" sz="5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9180" y="1187355"/>
              <a:ext cx="11614245" cy="440120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4000" dirty="0" err="1" smtClean="0"/>
                <a:t>ধরি</a:t>
              </a:r>
              <a:r>
                <a:rPr lang="en-US" sz="4000" dirty="0" smtClean="0"/>
                <a:t>, m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 ও m</a:t>
              </a:r>
              <a:r>
                <a:rPr lang="en-US" sz="4000" baseline="-25000" dirty="0" smtClean="0"/>
                <a:t>2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ভরবিশিষ্ট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দুইটি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বস্তু</a:t>
              </a:r>
              <a:r>
                <a:rPr lang="en-US" sz="4000" dirty="0" smtClean="0"/>
                <a:t> A ও  B  </a:t>
              </a:r>
              <a:r>
                <a:rPr lang="en-US" sz="4000" dirty="0" err="1" smtClean="0"/>
                <a:t>যথাক্রমে</a:t>
              </a:r>
              <a:r>
                <a:rPr lang="en-US" sz="4000" dirty="0" smtClean="0"/>
                <a:t> u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ও u</a:t>
              </a:r>
              <a:r>
                <a:rPr lang="en-US" sz="4000" baseline="-25000" dirty="0" smtClean="0"/>
                <a:t>2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বেগ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নিয়ে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একই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সরল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রেখা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বরাবর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চলছে</a:t>
              </a:r>
              <a:r>
                <a:rPr lang="en-US" sz="4000" dirty="0" smtClean="0"/>
                <a:t>। </a:t>
              </a:r>
            </a:p>
            <a:p>
              <a:r>
                <a:rPr lang="en-US" sz="4000" dirty="0" smtClean="0"/>
                <a:t>A </a:t>
              </a:r>
              <a:r>
                <a:rPr lang="en-US" sz="4000" dirty="0" err="1" smtClean="0"/>
                <a:t>এর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বেগ</a:t>
              </a:r>
              <a:r>
                <a:rPr lang="en-US" sz="4000" dirty="0" smtClean="0"/>
                <a:t> B </a:t>
              </a:r>
              <a:r>
                <a:rPr lang="en-US" sz="4000" dirty="0" err="1" smtClean="0"/>
                <a:t>এর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বেগের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চেয়ে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বেশি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হলে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কোনো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এক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সময়</a:t>
              </a:r>
              <a:r>
                <a:rPr lang="en-US" sz="4000" dirty="0" smtClean="0"/>
                <a:t> A </a:t>
              </a:r>
              <a:r>
                <a:rPr lang="en-US" sz="4000" dirty="0" err="1" smtClean="0"/>
                <a:t>বস্তুটি</a:t>
              </a:r>
              <a:r>
                <a:rPr lang="en-US" sz="4000" dirty="0" smtClean="0"/>
                <a:t> B </a:t>
              </a:r>
              <a:r>
                <a:rPr lang="en-US" sz="4000" dirty="0" err="1" smtClean="0"/>
                <a:t>বস্তুটিকে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ধাক্কা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দিবে</a:t>
              </a:r>
              <a:r>
                <a:rPr lang="en-US" sz="4000" dirty="0" smtClean="0"/>
                <a:t>। </a:t>
              </a:r>
            </a:p>
            <a:p>
              <a:r>
                <a:rPr lang="en-US" sz="4000" dirty="0" smtClean="0"/>
                <a:t>B </a:t>
              </a:r>
              <a:r>
                <a:rPr lang="en-US" sz="4000" dirty="0" err="1" smtClean="0"/>
                <a:t>বস্তুর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উপর</a:t>
              </a:r>
              <a:r>
                <a:rPr lang="en-US" sz="4000" dirty="0" smtClean="0"/>
                <a:t> A </a:t>
              </a:r>
              <a:r>
                <a:rPr lang="en-US" sz="4000" dirty="0" err="1" smtClean="0"/>
                <a:t>বস্তুর</a:t>
              </a:r>
              <a:r>
                <a:rPr lang="en-US" sz="4000" dirty="0" smtClean="0"/>
                <a:t> এ </a:t>
              </a:r>
              <a:r>
                <a:rPr lang="en-US" sz="4000" dirty="0" err="1" smtClean="0"/>
                <a:t>প্রযুক্ত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বল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হলো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ক্রিয়া</a:t>
              </a:r>
              <a:r>
                <a:rPr lang="en-US" sz="4000" dirty="0" smtClean="0"/>
                <a:t>  F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 , B </a:t>
              </a:r>
              <a:r>
                <a:rPr lang="en-US" sz="4000" dirty="0" err="1" smtClean="0"/>
                <a:t>বস্তুটিও</a:t>
              </a:r>
              <a:r>
                <a:rPr lang="en-US" sz="4000" dirty="0" smtClean="0"/>
                <a:t> A </a:t>
              </a:r>
              <a:r>
                <a:rPr lang="en-US" sz="4000" dirty="0" err="1" smtClean="0"/>
                <a:t>বস্তুটিকে</a:t>
              </a:r>
              <a:r>
                <a:rPr lang="en-US" sz="4000" dirty="0" smtClean="0"/>
                <a:t> F</a:t>
              </a:r>
              <a:r>
                <a:rPr lang="en-US" sz="4000" baseline="-25000" dirty="0" smtClean="0"/>
                <a:t>2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বল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প্রয়োগ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করবে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এই</a:t>
              </a:r>
              <a:r>
                <a:rPr lang="en-US" sz="4000" dirty="0" smtClean="0"/>
                <a:t> F</a:t>
              </a:r>
              <a:r>
                <a:rPr lang="en-US" sz="4000" baseline="-25000" dirty="0" smtClean="0"/>
                <a:t>2</a:t>
              </a:r>
              <a:r>
                <a:rPr lang="en-US" sz="4000" dirty="0" smtClean="0"/>
                <a:t>বল </a:t>
              </a:r>
              <a:r>
                <a:rPr lang="en-US" sz="4000" dirty="0" err="1" smtClean="0"/>
                <a:t>হলো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প্রতিক্রিয়া</a:t>
              </a:r>
              <a:r>
                <a:rPr lang="en-US" sz="4000" dirty="0" smtClean="0"/>
                <a:t>। </a:t>
              </a:r>
              <a:r>
                <a:rPr lang="en-US" sz="4000" dirty="0" err="1" smtClean="0"/>
                <a:t>নিউটনের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তৃতীয়</a:t>
              </a:r>
              <a:r>
                <a:rPr lang="en-US" sz="4000" dirty="0" smtClean="0"/>
                <a:t> </a:t>
              </a:r>
              <a:r>
                <a:rPr lang="en-US" sz="4000" dirty="0" err="1" smtClean="0"/>
                <a:t>সূত্রানুসারে</a:t>
              </a:r>
              <a:r>
                <a:rPr lang="en-US" sz="4000" dirty="0" smtClean="0"/>
                <a:t>, F</a:t>
              </a:r>
              <a:r>
                <a:rPr lang="en-US" sz="4000" baseline="-25000" dirty="0" smtClean="0"/>
                <a:t>2</a:t>
              </a:r>
              <a:r>
                <a:rPr lang="en-US" sz="4000" dirty="0" smtClean="0"/>
                <a:t> = -F</a:t>
              </a:r>
              <a:r>
                <a:rPr lang="en-US" sz="4000" baseline="-25000" dirty="0" smtClean="0"/>
                <a:t>1</a:t>
              </a:r>
              <a:r>
                <a:rPr lang="en-US" sz="4000" dirty="0" smtClean="0"/>
                <a:t>  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9999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" y="0"/>
            <a:ext cx="12191998" cy="7067743"/>
            <a:chOff x="2" y="0"/>
            <a:chExt cx="12191998" cy="7067743"/>
          </a:xfrm>
        </p:grpSpPr>
        <p:sp>
          <p:nvSpPr>
            <p:cNvPr id="2" name="TextBox 1"/>
            <p:cNvSpPr txBox="1"/>
            <p:nvPr/>
          </p:nvSpPr>
          <p:spPr>
            <a:xfrm>
              <a:off x="435190" y="6488668"/>
              <a:ext cx="7578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ইসলাম,সহকারী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রামজীবন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ইসলামিয়া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দাখিল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মাদ্রাসা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সুন্দরগঞ্জ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গাইবান্ধা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502556" y="6464575"/>
              <a:ext cx="15058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২১/০৯/২০২১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90912" y="6359857"/>
              <a:ext cx="5186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৮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TextBox 4"/>
                <p:cNvSpPr txBox="1"/>
                <p:nvPr/>
              </p:nvSpPr>
              <p:spPr>
                <a:xfrm>
                  <a:off x="2" y="0"/>
                  <a:ext cx="4380930" cy="61264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সংঘর্ষের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সময়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ক্রিয়া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ও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প্রতিক্রিয়া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বল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একই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সময়ব্যাপী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কাজ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করে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। </a:t>
                  </a:r>
                  <a:b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</a:b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ধরি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,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ক্রিয়া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ও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প্রিতিক্রিয়ার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সময়কাল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t ।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সংঘর্ষের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পর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বস্তু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দুটি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পরিবর্তিত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বেগে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একই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সরল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রেখা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বরাবর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চলতে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থাকবে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। </a:t>
                  </a:r>
                </a:p>
                <a:p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ধরি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, A ও B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এর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পরিবর্তিত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বেগ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যথাক্রমে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V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1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ও V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2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।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ক্রিয়া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ও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প্রতিক্রিয়ার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ফলে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A ও B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বস্তু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দুইটির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ত্বরণ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যথাক্রমে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a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1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ও a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2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হলে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, </a:t>
                  </a:r>
                </a:p>
                <a:p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F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1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= - F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2</a:t>
                  </a:r>
                </a:p>
                <a:p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বা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, m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1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a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1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= -m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2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a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2</a:t>
                  </a:r>
                </a:p>
                <a:p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বা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, m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1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2400" b="0" i="1" baseline="-2500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2400" b="0" i="1" baseline="-2500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a14:m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 = -m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2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2400" b="0" i="1" baseline="-2500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2400" b="0" i="1" baseline="-2500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a14:m>
                  <a:endParaRPr lang="en-US" sz="2400" dirty="0" smtClean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  <a:p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বা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, m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1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(v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1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– u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1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) = -m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2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(v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2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– u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2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)</a:t>
                  </a:r>
                </a:p>
                <a:p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বা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, m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1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v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1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– m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1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u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1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= -m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2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v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2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+ m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2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u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2</a:t>
                  </a:r>
                </a:p>
                <a:p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বা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, m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1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u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1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+ m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2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u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2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= m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1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v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1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+ m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2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v</a:t>
                  </a:r>
                  <a:r>
                    <a:rPr lang="en-US" sz="2400" baseline="-250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2</a:t>
                  </a:r>
                </a:p>
                <a:p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ইহাই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ভরবেগের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সংরক্ষণ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সূত্রের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গাণিতিক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</a:t>
                  </a:r>
                  <a:r>
                    <a:rPr lang="en-US" sz="2400" dirty="0" err="1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রূপ</a:t>
                  </a:r>
                  <a:r>
                    <a:rPr lang="en-US" sz="24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।</a:t>
                  </a:r>
                </a:p>
              </p:txBody>
            </p:sp>
          </mc:Choice>
          <mc:Fallback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" y="0"/>
                  <a:ext cx="4380930" cy="612648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2086" t="-796" r="-1391" b="-129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TextBox 5"/>
            <p:cNvSpPr txBox="1"/>
            <p:nvPr/>
          </p:nvSpPr>
          <p:spPr>
            <a:xfrm>
              <a:off x="5108811" y="0"/>
              <a:ext cx="7083189" cy="6124754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এখানে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১ম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বস্তুর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ভর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=m</a:t>
              </a:r>
              <a:r>
                <a:rPr lang="en-US" sz="2800" baseline="-25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</a:p>
            <a:p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১ম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বস্তুর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আদিবেগ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=u</a:t>
              </a:r>
              <a:r>
                <a:rPr lang="en-US" sz="2800" baseline="-25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</a:p>
            <a:p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২য়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বস্তুর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ভর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=m</a:t>
              </a:r>
              <a:r>
                <a:rPr lang="en-US" sz="2800" baseline="-25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</a:p>
            <a:p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২য়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বস্তুর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আদিবেগ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=u</a:t>
              </a:r>
              <a:r>
                <a:rPr lang="en-US" sz="2800" baseline="-25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</a:p>
            <a:p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১ম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বস্তুর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শেষবেগ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=v</a:t>
              </a:r>
              <a:r>
                <a:rPr lang="en-US" sz="2800" baseline="-25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</a:p>
            <a:p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২য়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বস্তুর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শেষবেগ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=v</a:t>
              </a:r>
              <a:r>
                <a:rPr lang="en-US" sz="2800" baseline="-25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</a:p>
            <a:p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সংঘর্ষের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আগে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বস্তুদুটির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সম্মিলিত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ভরবেগ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=m</a:t>
              </a:r>
              <a:r>
                <a:rPr lang="en-US" sz="2800" baseline="-25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u</a:t>
              </a:r>
              <a:r>
                <a:rPr lang="en-US" sz="2800" baseline="-25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+m</a:t>
              </a:r>
              <a:r>
                <a:rPr lang="en-US" sz="2800" baseline="-25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u</a:t>
              </a:r>
              <a:r>
                <a:rPr lang="en-US" sz="2800" baseline="-25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</a:p>
            <a:p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সংঘর্ষের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পরে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বস্তুদুটির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সম্মিলিত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ভরবেগ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=m</a:t>
              </a:r>
              <a:r>
                <a:rPr lang="en-US" sz="2800" baseline="-25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v</a:t>
              </a:r>
              <a:r>
                <a:rPr lang="en-US" sz="2800" baseline="-25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+m</a:t>
              </a:r>
              <a:r>
                <a:rPr lang="en-US" sz="2800" baseline="-25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v</a:t>
              </a:r>
              <a:r>
                <a:rPr lang="en-US" sz="2800" baseline="-25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</a:p>
            <a:p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ভরবেগের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সংরক্ষণ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সূত্রানুসারে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</a:t>
              </a:r>
            </a:p>
            <a:p>
              <a:endParaRPr lang="en-US" sz="28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সংঘর্ষের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পরে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বস্তুদ্বয়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মিলিত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হলে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</a:t>
              </a:r>
            </a:p>
            <a:p>
              <a:endParaRPr lang="en-US" sz="28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387153" y="4274231"/>
              <a:ext cx="4176214" cy="55418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m</a:t>
              </a:r>
              <a:r>
                <a:rPr lang="en-US" sz="2800" baseline="-25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u</a:t>
              </a:r>
              <a:r>
                <a:rPr lang="en-US" sz="2800" baseline="-25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+m</a:t>
              </a:r>
              <a:r>
                <a:rPr lang="en-US" sz="2800" baseline="-25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u</a:t>
              </a:r>
              <a:r>
                <a:rPr lang="en-US" sz="2800" baseline="-25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=m</a:t>
              </a:r>
              <a:r>
                <a:rPr lang="en-US" sz="2800" baseline="-25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v</a:t>
              </a:r>
              <a:r>
                <a:rPr lang="en-US" sz="2800" baseline="-25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+m</a:t>
              </a:r>
              <a:r>
                <a:rPr lang="en-US" sz="2800" baseline="-25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v</a:t>
              </a:r>
              <a:r>
                <a:rPr lang="en-US" sz="2800" baseline="-25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endParaRPr lang="en-SG" sz="28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111215" y="5587101"/>
              <a:ext cx="3953406" cy="44334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m</a:t>
              </a:r>
              <a:r>
                <a:rPr lang="en-US" sz="2800" baseline="-25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u</a:t>
              </a:r>
              <a:r>
                <a:rPr lang="en-US" sz="2800" baseline="-25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+m</a:t>
              </a:r>
              <a:r>
                <a:rPr lang="en-US" sz="2800" baseline="-25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u</a:t>
              </a:r>
              <a:r>
                <a:rPr lang="en-US" sz="2800" baseline="-25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=v(m</a:t>
              </a:r>
              <a:r>
                <a:rPr lang="en-US" sz="2800" baseline="-25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1</a:t>
              </a:r>
              <a:r>
                <a:rPr 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+m</a:t>
              </a:r>
              <a:r>
                <a:rPr lang="en-US" sz="2800" baseline="-25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r>
                <a:rPr lang="en-US" sz="4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SG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946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14338" y="143729"/>
            <a:ext cx="11329987" cy="6487286"/>
            <a:chOff x="414338" y="143729"/>
            <a:chExt cx="11329987" cy="6487286"/>
          </a:xfrm>
        </p:grpSpPr>
        <p:sp>
          <p:nvSpPr>
            <p:cNvPr id="2" name="TextBox 1"/>
            <p:cNvSpPr txBox="1"/>
            <p:nvPr/>
          </p:nvSpPr>
          <p:spPr>
            <a:xfrm>
              <a:off x="435190" y="6051940"/>
              <a:ext cx="75783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নজরুল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ইসলাম,সহকারী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রামজীবন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ইসলামিয়া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দাখিল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মাদ্রাসা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সুন্দরগঞ্জ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গাইবান্ধা</a:t>
              </a: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502556" y="6027847"/>
              <a:ext cx="15058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২১/০৯/২০২১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90912" y="5923129"/>
              <a:ext cx="5186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৯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251879" y="143729"/>
              <a:ext cx="7315202" cy="1015663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6000" b="1" u="sng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শক্তির</a:t>
              </a:r>
              <a:r>
                <a:rPr lang="en-US" sz="6000" b="1" u="sng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6000" b="1" u="sng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সংরক্ষণশীলতা</a:t>
              </a:r>
              <a:r>
                <a:rPr lang="en-US" sz="6000" b="1" u="sng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 </a:t>
              </a:r>
              <a:r>
                <a:rPr lang="en-US" sz="6000" b="1" u="sng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নীতি</a:t>
              </a:r>
              <a:r>
                <a:rPr lang="en-US" sz="6000" b="1" u="sng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n-US" sz="6000" b="1" u="sng" dirty="0" smtClean="0"/>
                <a:t>:</a:t>
              </a:r>
              <a:endParaRPr lang="en-US" sz="6000" b="1" u="sng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4338" y="1892135"/>
              <a:ext cx="11329987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‘‘ </a:t>
              </a:r>
              <a:r>
                <a:rPr lang="en-US" sz="4400" b="1" dirty="0" err="1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শক্তির</a:t>
              </a:r>
              <a:r>
                <a:rPr lang="en-US" sz="44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সৃষ্টি</a:t>
              </a:r>
              <a:r>
                <a:rPr lang="en-US" sz="44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বা</a:t>
              </a:r>
              <a:r>
                <a:rPr lang="en-US" sz="44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ধ্বংস</a:t>
              </a:r>
              <a:r>
                <a:rPr lang="en-US" sz="44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নেই</a:t>
              </a:r>
              <a:r>
                <a:rPr lang="en-US" sz="44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r>
                <a:rPr lang="en-US" sz="4400" b="1" dirty="0" err="1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শক্তি</a:t>
              </a:r>
              <a:r>
                <a:rPr lang="en-US" sz="44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কেবল</a:t>
              </a:r>
              <a:r>
                <a:rPr lang="en-US" sz="44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একরূপ</a:t>
              </a:r>
              <a:r>
                <a:rPr lang="en-US" sz="44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থেকে</a:t>
              </a:r>
              <a:r>
                <a:rPr lang="en-US" sz="44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অনরূপে</a:t>
              </a:r>
              <a:r>
                <a:rPr lang="en-US" sz="44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রূপান্তর</a:t>
              </a:r>
              <a:r>
                <a:rPr lang="en-US" sz="44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হয়</a:t>
              </a:r>
              <a:r>
                <a:rPr lang="en-US" sz="44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মাত্র</a:t>
              </a:r>
              <a:r>
                <a:rPr lang="en-US" sz="44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r>
                <a:rPr lang="en-US" sz="4400" b="1" dirty="0" err="1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মহাবিশ্বে</a:t>
              </a:r>
              <a:r>
                <a:rPr lang="en-US" sz="44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মোট</a:t>
              </a:r>
              <a:r>
                <a:rPr lang="en-US" sz="44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শক্তির</a:t>
              </a:r>
              <a:r>
                <a:rPr lang="en-US" sz="44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পরিমাণ</a:t>
              </a:r>
              <a:r>
                <a:rPr lang="en-US" sz="44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err="1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নির্দিষ্ট</a:t>
              </a:r>
              <a:r>
                <a:rPr lang="en-US" sz="44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4400" b="1" dirty="0" err="1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অপরিবর্তনীয়</a:t>
              </a:r>
              <a:r>
                <a:rPr lang="en-US" sz="44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chemeClr val="accent5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‘’</a:t>
              </a:r>
              <a:endParaRPr 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7762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742</Words>
  <Application>Microsoft Office PowerPoint</Application>
  <PresentationFormat>Widescreen</PresentationFormat>
  <Paragraphs>159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NAZRUL</dc:creator>
  <cp:lastModifiedBy>NAZRUL</cp:lastModifiedBy>
  <cp:revision>23</cp:revision>
  <dcterms:created xsi:type="dcterms:W3CDTF">2021-09-21T09:25:13Z</dcterms:created>
  <dcterms:modified xsi:type="dcterms:W3CDTF">2021-09-21T16:39:27Z</dcterms:modified>
</cp:coreProperties>
</file>