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7" r:id="rId2"/>
    <p:sldId id="273" r:id="rId3"/>
    <p:sldId id="259" r:id="rId4"/>
    <p:sldId id="260" r:id="rId5"/>
    <p:sldId id="261" r:id="rId6"/>
    <p:sldId id="277" r:id="rId7"/>
    <p:sldId id="263" r:id="rId8"/>
    <p:sldId id="279" r:id="rId9"/>
    <p:sldId id="281" r:id="rId10"/>
    <p:sldId id="284" r:id="rId11"/>
    <p:sldId id="268" r:id="rId12"/>
    <p:sldId id="269" r:id="rId13"/>
    <p:sldId id="270" r:id="rId14"/>
    <p:sldId id="283" r:id="rId15"/>
    <p:sldId id="282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67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0A8E62-1DA8-4825-9C46-EF8F38229D09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920E67-3D12-4F4D-BC45-7554C42D9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7994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IN" dirty="0"/>
              <a:t>এই স্লাইড এর মাধ্যমে</a:t>
            </a:r>
            <a:r>
              <a:rPr lang="bn-IN" baseline="0" dirty="0"/>
              <a:t> শিক্ষক পরিচিতি ও পাঠ পরিচিতি  থাকবে।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E9BAC9-290E-4BE1-8F9E-DD32596DB70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1899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3C98E-8999-45E1-9683-CFEA81F3B1BA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43BD0-DD22-415E-AD68-AE567AEB5B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507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3C98E-8999-45E1-9683-CFEA81F3B1BA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43BD0-DD22-415E-AD68-AE567AEB5B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278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3C98E-8999-45E1-9683-CFEA81F3B1BA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43BD0-DD22-415E-AD68-AE567AEB5B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603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3C98E-8999-45E1-9683-CFEA81F3B1BA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43BD0-DD22-415E-AD68-AE567AEB5B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415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3C98E-8999-45E1-9683-CFEA81F3B1BA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43BD0-DD22-415E-AD68-AE567AEB5B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606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3C98E-8999-45E1-9683-CFEA81F3B1BA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43BD0-DD22-415E-AD68-AE567AEB5B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609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3C98E-8999-45E1-9683-CFEA81F3B1BA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43BD0-DD22-415E-AD68-AE567AEB5B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285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3C98E-8999-45E1-9683-CFEA81F3B1BA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43BD0-DD22-415E-AD68-AE567AEB5B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591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3C98E-8999-45E1-9683-CFEA81F3B1BA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43BD0-DD22-415E-AD68-AE567AEB5B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966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3C98E-8999-45E1-9683-CFEA81F3B1BA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43BD0-DD22-415E-AD68-AE567AEB5B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215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3C98E-8999-45E1-9683-CFEA81F3B1BA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43BD0-DD22-415E-AD68-AE567AEB5B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774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E3C98E-8999-45E1-9683-CFEA81F3B1BA}" type="datetimeFigureOut">
              <a:rPr lang="en-US" smtClean="0"/>
              <a:t>9/23/2021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E43BD0-DD22-415E-AD68-AE567AEB5B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285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9B82E70E-8D39-4C36-87C6-BFD1713F705F}"/>
              </a:ext>
            </a:extLst>
          </p:cNvPr>
          <p:cNvSpPr txBox="1"/>
          <p:nvPr/>
        </p:nvSpPr>
        <p:spPr>
          <a:xfrm>
            <a:off x="3644367" y="166358"/>
            <a:ext cx="3886200" cy="206828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prstTxWarp prst="textDoubleWave1">
              <a:avLst/>
            </a:prstTxWarp>
            <a:spAutoFit/>
          </a:bodyPr>
          <a:lstStyle/>
          <a:p>
            <a:r>
              <a:rPr lang="bn-IN" b="1" dirty="0"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r>
              <a:rPr lang="bn-IN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8383" y="2632892"/>
            <a:ext cx="11492564" cy="397966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780088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xmlns="" id="{5882B825-86C1-4C15-8389-CD395DB3488B}"/>
              </a:ext>
            </a:extLst>
          </p:cNvPr>
          <p:cNvGrpSpPr/>
          <p:nvPr/>
        </p:nvGrpSpPr>
        <p:grpSpPr>
          <a:xfrm>
            <a:off x="4016829" y="974272"/>
            <a:ext cx="3886200" cy="1295400"/>
            <a:chOff x="4016829" y="974272"/>
            <a:chExt cx="3886200" cy="1295400"/>
          </a:xfrm>
        </p:grpSpPr>
        <p:sp>
          <p:nvSpPr>
            <p:cNvPr id="5" name="Flowchart: Terminator 4">
              <a:extLst>
                <a:ext uri="{FF2B5EF4-FFF2-40B4-BE49-F238E27FC236}">
                  <a16:creationId xmlns:a16="http://schemas.microsoft.com/office/drawing/2014/main" xmlns="" id="{5DA6B87F-1600-429E-B311-0D201F5D5B21}"/>
                </a:ext>
              </a:extLst>
            </p:cNvPr>
            <p:cNvSpPr/>
            <p:nvPr/>
          </p:nvSpPr>
          <p:spPr>
            <a:xfrm>
              <a:off x="4016829" y="974272"/>
              <a:ext cx="3886200" cy="1295400"/>
            </a:xfrm>
            <a:prstGeom prst="flowChartTerminator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xmlns="" id="{33DDB901-799F-4850-AF97-969955EEA985}"/>
                </a:ext>
              </a:extLst>
            </p:cNvPr>
            <p:cNvSpPr txBox="1"/>
            <p:nvPr/>
          </p:nvSpPr>
          <p:spPr>
            <a:xfrm>
              <a:off x="4343400" y="1137558"/>
              <a:ext cx="3233058" cy="957942"/>
            </a:xfrm>
            <a:prstGeom prst="rect">
              <a:avLst/>
            </a:prstGeom>
            <a:noFill/>
          </p:spPr>
          <p:txBody>
            <a:bodyPr wrap="square" rtlCol="0">
              <a:prstTxWarp prst="textPlain">
                <a:avLst/>
              </a:prstTxWarp>
              <a:spAutoFit/>
            </a:bodyPr>
            <a:lstStyle/>
            <a:p>
              <a:r>
                <a:rPr lang="en-US" b="1" spc="50" dirty="0" smtClean="0">
                  <a:ln w="0"/>
                  <a:solidFill>
                    <a:schemeClr val="bg2"/>
                  </a:solidFill>
                  <a:effectLst>
                    <a:innerShdw blurRad="63500" dist="50800" dir="13500000">
                      <a:srgbClr val="000000">
                        <a:alpha val="50000"/>
                      </a:srgbClr>
                    </a:inn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জোড়ায় </a:t>
              </a:r>
              <a:r>
                <a:rPr lang="bn-IN" b="1" spc="50" dirty="0" smtClean="0">
                  <a:ln w="0"/>
                  <a:solidFill>
                    <a:schemeClr val="bg2"/>
                  </a:solidFill>
                  <a:effectLst>
                    <a:innerShdw blurRad="63500" dist="50800" dir="13500000">
                      <a:srgbClr val="000000">
                        <a:alpha val="50000"/>
                      </a:srgbClr>
                    </a:inn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কাজ</a:t>
              </a:r>
              <a:endParaRPr lang="en-US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5F40E956-F3AD-4DA6-A5E1-127FA8959735}"/>
              </a:ext>
            </a:extLst>
          </p:cNvPr>
          <p:cNvSpPr txBox="1"/>
          <p:nvPr/>
        </p:nvSpPr>
        <p:spPr>
          <a:xfrm>
            <a:off x="2362199" y="2808514"/>
            <a:ext cx="6389916" cy="707572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* </a:t>
            </a:r>
            <a:r>
              <a:rPr lang="bn-IN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মিনির </a:t>
            </a:r>
            <a:r>
              <a:rPr lang="bn-IN" sz="2800" b="1" dirty="0">
                <a:latin typeface="NikoshBAN" panose="02000000000000000000" pitchFamily="2" charset="0"/>
                <a:cs typeface="NikoshBAN" panose="02000000000000000000" pitchFamily="2" charset="0"/>
              </a:rPr>
              <a:t>বাবার মনে একটু ব্যথা বোধ হয়েছিল কেন?</a:t>
            </a:r>
            <a:endParaRPr lang="en-US" sz="2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6752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32FE5181-5C67-4043-AB25-4B1B98F9537E}"/>
              </a:ext>
            </a:extLst>
          </p:cNvPr>
          <p:cNvSpPr txBox="1"/>
          <p:nvPr/>
        </p:nvSpPr>
        <p:spPr>
          <a:xfrm>
            <a:off x="2277967" y="3832430"/>
            <a:ext cx="8023780" cy="1383757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bn-IN" b="1" dirty="0">
                <a:latin typeface="NikoshBAN" panose="02000000000000000000" pitchFamily="2" charset="0"/>
                <a:cs typeface="NikoshBAN" panose="02000000000000000000" pitchFamily="2" charset="0"/>
              </a:rPr>
              <a:t>রহমতকে কারাগারে যেতে দেখে মিনির বাবার মনে একটু ব্যথা  বোধ হয়েছিল</a:t>
            </a:r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97398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xmlns="" id="{C167F824-07DF-4524-86E0-F2781D919E58}"/>
              </a:ext>
            </a:extLst>
          </p:cNvPr>
          <p:cNvGrpSpPr/>
          <p:nvPr/>
        </p:nvGrpSpPr>
        <p:grpSpPr>
          <a:xfrm>
            <a:off x="4022271" y="593272"/>
            <a:ext cx="3145972" cy="1137556"/>
            <a:chOff x="4022271" y="593272"/>
            <a:chExt cx="3145972" cy="1137556"/>
          </a:xfrm>
        </p:grpSpPr>
        <p:sp>
          <p:nvSpPr>
            <p:cNvPr id="6" name="Flowchart: Terminator 5">
              <a:extLst>
                <a:ext uri="{FF2B5EF4-FFF2-40B4-BE49-F238E27FC236}">
                  <a16:creationId xmlns:a16="http://schemas.microsoft.com/office/drawing/2014/main" xmlns="" id="{B6ED1DFD-ED6B-4381-9655-52FCE50E9A00}"/>
                </a:ext>
              </a:extLst>
            </p:cNvPr>
            <p:cNvSpPr/>
            <p:nvPr/>
          </p:nvSpPr>
          <p:spPr>
            <a:xfrm>
              <a:off x="4022271" y="642257"/>
              <a:ext cx="3145972" cy="1088571"/>
            </a:xfrm>
            <a:prstGeom prst="flowChartTerminator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xmlns="" id="{57553362-A168-4532-96D5-64F90D402BC1}"/>
                </a:ext>
              </a:extLst>
            </p:cNvPr>
            <p:cNvSpPr txBox="1"/>
            <p:nvPr/>
          </p:nvSpPr>
          <p:spPr>
            <a:xfrm>
              <a:off x="4207327" y="593272"/>
              <a:ext cx="2601686" cy="1001485"/>
            </a:xfrm>
            <a:prstGeom prst="rect">
              <a:avLst/>
            </a:prstGeom>
            <a:noFill/>
          </p:spPr>
          <p:txBody>
            <a:bodyPr wrap="square" rtlCol="0">
              <a:prstTxWarp prst="textPlain">
                <a:avLst/>
              </a:prstTxWarp>
              <a:spAutoFit/>
            </a:bodyPr>
            <a:lstStyle/>
            <a:p>
              <a:r>
                <a:rPr lang="bn-IN" b="1" spc="50" dirty="0">
                  <a:ln w="0"/>
                  <a:solidFill>
                    <a:schemeClr val="bg2"/>
                  </a:solidFill>
                  <a:effectLst>
                    <a:innerShdw blurRad="63500" dist="50800" dir="13500000">
                      <a:srgbClr val="000000">
                        <a:alpha val="50000"/>
                      </a:srgbClr>
                    </a:inn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দলীয় কাজ</a:t>
              </a:r>
              <a:endParaRPr lang="en-US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D6EF9B3C-05D9-4A8B-BF86-4DDD88D86D86}"/>
              </a:ext>
            </a:extLst>
          </p:cNvPr>
          <p:cNvSpPr txBox="1"/>
          <p:nvPr/>
        </p:nvSpPr>
        <p:spPr>
          <a:xfrm>
            <a:off x="1959430" y="2133600"/>
            <a:ext cx="7663542" cy="783771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bn-IN" sz="1200" b="1" dirty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bn-IN" sz="1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. কাবুলিওয়ালা গল্পে কোন দিকটি প্রকাশ পেয়েছে তা বিশ্লেষণ কর।</a:t>
            </a:r>
          </a:p>
        </p:txBody>
      </p:sp>
    </p:spTree>
    <p:extLst>
      <p:ext uri="{BB962C8B-B14F-4D97-AF65-F5344CB8AC3E}">
        <p14:creationId xmlns:p14="http://schemas.microsoft.com/office/powerpoint/2010/main" val="6040562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6693DC61-BF1B-4BFB-ACB9-A15FD4EF6ED3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xmlns="" id="{D9B0FD10-1138-4108-AB88-46423BA81E9A}"/>
              </a:ext>
            </a:extLst>
          </p:cNvPr>
          <p:cNvGrpSpPr/>
          <p:nvPr/>
        </p:nvGrpSpPr>
        <p:grpSpPr>
          <a:xfrm>
            <a:off x="4169229" y="685800"/>
            <a:ext cx="3145971" cy="979713"/>
            <a:chOff x="4169229" y="685800"/>
            <a:chExt cx="3145971" cy="979713"/>
          </a:xfrm>
        </p:grpSpPr>
        <p:sp>
          <p:nvSpPr>
            <p:cNvPr id="6" name="Flowchart: Terminator 5">
              <a:extLst>
                <a:ext uri="{FF2B5EF4-FFF2-40B4-BE49-F238E27FC236}">
                  <a16:creationId xmlns:a16="http://schemas.microsoft.com/office/drawing/2014/main" xmlns="" id="{110F3302-149C-456D-8F8E-3F8AF0F43D5F}"/>
                </a:ext>
              </a:extLst>
            </p:cNvPr>
            <p:cNvSpPr/>
            <p:nvPr/>
          </p:nvSpPr>
          <p:spPr>
            <a:xfrm>
              <a:off x="4169229" y="685800"/>
              <a:ext cx="3145971" cy="979713"/>
            </a:xfrm>
            <a:prstGeom prst="flowChartTerminator">
              <a:avLst/>
            </a:prstGeom>
            <a:solidFill>
              <a:schemeClr val="tx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xmlns="" id="{E8723DA6-B09B-4B7B-A0EC-F06C5A59FC1E}"/>
                </a:ext>
              </a:extLst>
            </p:cNvPr>
            <p:cNvSpPr txBox="1"/>
            <p:nvPr/>
          </p:nvSpPr>
          <p:spPr>
            <a:xfrm>
              <a:off x="4501243" y="787647"/>
              <a:ext cx="2481941" cy="816429"/>
            </a:xfrm>
            <a:prstGeom prst="rect">
              <a:avLst/>
            </a:prstGeom>
            <a:noFill/>
          </p:spPr>
          <p:txBody>
            <a:bodyPr wrap="square" rtlCol="0">
              <a:prstTxWarp prst="textPlain">
                <a:avLst/>
              </a:prstTxWarp>
              <a:spAutoFit/>
            </a:bodyPr>
            <a:lstStyle/>
            <a:p>
              <a:r>
                <a:rPr lang="bn-IN" b="1" spc="50" dirty="0">
                  <a:ln w="0"/>
                  <a:solidFill>
                    <a:srgbClr val="FFFF00"/>
                  </a:solidFill>
                  <a:effectLst>
                    <a:innerShdw blurRad="63500" dist="50800" dir="13500000">
                      <a:srgbClr val="000000">
                        <a:alpha val="50000"/>
                      </a:srgbClr>
                    </a:inn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মূল্যায়ন</a:t>
              </a:r>
              <a:endParaRPr lang="en-US" b="1" spc="50" dirty="0">
                <a:ln w="0"/>
                <a:solidFill>
                  <a:srgbClr val="FFFF0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5B8F1B62-F210-4AD3-872C-0FE5BDA02C2A}"/>
              </a:ext>
            </a:extLst>
          </p:cNvPr>
          <p:cNvSpPr txBox="1"/>
          <p:nvPr/>
        </p:nvSpPr>
        <p:spPr>
          <a:xfrm>
            <a:off x="2405742" y="2198130"/>
            <a:ext cx="5257800" cy="446315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>১.রবীন্দ্র্রনাথ ঠাকুর কত সালে মৃত্যুবরণ করেন?   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1668A40C-62F4-41EB-93F6-506E8A26CEE6}"/>
              </a:ext>
            </a:extLst>
          </p:cNvPr>
          <p:cNvSpPr txBox="1"/>
          <p:nvPr/>
        </p:nvSpPr>
        <p:spPr>
          <a:xfrm>
            <a:off x="2958193" y="2711324"/>
            <a:ext cx="10885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000" dirty="0">
                <a:latin typeface="NikoshBAN" panose="02000000000000000000" pitchFamily="2" charset="0"/>
                <a:cs typeface="NikoshBAN" panose="02000000000000000000" pitchFamily="2" charset="0"/>
              </a:rPr>
              <a:t>ক.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1951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10A65239-A845-48E5-AA13-6C851B9E7466}"/>
              </a:ext>
            </a:extLst>
          </p:cNvPr>
          <p:cNvSpPr txBox="1"/>
          <p:nvPr/>
        </p:nvSpPr>
        <p:spPr>
          <a:xfrm>
            <a:off x="5230584" y="2644445"/>
            <a:ext cx="9633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000" dirty="0">
                <a:latin typeface="NikoshBAN" panose="02000000000000000000" pitchFamily="2" charset="0"/>
                <a:cs typeface="NikoshBAN" panose="02000000000000000000" pitchFamily="2" charset="0"/>
              </a:rPr>
              <a:t>খ.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1941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2619367B-30AB-4113-9234-50B1E147E10D}"/>
              </a:ext>
            </a:extLst>
          </p:cNvPr>
          <p:cNvSpPr txBox="1"/>
          <p:nvPr/>
        </p:nvSpPr>
        <p:spPr>
          <a:xfrm>
            <a:off x="2958193" y="3069379"/>
            <a:ext cx="949778" cy="3752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>গ.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1961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B0A15558-8F42-4C42-8E61-6E7602C2B9CC}"/>
              </a:ext>
            </a:extLst>
          </p:cNvPr>
          <p:cNvSpPr txBox="1"/>
          <p:nvPr/>
        </p:nvSpPr>
        <p:spPr>
          <a:xfrm>
            <a:off x="5230583" y="3044555"/>
            <a:ext cx="11157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000" dirty="0">
                <a:latin typeface="NikoshBAN" panose="02000000000000000000" pitchFamily="2" charset="0"/>
                <a:cs typeface="NikoshBAN" panose="02000000000000000000" pitchFamily="2" charset="0"/>
              </a:rPr>
              <a:t>ঘ.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 1945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E645864C-9B03-42C7-88C7-2AE45431AEA5}"/>
              </a:ext>
            </a:extLst>
          </p:cNvPr>
          <p:cNvSpPr txBox="1"/>
          <p:nvPr/>
        </p:nvSpPr>
        <p:spPr>
          <a:xfrm>
            <a:off x="2405742" y="3384793"/>
            <a:ext cx="5377545" cy="446314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2.</a:t>
            </a:r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>লড়কি শব্দের অর্থ কী?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DA05896E-6C55-49F1-AD13-342C2F83CE3D}"/>
              </a:ext>
            </a:extLst>
          </p:cNvPr>
          <p:cNvSpPr txBox="1"/>
          <p:nvPr/>
        </p:nvSpPr>
        <p:spPr>
          <a:xfrm>
            <a:off x="3135086" y="3978729"/>
            <a:ext cx="9361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>ক. </a:t>
            </a:r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লাঠি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4727B413-7F1C-4E79-81B0-324AE3B68EF1}"/>
              </a:ext>
            </a:extLst>
          </p:cNvPr>
          <p:cNvSpPr txBox="1"/>
          <p:nvPr/>
        </p:nvSpPr>
        <p:spPr>
          <a:xfrm>
            <a:off x="5410200" y="3994393"/>
            <a:ext cx="12518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খ. মেয়ে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4FAE5117-7B3F-4C6C-867F-079BE115266F}"/>
              </a:ext>
            </a:extLst>
          </p:cNvPr>
          <p:cNvSpPr txBox="1"/>
          <p:nvPr/>
        </p:nvSpPr>
        <p:spPr>
          <a:xfrm>
            <a:off x="3155495" y="4489454"/>
            <a:ext cx="10014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গ.ছেলে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B59B337D-E4EF-41CF-9FC9-5203758D7CF6}"/>
              </a:ext>
            </a:extLst>
          </p:cNvPr>
          <p:cNvSpPr txBox="1"/>
          <p:nvPr/>
        </p:nvSpPr>
        <p:spPr>
          <a:xfrm>
            <a:off x="5410199" y="4495683"/>
            <a:ext cx="11212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>ঘ.</a:t>
            </a:r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উপন্যাস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365F3EED-3EA8-4910-B168-EDCB97CE5D57}"/>
              </a:ext>
            </a:extLst>
          </p:cNvPr>
          <p:cNvSpPr txBox="1"/>
          <p:nvPr/>
        </p:nvSpPr>
        <p:spPr>
          <a:xfrm>
            <a:off x="2310274" y="5155463"/>
            <a:ext cx="5127172" cy="446314"/>
          </a:xfrm>
          <a:prstGeom prst="rect">
            <a:avLst/>
          </a:prstGeom>
          <a:noFill/>
        </p:spPr>
        <p:txBody>
          <a:bodyPr wrap="square" rtlCol="0">
            <a:prstTxWarp prst="textPlain">
              <a:avLst>
                <a:gd name="adj" fmla="val 50488"/>
              </a:avLst>
            </a:prstTxWarp>
            <a:spAutoFit/>
          </a:bodyPr>
          <a:lstStyle/>
          <a:p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>৩.কাবুলিওয়ালা গল্পে রহমতের বাড়ি কোথায় ছিল?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EB416742-312D-4219-B1B8-F9731DB37A99}"/>
              </a:ext>
            </a:extLst>
          </p:cNvPr>
          <p:cNvSpPr txBox="1"/>
          <p:nvPr/>
        </p:nvSpPr>
        <p:spPr>
          <a:xfrm>
            <a:off x="3183389" y="5481739"/>
            <a:ext cx="11817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>ক.বাংলাদেশ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FAD3F145-3092-4C2F-9CCB-0D040BB7E792}"/>
              </a:ext>
            </a:extLst>
          </p:cNvPr>
          <p:cNvSpPr txBox="1"/>
          <p:nvPr/>
        </p:nvSpPr>
        <p:spPr>
          <a:xfrm>
            <a:off x="5606142" y="5511886"/>
            <a:ext cx="9252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/>
              <a:t>খ.</a:t>
            </a:r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>ভারত</a:t>
            </a:r>
            <a:endParaRPr lang="en-US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6DDF1928-5502-4A7E-9B4F-4FE1C3AE2914}"/>
              </a:ext>
            </a:extLst>
          </p:cNvPr>
          <p:cNvSpPr txBox="1"/>
          <p:nvPr/>
        </p:nvSpPr>
        <p:spPr>
          <a:xfrm>
            <a:off x="3177274" y="5901445"/>
            <a:ext cx="869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/>
              <a:t>খ.</a:t>
            </a:r>
            <a:endParaRPr lang="en-US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DD965581-377C-4B26-8DBA-AF8C4EA86901}"/>
              </a:ext>
            </a:extLst>
          </p:cNvPr>
          <p:cNvSpPr txBox="1"/>
          <p:nvPr/>
        </p:nvSpPr>
        <p:spPr>
          <a:xfrm>
            <a:off x="3317080" y="5917677"/>
            <a:ext cx="11817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>আফগানিস্তান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604722FC-2B27-4C47-A81A-BB8813D7A182}"/>
              </a:ext>
            </a:extLst>
          </p:cNvPr>
          <p:cNvSpPr txBox="1"/>
          <p:nvPr/>
        </p:nvSpPr>
        <p:spPr>
          <a:xfrm>
            <a:off x="5712277" y="5917677"/>
            <a:ext cx="12709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>ঘ.সৌদি আরব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58495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9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3" grpId="0"/>
      <p:bldP spid="2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72589" y="770021"/>
            <a:ext cx="4937760" cy="7026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কাজঃ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905802" y="5188016"/>
            <a:ext cx="8094847" cy="7026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রহমতকে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কারাবরণ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হয়েছিল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কেন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08350" y="1509117"/>
            <a:ext cx="7263684" cy="324507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4335055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16968" y="327259"/>
            <a:ext cx="4581625" cy="197317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7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2013" y="2877069"/>
            <a:ext cx="11242307" cy="2671623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5983583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615636" y="746919"/>
            <a:ext cx="5160328" cy="5364163"/>
          </a:xfrm>
          <a:ln w="57150">
            <a:solidFill>
              <a:schemeClr val="tx1"/>
            </a:solidFill>
            <a:prstDash val="sysDot"/>
          </a:ln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endParaRPr lang="en-US" sz="36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marL="0" indent="0" algn="ctr">
              <a:buNone/>
            </a:pPr>
            <a:r>
              <a:rPr lang="en-US" sz="3900" dirty="0" err="1">
                <a:ln w="19050">
                  <a:solidFill>
                    <a:srgbClr val="002060"/>
                  </a:solidFill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3900" dirty="0">
                <a:ln w="19050">
                  <a:solidFill>
                    <a:srgbClr val="002060"/>
                  </a:solidFill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900" dirty="0" err="1">
                <a:ln w="19050">
                  <a:solidFill>
                    <a:srgbClr val="002060"/>
                  </a:solidFill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en-US" sz="3900" dirty="0">
                <a:ln w="19050">
                  <a:solidFill>
                    <a:srgbClr val="002060"/>
                  </a:solidFill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  <a:p>
            <a:pPr marL="0" indent="0">
              <a:spcBef>
                <a:spcPts val="0"/>
              </a:spcBef>
              <a:buNone/>
            </a:pP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bn-BD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মোঃ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নজরুল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ইসলাম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sz="30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30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30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0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(আই</a:t>
            </a:r>
            <a:r>
              <a:rPr lang="en-US" sz="30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.</a:t>
            </a:r>
            <a:r>
              <a:rPr lang="bn-BD" sz="30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সি</a:t>
            </a:r>
            <a:r>
              <a:rPr lang="en-US" sz="30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.</a:t>
            </a:r>
            <a:r>
              <a:rPr lang="bn-BD" sz="30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30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)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3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কিসামত</a:t>
            </a:r>
            <a:r>
              <a:rPr lang="en-US" sz="3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হারাটী</a:t>
            </a:r>
            <a:r>
              <a:rPr lang="en-US" sz="3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ডি.এস.আই</a:t>
            </a:r>
            <a:r>
              <a:rPr lang="en-US" sz="3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দা</a:t>
            </a:r>
            <a:r>
              <a:rPr lang="as-IN" sz="30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খ</a:t>
            </a:r>
            <a:r>
              <a:rPr lang="en-US" sz="30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ি</a:t>
            </a:r>
            <a:r>
              <a:rPr lang="as-IN" sz="30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ল</a:t>
            </a:r>
            <a:r>
              <a:rPr lang="en-US" sz="30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as-IN" sz="30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</a:t>
            </a:r>
            <a:r>
              <a:rPr lang="en-US" sz="30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া</a:t>
            </a:r>
            <a:r>
              <a:rPr lang="as-IN" sz="30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</a:t>
            </a:r>
            <a:r>
              <a:rPr lang="en-US" sz="30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্</a:t>
            </a:r>
            <a:r>
              <a:rPr lang="as-IN" sz="30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র</a:t>
            </a:r>
            <a:r>
              <a:rPr lang="en-US" sz="30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া</a:t>
            </a:r>
            <a:r>
              <a:rPr lang="as-IN" sz="30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</a:t>
            </a:r>
            <a:r>
              <a:rPr lang="en-US" sz="3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া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3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সদর</a:t>
            </a:r>
            <a:r>
              <a:rPr lang="en-US" sz="3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লালমনিরহাট</a:t>
            </a:r>
            <a:r>
              <a:rPr lang="en-US" sz="3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en-US" sz="30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Email: 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nazrul693105@gmail.com</a:t>
            </a:r>
            <a:endParaRPr lang="en-US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Mobile: 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01714559641</a:t>
            </a:r>
            <a:endParaRPr lang="bn-BD" b="1" dirty="0">
              <a:solidFill>
                <a:srgbClr val="002060"/>
              </a:solidFill>
              <a:latin typeface="Times New Roman" pitchFamily="18" charset="0"/>
              <a:cs typeface="NikoshBAN" pitchFamily="2" charset="0"/>
            </a:endParaRP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581333" y="746918"/>
            <a:ext cx="4499315" cy="5364164"/>
          </a:xfrm>
          <a:ln w="38100">
            <a:solidFill>
              <a:schemeClr val="tx1"/>
            </a:solidFill>
            <a:prstDash val="sysDot"/>
          </a:ln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  <a:defRPr/>
            </a:pPr>
            <a:endParaRPr lang="en-US" sz="3600" dirty="0">
              <a:ln>
                <a:solidFill>
                  <a:srgbClr val="002060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marL="0" indent="0" algn="ctr">
              <a:spcBef>
                <a:spcPts val="0"/>
              </a:spcBef>
              <a:buNone/>
              <a:defRPr/>
            </a:pPr>
            <a:r>
              <a:rPr lang="en-US" sz="4800" dirty="0" err="1">
                <a:ln>
                  <a:solidFill>
                    <a:srgbClr val="00206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800" dirty="0">
                <a:ln>
                  <a:solidFill>
                    <a:srgbClr val="00206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ln>
                  <a:solidFill>
                    <a:srgbClr val="00206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en-US" sz="4800" dirty="0">
                <a:ln>
                  <a:solidFill>
                    <a:srgbClr val="00206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  <a:p>
            <a:pPr marL="0" indent="0" algn="ctr">
              <a:spcBef>
                <a:spcPts val="0"/>
              </a:spcBef>
              <a:buNone/>
              <a:defRPr/>
            </a:pPr>
            <a:endParaRPr lang="en-US" sz="3200" dirty="0">
              <a:ln>
                <a:solidFill>
                  <a:srgbClr val="002060"/>
                </a:solidFill>
              </a:ln>
              <a:latin typeface="NikoshBAN" pitchFamily="2" charset="0"/>
              <a:cs typeface="NikoshBAN" pitchFamily="2" charset="0"/>
            </a:endParaRPr>
          </a:p>
          <a:p>
            <a:pPr marL="0" indent="0" algn="ctr">
              <a:spcBef>
                <a:spcPts val="0"/>
              </a:spcBef>
              <a:buNone/>
              <a:defRPr/>
            </a:pPr>
            <a:r>
              <a:rPr lang="en-US" sz="3200" dirty="0" err="1">
                <a:ln>
                  <a:solidFill>
                    <a:srgbClr val="002060"/>
                  </a:solidFill>
                </a:ln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en-US" sz="3200" dirty="0">
                <a:ln>
                  <a:solidFill>
                    <a:srgbClr val="002060"/>
                  </a:solidFill>
                </a:ln>
                <a:latin typeface="NikoshBAN" pitchFamily="2" charset="0"/>
                <a:cs typeface="NikoshBAN" pitchFamily="2" charset="0"/>
              </a:rPr>
              <a:t>:</a:t>
            </a:r>
            <a:r>
              <a:rPr lang="bn-BD" sz="3200" dirty="0">
                <a:ln>
                  <a:solidFill>
                    <a:srgbClr val="002060"/>
                  </a:solidFill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>
                  <a:solidFill>
                    <a:srgbClr val="002060"/>
                  </a:solidFill>
                </a:ln>
                <a:latin typeface="NikoshBAN" pitchFamily="2" charset="0"/>
                <a:cs typeface="NikoshBAN" pitchFamily="2" charset="0"/>
              </a:rPr>
              <a:t>ষষ্ঠ</a:t>
            </a:r>
            <a:r>
              <a:rPr lang="en-US" sz="3200" dirty="0" smtClean="0">
                <a:ln>
                  <a:solidFill>
                    <a:srgbClr val="002060"/>
                  </a:solidFill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ln>
                  <a:solidFill>
                    <a:srgbClr val="002060"/>
                  </a:solidFill>
                </a:ln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ln>
                <a:solidFill>
                  <a:srgbClr val="002060"/>
                </a:solidFill>
              </a:ln>
              <a:latin typeface="NikoshBAN" pitchFamily="2" charset="0"/>
              <a:cs typeface="NikoshBAN" pitchFamily="2" charset="0"/>
            </a:endParaRPr>
          </a:p>
          <a:p>
            <a:pPr marL="0" indent="0" algn="ctr">
              <a:spcBef>
                <a:spcPts val="0"/>
              </a:spcBef>
              <a:buNone/>
              <a:defRPr/>
            </a:pPr>
            <a:r>
              <a:rPr lang="en-US" sz="3200" b="1" dirty="0" err="1">
                <a:ln>
                  <a:solidFill>
                    <a:srgbClr val="002060"/>
                  </a:solidFill>
                </a:ln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3200" b="1" dirty="0">
                <a:ln>
                  <a:solidFill>
                    <a:srgbClr val="002060"/>
                  </a:solidFill>
                </a:ln>
                <a:latin typeface="NikoshBAN" pitchFamily="2" charset="0"/>
                <a:cs typeface="NikoshBAN" pitchFamily="2" charset="0"/>
              </a:rPr>
              <a:t>:</a:t>
            </a:r>
            <a:r>
              <a:rPr lang="bn-BD" sz="3200" b="1" dirty="0">
                <a:ln>
                  <a:solidFill>
                    <a:srgbClr val="002060"/>
                  </a:solidFill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n>
                  <a:solidFill>
                    <a:srgbClr val="002060"/>
                  </a:solidFill>
                </a:ln>
                <a:latin typeface="NikoshBAN" pitchFamily="2" charset="0"/>
                <a:cs typeface="NikoshBAN" pitchFamily="2" charset="0"/>
              </a:rPr>
              <a:t>বাংলা</a:t>
            </a:r>
            <a:r>
              <a:rPr lang="en-US" sz="3200" b="1" dirty="0" smtClean="0">
                <a:ln>
                  <a:solidFill>
                    <a:srgbClr val="002060"/>
                  </a:solidFill>
                </a:ln>
                <a:latin typeface="NikoshBAN" pitchFamily="2" charset="0"/>
                <a:cs typeface="NikoshBAN" pitchFamily="2" charset="0"/>
              </a:rPr>
              <a:t> ১ম </a:t>
            </a:r>
            <a:r>
              <a:rPr lang="en-US" sz="3200" b="1" dirty="0" err="1" smtClean="0">
                <a:ln>
                  <a:solidFill>
                    <a:srgbClr val="002060"/>
                  </a:solidFill>
                </a:ln>
                <a:latin typeface="NikoshBAN" pitchFamily="2" charset="0"/>
                <a:cs typeface="NikoshBAN" pitchFamily="2" charset="0"/>
              </a:rPr>
              <a:t>পত্র</a:t>
            </a:r>
            <a:r>
              <a:rPr lang="en-US" sz="3200" b="1" dirty="0" smtClean="0">
                <a:ln>
                  <a:solidFill>
                    <a:srgbClr val="002060"/>
                  </a:solidFill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smtClean="0">
                <a:ln>
                  <a:solidFill>
                    <a:srgbClr val="002060"/>
                  </a:solidFill>
                </a:ln>
                <a:latin typeface="NikoshBAN" pitchFamily="2" charset="0"/>
                <a:cs typeface="NikoshBAN" pitchFamily="2" charset="0"/>
              </a:rPr>
              <a:t> </a:t>
            </a:r>
            <a:endParaRPr lang="en-US" sz="3200" dirty="0" smtClean="0">
              <a:ln>
                <a:solidFill>
                  <a:srgbClr val="002060"/>
                </a:solidFill>
              </a:ln>
              <a:latin typeface="NikoshBAN" pitchFamily="2" charset="0"/>
              <a:cs typeface="NikoshBAN" pitchFamily="2" charset="0"/>
            </a:endParaRPr>
          </a:p>
          <a:p>
            <a:pPr marL="0" indent="0" algn="ctr">
              <a:spcBef>
                <a:spcPts val="0"/>
              </a:spcBef>
              <a:buNone/>
              <a:defRPr/>
            </a:pPr>
            <a:r>
              <a:rPr lang="bn-BD" sz="3200" dirty="0" smtClean="0">
                <a:ln>
                  <a:solidFill>
                    <a:srgbClr val="002060"/>
                  </a:solidFill>
                </a:ln>
                <a:latin typeface="NikoshBAN" pitchFamily="2" charset="0"/>
                <a:cs typeface="NikoshBAN" pitchFamily="2" charset="0"/>
              </a:rPr>
              <a:t>সময়</a:t>
            </a:r>
            <a:r>
              <a:rPr lang="bn-BD" sz="3200" dirty="0">
                <a:ln>
                  <a:solidFill>
                    <a:srgbClr val="002060"/>
                  </a:solidFill>
                </a:ln>
                <a:latin typeface="NikoshBAN" pitchFamily="2" charset="0"/>
                <a:cs typeface="NikoshBAN" pitchFamily="2" charset="0"/>
              </a:rPr>
              <a:t>: </a:t>
            </a:r>
            <a:r>
              <a:rPr lang="en-US" sz="3200" dirty="0" smtClean="0">
                <a:ln>
                  <a:solidFill>
                    <a:srgbClr val="002060"/>
                  </a:solidFill>
                </a:ln>
                <a:latin typeface="NikoshBAN" pitchFamily="2" charset="0"/>
                <a:cs typeface="NikoshBAN" pitchFamily="2" charset="0"/>
              </a:rPr>
              <a:t>৪</a:t>
            </a:r>
            <a:r>
              <a:rPr lang="bn-BD" sz="3200" dirty="0" smtClean="0">
                <a:ln>
                  <a:solidFill>
                    <a:srgbClr val="002060"/>
                  </a:solidFill>
                </a:ln>
                <a:latin typeface="NikoshBAN" pitchFamily="2" charset="0"/>
                <a:cs typeface="NikoshBAN" pitchFamily="2" charset="0"/>
              </a:rPr>
              <a:t>০ </a:t>
            </a:r>
            <a:r>
              <a:rPr lang="bn-BD" sz="3200" dirty="0">
                <a:ln>
                  <a:solidFill>
                    <a:srgbClr val="002060"/>
                  </a:solidFill>
                </a:ln>
                <a:latin typeface="NikoshBAN" pitchFamily="2" charset="0"/>
                <a:cs typeface="NikoshBAN" pitchFamily="2" charset="0"/>
              </a:rPr>
              <a:t>মিনিট </a:t>
            </a:r>
            <a:r>
              <a:rPr lang="en-US" sz="3200" dirty="0">
                <a:ln>
                  <a:solidFill>
                    <a:srgbClr val="002060"/>
                  </a:solidFill>
                </a:ln>
                <a:latin typeface="NikoshBAN" pitchFamily="2" charset="0"/>
                <a:cs typeface="NikoshBAN" pitchFamily="2" charset="0"/>
              </a:rPr>
              <a:t> </a:t>
            </a:r>
            <a:endParaRPr lang="en-US" sz="3200" dirty="0" smtClean="0">
              <a:ln>
                <a:solidFill>
                  <a:srgbClr val="002060"/>
                </a:solidFill>
              </a:ln>
              <a:latin typeface="NikoshBAN" pitchFamily="2" charset="0"/>
              <a:cs typeface="NikoshBAN" pitchFamily="2" charset="0"/>
            </a:endParaRPr>
          </a:p>
          <a:p>
            <a:pPr marL="0" indent="0" algn="ctr">
              <a:spcBef>
                <a:spcPts val="0"/>
              </a:spcBef>
              <a:buNone/>
              <a:defRPr/>
            </a:pPr>
            <a:r>
              <a:rPr lang="en-US" sz="3200" dirty="0" err="1" smtClean="0">
                <a:ln>
                  <a:solidFill>
                    <a:srgbClr val="002060"/>
                  </a:solidFill>
                </a:ln>
                <a:latin typeface="NikoshBAN" pitchFamily="2" charset="0"/>
                <a:cs typeface="NikoshBAN" pitchFamily="2" charset="0"/>
              </a:rPr>
              <a:t>তারিখঃ</a:t>
            </a:r>
            <a:r>
              <a:rPr lang="en-US" sz="3200" dirty="0" smtClean="0">
                <a:ln>
                  <a:solidFill>
                    <a:srgbClr val="002060"/>
                  </a:solidFill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smtClean="0">
                <a:ln>
                  <a:solidFill>
                    <a:srgbClr val="002060"/>
                  </a:solidFill>
                </a:ln>
                <a:latin typeface="NikoshBAN" pitchFamily="2" charset="0"/>
                <a:cs typeface="NikoshBAN" pitchFamily="2" charset="0"/>
              </a:rPr>
              <a:t>২২/০৯/২০২১ </a:t>
            </a:r>
            <a:r>
              <a:rPr lang="en-US" sz="3200" dirty="0" err="1" smtClean="0">
                <a:ln>
                  <a:solidFill>
                    <a:srgbClr val="002060"/>
                  </a:solidFill>
                </a:ln>
                <a:latin typeface="NikoshBAN" pitchFamily="2" charset="0"/>
                <a:cs typeface="NikoshBAN" pitchFamily="2" charset="0"/>
              </a:rPr>
              <a:t>খ্রিষ্টাব্দ</a:t>
            </a:r>
            <a:r>
              <a:rPr lang="en-US" sz="3200" dirty="0" smtClean="0">
                <a:ln>
                  <a:solidFill>
                    <a:srgbClr val="002060"/>
                  </a:solidFill>
                </a:ln>
                <a:latin typeface="NikoshBAN" pitchFamily="2" charset="0"/>
                <a:cs typeface="NikoshBAN" pitchFamily="2" charset="0"/>
              </a:rPr>
              <a:t>।    </a:t>
            </a:r>
            <a:endParaRPr lang="en-US" sz="3200" dirty="0">
              <a:ln>
                <a:solidFill>
                  <a:srgbClr val="002060"/>
                </a:solidFill>
              </a:ln>
              <a:solidFill>
                <a:schemeClr val="bg2"/>
              </a:solidFill>
              <a:latin typeface="NikoshBAN" pitchFamily="2" charset="0"/>
              <a:cs typeface="NikoshBAN" pitchFamily="2" charset="0"/>
            </a:endParaRPr>
          </a:p>
          <a:p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6096000" y="185225"/>
            <a:ext cx="0" cy="571500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261296" y="396082"/>
            <a:ext cx="0" cy="5715000"/>
          </a:xfrm>
          <a:prstGeom prst="line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2319499" y="2027222"/>
            <a:ext cx="1752601" cy="1600200"/>
          </a:xfrm>
          <a:prstGeom prst="ellipse">
            <a:avLst/>
          </a:prstGeom>
          <a:blipFill>
            <a:blip r:embed="rId3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900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1FA1BB8F-9163-CC40-8F14-3FB9D73CDE90}"/>
              </a:ext>
            </a:extLst>
          </p:cNvPr>
          <p:cNvSpPr txBox="1"/>
          <p:nvPr/>
        </p:nvSpPr>
        <p:spPr>
          <a:xfrm>
            <a:off x="2917102" y="2377145"/>
            <a:ext cx="6918774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s-IN" sz="8800" b="1" dirty="0">
                <a:latin typeface="NikoshBAN" panose="02000000000000000000" pitchFamily="2" charset="0"/>
                <a:ea typeface="Aldhabi" panose="02000000000000000000" pitchFamily="2" charset="0"/>
                <a:cs typeface="NikoshBAN" panose="02000000000000000000" pitchFamily="2" charset="0"/>
              </a:rPr>
              <a:t>কাবুলিওয়ালা</a:t>
            </a:r>
            <a:endParaRPr lang="en-US" sz="8800" b="1" dirty="0">
              <a:latin typeface="NikoshBAN" panose="02000000000000000000" pitchFamily="2" charset="0"/>
              <a:ea typeface="Aldhabi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4878527"/>
      </p:ext>
    </p:extLst>
  </p:cSld>
  <p:clrMapOvr>
    <a:masterClrMapping/>
  </p:clrMapOvr>
  <p:transition spd="slow">
    <p:randomBar dir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xmlns="" id="{8ED9F55F-6FE9-4EB9-9F23-BA7BF90A3F0F}"/>
              </a:ext>
            </a:extLst>
          </p:cNvPr>
          <p:cNvGrpSpPr/>
          <p:nvPr/>
        </p:nvGrpSpPr>
        <p:grpSpPr>
          <a:xfrm>
            <a:off x="1774372" y="1349829"/>
            <a:ext cx="7369628" cy="2543344"/>
            <a:chOff x="1774372" y="1349829"/>
            <a:chExt cx="7369628" cy="2543344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xmlns="" id="{199399B4-A620-4B3B-A397-D221FDB50AC3}"/>
                </a:ext>
              </a:extLst>
            </p:cNvPr>
            <p:cNvSpPr txBox="1"/>
            <p:nvPr/>
          </p:nvSpPr>
          <p:spPr>
            <a:xfrm>
              <a:off x="1774372" y="1349829"/>
              <a:ext cx="3886200" cy="402771"/>
            </a:xfrm>
            <a:prstGeom prst="rect">
              <a:avLst/>
            </a:prstGeom>
            <a:noFill/>
          </p:spPr>
          <p:txBody>
            <a:bodyPr wrap="square" rtlCol="0">
              <a:prstTxWarp prst="textPlain">
                <a:avLst/>
              </a:prstTxWarp>
              <a:spAutoFit/>
            </a:bodyPr>
            <a:lstStyle/>
            <a:p>
              <a:r>
                <a:rPr lang="bn-IN" b="1" dirty="0">
                  <a:latin typeface="NikoshBAN" panose="02000000000000000000" pitchFamily="2" charset="0"/>
                  <a:cs typeface="NikoshBAN" panose="02000000000000000000" pitchFamily="2" charset="0"/>
                </a:rPr>
                <a:t>শিখনফল-</a:t>
              </a:r>
              <a:endParaRPr lang="en-US" b="1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xmlns="" id="{3952459C-D7C0-475C-9C4E-3388214D62DA}"/>
                </a:ext>
              </a:extLst>
            </p:cNvPr>
            <p:cNvSpPr txBox="1"/>
            <p:nvPr/>
          </p:nvSpPr>
          <p:spPr>
            <a:xfrm>
              <a:off x="2264228" y="2046514"/>
              <a:ext cx="6879772" cy="18466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24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এই পাঠশেষে শিক্ষার্থীরা-</a:t>
              </a:r>
            </a:p>
            <a:p>
              <a:pPr marL="342900" indent="-342900">
                <a:buAutoNum type="arabicPeriod"/>
              </a:pPr>
              <a:r>
                <a:rPr lang="bn-IN" sz="24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‘কাবুলিওয়ালা’ গল্পের শঙ্কিত স্বভাবের মানুষটি কে তা বলতে পারবে।</a:t>
              </a:r>
            </a:p>
            <a:p>
              <a:pPr marL="342900" indent="-342900">
                <a:buAutoNum type="arabicPeriod"/>
              </a:pPr>
              <a:r>
                <a:rPr lang="bn-IN" sz="24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কাবুলিওয়ালা গল্পের মূলভাব ব্যাখ্যা করতে পারবে।</a:t>
              </a:r>
            </a:p>
            <a:p>
              <a:pPr marL="342900" indent="-342900">
                <a:buAutoNum type="arabicPeriod"/>
              </a:pPr>
              <a:r>
                <a:rPr lang="bn-IN" sz="2400" b="1" dirty="0">
                  <a:latin typeface="NikoshBAN" panose="02000000000000000000" pitchFamily="2" charset="0"/>
                  <a:cs typeface="NikoshBAN" panose="02000000000000000000" pitchFamily="2" charset="0"/>
                </a:rPr>
                <a:t>কাবুলিওয়ালা গল্পে কোন দিকটি প্রকাশ পেয়েছে তা বিশ্লেষণ কর।</a:t>
              </a:r>
            </a:p>
            <a:p>
              <a:pPr marL="342900" indent="-342900">
                <a:buAutoNum type="arabicPeriod"/>
              </a:pPr>
              <a:endParaRPr lang="en-US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1749657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Freeform: Shape 47">
            <a:extLst>
              <a:ext uri="{FF2B5EF4-FFF2-40B4-BE49-F238E27FC236}">
                <a16:creationId xmlns:a16="http://schemas.microsoft.com/office/drawing/2014/main" xmlns="" id="{F3E5C12D-58DA-470B-B5AE-EEE998FAEC18}"/>
              </a:ext>
            </a:extLst>
          </p:cNvPr>
          <p:cNvSpPr/>
          <p:nvPr/>
        </p:nvSpPr>
        <p:spPr>
          <a:xfrm rot="16200000">
            <a:off x="5873243" y="2389210"/>
            <a:ext cx="451266" cy="33050"/>
          </a:xfrm>
          <a:custGeom>
            <a:avLst/>
            <a:gdLst>
              <a:gd name="connsiteX0" fmla="*/ 0 w 451266"/>
              <a:gd name="connsiteY0" fmla="*/ 16525 h 33050"/>
              <a:gd name="connsiteX1" fmla="*/ 451266 w 451266"/>
              <a:gd name="connsiteY1" fmla="*/ 16525 h 33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51266" h="33050">
                <a:moveTo>
                  <a:pt x="0" y="16525"/>
                </a:moveTo>
                <a:lnTo>
                  <a:pt x="451266" y="16525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27052" tIns="5243" rIns="227050" bIns="5244" numCol="1" spcCol="1270" anchor="ctr" anchorCtr="0">
            <a:noAutofit/>
          </a:bodyPr>
          <a:lstStyle/>
          <a:p>
            <a:pPr marL="0" lvl="0" indent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US" sz="500" kern="1200"/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xmlns="" id="{858A7853-CB75-4E88-BCB0-A1D10BE11C37}"/>
              </a:ext>
            </a:extLst>
          </p:cNvPr>
          <p:cNvSpPr/>
          <p:nvPr/>
        </p:nvSpPr>
        <p:spPr>
          <a:xfrm>
            <a:off x="5158452" y="687698"/>
            <a:ext cx="1880848" cy="1492405"/>
          </a:xfrm>
          <a:custGeom>
            <a:avLst/>
            <a:gdLst>
              <a:gd name="connsiteX0" fmla="*/ 0 w 1880848"/>
              <a:gd name="connsiteY0" fmla="*/ 746203 h 1492405"/>
              <a:gd name="connsiteX1" fmla="*/ 940424 w 1880848"/>
              <a:gd name="connsiteY1" fmla="*/ 0 h 1492405"/>
              <a:gd name="connsiteX2" fmla="*/ 1880848 w 1880848"/>
              <a:gd name="connsiteY2" fmla="*/ 746203 h 1492405"/>
              <a:gd name="connsiteX3" fmla="*/ 940424 w 1880848"/>
              <a:gd name="connsiteY3" fmla="*/ 1492406 h 1492405"/>
              <a:gd name="connsiteX4" fmla="*/ 0 w 1880848"/>
              <a:gd name="connsiteY4" fmla="*/ 746203 h 1492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80848" h="1492405">
                <a:moveTo>
                  <a:pt x="0" y="746203"/>
                </a:moveTo>
                <a:cubicBezTo>
                  <a:pt x="0" y="334086"/>
                  <a:pt x="421042" y="0"/>
                  <a:pt x="940424" y="0"/>
                </a:cubicBezTo>
                <a:cubicBezTo>
                  <a:pt x="1459806" y="0"/>
                  <a:pt x="1880848" y="334086"/>
                  <a:pt x="1880848" y="746203"/>
                </a:cubicBezTo>
                <a:cubicBezTo>
                  <a:pt x="1880848" y="1158320"/>
                  <a:pt x="1459806" y="1492406"/>
                  <a:pt x="940424" y="1492406"/>
                </a:cubicBezTo>
                <a:cubicBezTo>
                  <a:pt x="421042" y="1492406"/>
                  <a:pt x="0" y="1158320"/>
                  <a:pt x="0" y="746203"/>
                </a:cubicBez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90684" tIns="233798" rIns="290684" bIns="233798" numCol="1" spcCol="1270" anchor="ctr" anchorCtr="0">
            <a:noAutofit/>
            <a:scene3d>
              <a:camera prst="orthographicFront"/>
              <a:lightRig rig="threePt" dir="t"/>
            </a:scene3d>
            <a:sp3d extrusionH="57150">
              <a:bevelT w="38100" h="38100" prst="convex"/>
            </a:sp3d>
          </a:bodyPr>
          <a:lstStyle/>
          <a:p>
            <a:pPr marL="0" lvl="0" indent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bn-IN" sz="2400" b="1" kern="1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জন্ম-১৮৬১ কলকাতায় জোড়াসাঁকোয়</a:t>
            </a:r>
            <a:endParaRPr lang="en-US" sz="2400" b="1" kern="1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0" name="Freeform: Shape 49">
            <a:extLst>
              <a:ext uri="{FF2B5EF4-FFF2-40B4-BE49-F238E27FC236}">
                <a16:creationId xmlns:a16="http://schemas.microsoft.com/office/drawing/2014/main" xmlns="" id="{A1801875-7FC7-4ACA-B019-E8C7D5F2DEEF}"/>
              </a:ext>
            </a:extLst>
          </p:cNvPr>
          <p:cNvSpPr/>
          <p:nvPr/>
        </p:nvSpPr>
        <p:spPr>
          <a:xfrm rot="19768698">
            <a:off x="6722177" y="2910582"/>
            <a:ext cx="281544" cy="33050"/>
          </a:xfrm>
          <a:custGeom>
            <a:avLst/>
            <a:gdLst>
              <a:gd name="connsiteX0" fmla="*/ 0 w 281544"/>
              <a:gd name="connsiteY0" fmla="*/ 16525 h 33050"/>
              <a:gd name="connsiteX1" fmla="*/ 281544 w 281544"/>
              <a:gd name="connsiteY1" fmla="*/ 16525 h 33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81544" h="33050">
                <a:moveTo>
                  <a:pt x="0" y="16525"/>
                </a:moveTo>
                <a:lnTo>
                  <a:pt x="281544" y="16525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46432" tIns="9486" rIns="146434" bIns="9486" numCol="1" spcCol="1270" anchor="ctr" anchorCtr="0">
            <a:noAutofit/>
          </a:bodyPr>
          <a:lstStyle/>
          <a:p>
            <a:pPr marL="0" lvl="0" indent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US" sz="500" kern="1200"/>
          </a:p>
        </p:txBody>
      </p:sp>
      <p:sp>
        <p:nvSpPr>
          <p:cNvPr id="51" name="Freeform: Shape 50">
            <a:extLst>
              <a:ext uri="{FF2B5EF4-FFF2-40B4-BE49-F238E27FC236}">
                <a16:creationId xmlns:a16="http://schemas.microsoft.com/office/drawing/2014/main" xmlns="" id="{5F2917E9-23AB-4472-85AD-731C8B9CD266}"/>
              </a:ext>
            </a:extLst>
          </p:cNvPr>
          <p:cNvSpPr/>
          <p:nvPr/>
        </p:nvSpPr>
        <p:spPr>
          <a:xfrm>
            <a:off x="6754212" y="1638985"/>
            <a:ext cx="2055877" cy="1492405"/>
          </a:xfrm>
          <a:custGeom>
            <a:avLst/>
            <a:gdLst>
              <a:gd name="connsiteX0" fmla="*/ 0 w 2055877"/>
              <a:gd name="connsiteY0" fmla="*/ 746203 h 1492405"/>
              <a:gd name="connsiteX1" fmla="*/ 1027939 w 2055877"/>
              <a:gd name="connsiteY1" fmla="*/ 0 h 1492405"/>
              <a:gd name="connsiteX2" fmla="*/ 2055878 w 2055877"/>
              <a:gd name="connsiteY2" fmla="*/ 746203 h 1492405"/>
              <a:gd name="connsiteX3" fmla="*/ 1027939 w 2055877"/>
              <a:gd name="connsiteY3" fmla="*/ 1492406 h 1492405"/>
              <a:gd name="connsiteX4" fmla="*/ 0 w 2055877"/>
              <a:gd name="connsiteY4" fmla="*/ 746203 h 14924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55877" h="1492405">
                <a:moveTo>
                  <a:pt x="0" y="746203"/>
                </a:moveTo>
                <a:cubicBezTo>
                  <a:pt x="0" y="334086"/>
                  <a:pt x="460224" y="0"/>
                  <a:pt x="1027939" y="0"/>
                </a:cubicBezTo>
                <a:cubicBezTo>
                  <a:pt x="1595654" y="0"/>
                  <a:pt x="2055878" y="334086"/>
                  <a:pt x="2055878" y="746203"/>
                </a:cubicBezTo>
                <a:cubicBezTo>
                  <a:pt x="2055878" y="1158320"/>
                  <a:pt x="1595654" y="1492406"/>
                  <a:pt x="1027939" y="1492406"/>
                </a:cubicBezTo>
                <a:cubicBezTo>
                  <a:pt x="460224" y="1492406"/>
                  <a:pt x="0" y="1158320"/>
                  <a:pt x="0" y="746203"/>
                </a:cubicBez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16316" tIns="233798" rIns="316316" bIns="233798" numCol="1" spcCol="1270" anchor="ctr" anchorCtr="0">
            <a:noAutofit/>
            <a:scene3d>
              <a:camera prst="orthographicFront"/>
              <a:lightRig rig="threePt" dir="t"/>
            </a:scene3d>
            <a:sp3d extrusionH="57150">
              <a:bevelT w="38100" h="38100" prst="convex"/>
            </a:sp3d>
          </a:bodyPr>
          <a:lstStyle/>
          <a:p>
            <a:pPr marL="0" lvl="0" indent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bn-IN" sz="2400" b="1" kern="1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প্রথম নোবেল পুরষ্কার</a:t>
            </a:r>
            <a:endParaRPr lang="en-US" sz="2400" b="1" kern="1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2" name="Freeform: Shape 51">
            <a:extLst>
              <a:ext uri="{FF2B5EF4-FFF2-40B4-BE49-F238E27FC236}">
                <a16:creationId xmlns:a16="http://schemas.microsoft.com/office/drawing/2014/main" xmlns="" id="{0D385324-7DED-43DF-B1D8-EEC1E1C4A08C}"/>
              </a:ext>
            </a:extLst>
          </p:cNvPr>
          <p:cNvSpPr/>
          <p:nvPr/>
        </p:nvSpPr>
        <p:spPr>
          <a:xfrm rot="1800000">
            <a:off x="6725127" y="3808710"/>
            <a:ext cx="298252" cy="33050"/>
          </a:xfrm>
          <a:custGeom>
            <a:avLst/>
            <a:gdLst>
              <a:gd name="connsiteX0" fmla="*/ 0 w 298252"/>
              <a:gd name="connsiteY0" fmla="*/ 16525 h 33050"/>
              <a:gd name="connsiteX1" fmla="*/ 298252 w 298252"/>
              <a:gd name="connsiteY1" fmla="*/ 16525 h 33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98252" h="33050">
                <a:moveTo>
                  <a:pt x="0" y="16525"/>
                </a:moveTo>
                <a:lnTo>
                  <a:pt x="298252" y="16525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54370" tIns="9069" rIns="154370" bIns="9068" numCol="1" spcCol="1270" anchor="ctr" anchorCtr="0">
            <a:noAutofit/>
          </a:bodyPr>
          <a:lstStyle/>
          <a:p>
            <a:pPr marL="0" lvl="0" indent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US" sz="500" kern="1200"/>
          </a:p>
        </p:txBody>
      </p:sp>
      <p:sp>
        <p:nvSpPr>
          <p:cNvPr id="53" name="Freeform: Shape 52">
            <a:extLst>
              <a:ext uri="{FF2B5EF4-FFF2-40B4-BE49-F238E27FC236}">
                <a16:creationId xmlns:a16="http://schemas.microsoft.com/office/drawing/2014/main" xmlns="" id="{32F0A1D0-CE27-4C3E-8805-706FD0D83AE3}"/>
              </a:ext>
            </a:extLst>
          </p:cNvPr>
          <p:cNvSpPr/>
          <p:nvPr/>
        </p:nvSpPr>
        <p:spPr>
          <a:xfrm>
            <a:off x="6855279" y="3520316"/>
            <a:ext cx="1853731" cy="1658181"/>
          </a:xfrm>
          <a:custGeom>
            <a:avLst/>
            <a:gdLst>
              <a:gd name="connsiteX0" fmla="*/ 0 w 1853731"/>
              <a:gd name="connsiteY0" fmla="*/ 829091 h 1658181"/>
              <a:gd name="connsiteX1" fmla="*/ 926866 w 1853731"/>
              <a:gd name="connsiteY1" fmla="*/ 0 h 1658181"/>
              <a:gd name="connsiteX2" fmla="*/ 1853732 w 1853731"/>
              <a:gd name="connsiteY2" fmla="*/ 829091 h 1658181"/>
              <a:gd name="connsiteX3" fmla="*/ 926866 w 1853731"/>
              <a:gd name="connsiteY3" fmla="*/ 1658182 h 1658181"/>
              <a:gd name="connsiteX4" fmla="*/ 0 w 1853731"/>
              <a:gd name="connsiteY4" fmla="*/ 829091 h 16581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53731" h="1658181">
                <a:moveTo>
                  <a:pt x="0" y="829091"/>
                </a:moveTo>
                <a:cubicBezTo>
                  <a:pt x="0" y="371197"/>
                  <a:pt x="414972" y="0"/>
                  <a:pt x="926866" y="0"/>
                </a:cubicBezTo>
                <a:cubicBezTo>
                  <a:pt x="1438760" y="0"/>
                  <a:pt x="1853732" y="371197"/>
                  <a:pt x="1853732" y="829091"/>
                </a:cubicBezTo>
                <a:cubicBezTo>
                  <a:pt x="1853732" y="1286985"/>
                  <a:pt x="1438760" y="1658182"/>
                  <a:pt x="926866" y="1658182"/>
                </a:cubicBezTo>
                <a:cubicBezTo>
                  <a:pt x="414972" y="1658182"/>
                  <a:pt x="0" y="1286985"/>
                  <a:pt x="0" y="829091"/>
                </a:cubicBez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86713" tIns="258075" rIns="286713" bIns="258075" numCol="1" spcCol="1270" anchor="ctr" anchorCtr="0">
            <a:noAutofit/>
            <a:scene3d>
              <a:camera prst="orthographicFront"/>
              <a:lightRig rig="threePt" dir="t"/>
            </a:scene3d>
            <a:sp3d extrusionH="57150">
              <a:bevelT w="38100" h="38100" prst="convex"/>
            </a:sp3d>
          </a:bodyPr>
          <a:lstStyle/>
          <a:p>
            <a:pPr marL="0" lvl="0" indent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bn-IN" sz="2400" b="1" kern="1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অবদান সমূহ-ছোটগল্প,উপ্ন্যাস,নাটক,প্রবন্ধ,সংগীত</a:t>
            </a:r>
            <a:endParaRPr lang="en-US" sz="2400" b="1" kern="1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4" name="Freeform: Shape 53">
            <a:extLst>
              <a:ext uri="{FF2B5EF4-FFF2-40B4-BE49-F238E27FC236}">
                <a16:creationId xmlns:a16="http://schemas.microsoft.com/office/drawing/2014/main" xmlns="" id="{96D3D99A-340F-43EE-A547-5369FE4FE5DC}"/>
              </a:ext>
            </a:extLst>
          </p:cNvPr>
          <p:cNvSpPr/>
          <p:nvPr/>
        </p:nvSpPr>
        <p:spPr>
          <a:xfrm rot="5400000">
            <a:off x="5924671" y="4281453"/>
            <a:ext cx="348410" cy="33050"/>
          </a:xfrm>
          <a:custGeom>
            <a:avLst/>
            <a:gdLst>
              <a:gd name="connsiteX0" fmla="*/ 0 w 348410"/>
              <a:gd name="connsiteY0" fmla="*/ 16525 h 33050"/>
              <a:gd name="connsiteX1" fmla="*/ 348410 w 348410"/>
              <a:gd name="connsiteY1" fmla="*/ 16525 h 33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48410" h="33050">
                <a:moveTo>
                  <a:pt x="0" y="16525"/>
                </a:moveTo>
                <a:lnTo>
                  <a:pt x="348410" y="16525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78195" tIns="7814" rIns="178195" bIns="7815" numCol="1" spcCol="1270" anchor="ctr" anchorCtr="0">
            <a:noAutofit/>
          </a:bodyPr>
          <a:lstStyle/>
          <a:p>
            <a:pPr marL="0" lvl="0" indent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US" sz="500" kern="1200"/>
          </a:p>
        </p:txBody>
      </p:sp>
      <p:sp>
        <p:nvSpPr>
          <p:cNvPr id="55" name="Freeform: Shape 54">
            <a:extLst>
              <a:ext uri="{FF2B5EF4-FFF2-40B4-BE49-F238E27FC236}">
                <a16:creationId xmlns:a16="http://schemas.microsoft.com/office/drawing/2014/main" xmlns="" id="{202814C2-2A3A-4F2E-B571-0BAAC7000338}"/>
              </a:ext>
            </a:extLst>
          </p:cNvPr>
          <p:cNvSpPr/>
          <p:nvPr/>
        </p:nvSpPr>
        <p:spPr>
          <a:xfrm>
            <a:off x="5058006" y="4472183"/>
            <a:ext cx="2081740" cy="1698118"/>
          </a:xfrm>
          <a:custGeom>
            <a:avLst/>
            <a:gdLst>
              <a:gd name="connsiteX0" fmla="*/ 0 w 2081740"/>
              <a:gd name="connsiteY0" fmla="*/ 849059 h 1698118"/>
              <a:gd name="connsiteX1" fmla="*/ 1040870 w 2081740"/>
              <a:gd name="connsiteY1" fmla="*/ 0 h 1698118"/>
              <a:gd name="connsiteX2" fmla="*/ 2081740 w 2081740"/>
              <a:gd name="connsiteY2" fmla="*/ 849059 h 1698118"/>
              <a:gd name="connsiteX3" fmla="*/ 1040870 w 2081740"/>
              <a:gd name="connsiteY3" fmla="*/ 1698118 h 1698118"/>
              <a:gd name="connsiteX4" fmla="*/ 0 w 2081740"/>
              <a:gd name="connsiteY4" fmla="*/ 849059 h 1698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81740" h="1698118">
                <a:moveTo>
                  <a:pt x="0" y="849059"/>
                </a:moveTo>
                <a:cubicBezTo>
                  <a:pt x="0" y="380137"/>
                  <a:pt x="466013" y="0"/>
                  <a:pt x="1040870" y="0"/>
                </a:cubicBezTo>
                <a:cubicBezTo>
                  <a:pt x="1615727" y="0"/>
                  <a:pt x="2081740" y="380137"/>
                  <a:pt x="2081740" y="849059"/>
                </a:cubicBezTo>
                <a:cubicBezTo>
                  <a:pt x="2081740" y="1317981"/>
                  <a:pt x="1615727" y="1698118"/>
                  <a:pt x="1040870" y="1698118"/>
                </a:cubicBezTo>
                <a:cubicBezTo>
                  <a:pt x="466013" y="1698118"/>
                  <a:pt x="0" y="1317981"/>
                  <a:pt x="0" y="849059"/>
                </a:cubicBez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20104" tIns="263924" rIns="320104" bIns="263924" numCol="1" spcCol="1270" anchor="ctr" anchorCtr="0">
            <a:noAutofit/>
            <a:scene3d>
              <a:camera prst="orthographicFront"/>
              <a:lightRig rig="threePt" dir="t"/>
            </a:scene3d>
            <a:sp3d extrusionH="57150">
              <a:bevelT w="38100" h="38100" prst="convex"/>
            </a:sp3d>
          </a:bodyPr>
          <a:lstStyle/>
          <a:p>
            <a:pPr marL="0" lvl="0" indent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bn-IN" sz="2400" b="1" kern="1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শিক্ষাবিদ,সাহিত্যিক,সুরকার,নাট্যকার,অভিনেতা</a:t>
            </a:r>
            <a:endParaRPr lang="en-US" sz="2400" b="1" kern="1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6" name="Freeform: Shape 55">
            <a:extLst>
              <a:ext uri="{FF2B5EF4-FFF2-40B4-BE49-F238E27FC236}">
                <a16:creationId xmlns:a16="http://schemas.microsoft.com/office/drawing/2014/main" xmlns="" id="{C2351F9F-8227-4911-9D86-A62CC36BF841}"/>
              </a:ext>
            </a:extLst>
          </p:cNvPr>
          <p:cNvSpPr/>
          <p:nvPr/>
        </p:nvSpPr>
        <p:spPr>
          <a:xfrm rot="19800000">
            <a:off x="5269800" y="3783139"/>
            <a:ext cx="195974" cy="33051"/>
          </a:xfrm>
          <a:custGeom>
            <a:avLst/>
            <a:gdLst>
              <a:gd name="connsiteX0" fmla="*/ 0 w 195973"/>
              <a:gd name="connsiteY0" fmla="*/ 16525 h 33050"/>
              <a:gd name="connsiteX1" fmla="*/ 195973 w 195973"/>
              <a:gd name="connsiteY1" fmla="*/ 16525 h 33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95973" h="33050">
                <a:moveTo>
                  <a:pt x="195973" y="16525"/>
                </a:moveTo>
                <a:lnTo>
                  <a:pt x="0" y="16525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05786" tIns="11626" rIns="105789" bIns="11626" numCol="1" spcCol="1270" anchor="ctr" anchorCtr="0">
            <a:noAutofit/>
          </a:bodyPr>
          <a:lstStyle/>
          <a:p>
            <a:pPr marL="0" lvl="0" indent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US" sz="500" kern="1200"/>
          </a:p>
        </p:txBody>
      </p:sp>
      <p:sp>
        <p:nvSpPr>
          <p:cNvPr id="57" name="Freeform: Shape 56">
            <a:extLst>
              <a:ext uri="{FF2B5EF4-FFF2-40B4-BE49-F238E27FC236}">
                <a16:creationId xmlns:a16="http://schemas.microsoft.com/office/drawing/2014/main" xmlns="" id="{F95255CF-E6A2-46F7-976D-6A7D7761B379}"/>
              </a:ext>
            </a:extLst>
          </p:cNvPr>
          <p:cNvSpPr/>
          <p:nvPr/>
        </p:nvSpPr>
        <p:spPr>
          <a:xfrm>
            <a:off x="3381915" y="3429003"/>
            <a:ext cx="2067383" cy="1840806"/>
          </a:xfrm>
          <a:custGeom>
            <a:avLst/>
            <a:gdLst>
              <a:gd name="connsiteX0" fmla="*/ 0 w 2067383"/>
              <a:gd name="connsiteY0" fmla="*/ 920403 h 1840806"/>
              <a:gd name="connsiteX1" fmla="*/ 1033692 w 2067383"/>
              <a:gd name="connsiteY1" fmla="*/ 0 h 1840806"/>
              <a:gd name="connsiteX2" fmla="*/ 2067384 w 2067383"/>
              <a:gd name="connsiteY2" fmla="*/ 920403 h 1840806"/>
              <a:gd name="connsiteX3" fmla="*/ 1033692 w 2067383"/>
              <a:gd name="connsiteY3" fmla="*/ 1840806 h 1840806"/>
              <a:gd name="connsiteX4" fmla="*/ 0 w 2067383"/>
              <a:gd name="connsiteY4" fmla="*/ 920403 h 18408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67383" h="1840806">
                <a:moveTo>
                  <a:pt x="0" y="920403"/>
                </a:moveTo>
                <a:cubicBezTo>
                  <a:pt x="0" y="412078"/>
                  <a:pt x="462800" y="0"/>
                  <a:pt x="1033692" y="0"/>
                </a:cubicBezTo>
                <a:cubicBezTo>
                  <a:pt x="1604584" y="0"/>
                  <a:pt x="2067384" y="412078"/>
                  <a:pt x="2067384" y="920403"/>
                </a:cubicBezTo>
                <a:cubicBezTo>
                  <a:pt x="2067384" y="1428728"/>
                  <a:pt x="1604584" y="1840806"/>
                  <a:pt x="1033692" y="1840806"/>
                </a:cubicBezTo>
                <a:cubicBezTo>
                  <a:pt x="462800" y="1840806"/>
                  <a:pt x="0" y="1428728"/>
                  <a:pt x="0" y="920403"/>
                </a:cubicBez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318001" tIns="284820" rIns="318001" bIns="284820" numCol="1" spcCol="1270" anchor="ctr" anchorCtr="0">
            <a:noAutofit/>
            <a:scene3d>
              <a:camera prst="orthographicFront"/>
              <a:lightRig rig="threePt" dir="t"/>
            </a:scene3d>
            <a:sp3d extrusionH="57150">
              <a:bevelT w="38100" h="38100" prst="convex"/>
            </a:sp3d>
          </a:bodyPr>
          <a:lstStyle/>
          <a:p>
            <a:pPr marL="0" lvl="0" indent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bn-IN" sz="2400" b="1" kern="1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দেশপ্রেমমূলক গান-বাংলাদেশের জাতীয় সংগীত</a:t>
            </a:r>
            <a:endParaRPr lang="en-US" sz="2400" b="1" kern="1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8" name="Freeform: Shape 57">
            <a:extLst>
              <a:ext uri="{FF2B5EF4-FFF2-40B4-BE49-F238E27FC236}">
                <a16:creationId xmlns:a16="http://schemas.microsoft.com/office/drawing/2014/main" xmlns="" id="{2F303365-C584-4828-9B6C-C29FAC1F9226}"/>
              </a:ext>
            </a:extLst>
          </p:cNvPr>
          <p:cNvSpPr/>
          <p:nvPr/>
        </p:nvSpPr>
        <p:spPr>
          <a:xfrm rot="1800000">
            <a:off x="5111976" y="2896661"/>
            <a:ext cx="365129" cy="33051"/>
          </a:xfrm>
          <a:custGeom>
            <a:avLst/>
            <a:gdLst>
              <a:gd name="connsiteX0" fmla="*/ 0 w 365128"/>
              <a:gd name="connsiteY0" fmla="*/ 16525 h 33050"/>
              <a:gd name="connsiteX1" fmla="*/ 365128 w 365128"/>
              <a:gd name="connsiteY1" fmla="*/ 16525 h 33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65128" h="33050">
                <a:moveTo>
                  <a:pt x="365128" y="16525"/>
                </a:moveTo>
                <a:lnTo>
                  <a:pt x="0" y="16525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86136" tIns="7397" rIns="186136" bIns="7397" numCol="1" spcCol="1270" anchor="ctr" anchorCtr="0">
            <a:noAutofit/>
          </a:bodyPr>
          <a:lstStyle/>
          <a:p>
            <a:pPr marL="0" lvl="0" indent="0" algn="ctr" defTabSz="2222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US" sz="500" kern="1200"/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xmlns="" id="{AFA6BB92-35A2-464B-BF74-E2661ED8E270}"/>
              </a:ext>
            </a:extLst>
          </p:cNvPr>
          <p:cNvSpPr/>
          <p:nvPr/>
        </p:nvSpPr>
        <p:spPr>
          <a:xfrm>
            <a:off x="3557243" y="1639228"/>
            <a:ext cx="1716728" cy="1533013"/>
          </a:xfrm>
          <a:custGeom>
            <a:avLst/>
            <a:gdLst>
              <a:gd name="connsiteX0" fmla="*/ 0 w 1716728"/>
              <a:gd name="connsiteY0" fmla="*/ 766507 h 1533013"/>
              <a:gd name="connsiteX1" fmla="*/ 858364 w 1716728"/>
              <a:gd name="connsiteY1" fmla="*/ 0 h 1533013"/>
              <a:gd name="connsiteX2" fmla="*/ 1716728 w 1716728"/>
              <a:gd name="connsiteY2" fmla="*/ 766507 h 1533013"/>
              <a:gd name="connsiteX3" fmla="*/ 858364 w 1716728"/>
              <a:gd name="connsiteY3" fmla="*/ 1533014 h 1533013"/>
              <a:gd name="connsiteX4" fmla="*/ 0 w 1716728"/>
              <a:gd name="connsiteY4" fmla="*/ 766507 h 1533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16728" h="1533013">
                <a:moveTo>
                  <a:pt x="0" y="766507"/>
                </a:moveTo>
                <a:cubicBezTo>
                  <a:pt x="0" y="343177"/>
                  <a:pt x="384303" y="0"/>
                  <a:pt x="858364" y="0"/>
                </a:cubicBezTo>
                <a:cubicBezTo>
                  <a:pt x="1332425" y="0"/>
                  <a:pt x="1716728" y="343177"/>
                  <a:pt x="1716728" y="766507"/>
                </a:cubicBezTo>
                <a:cubicBezTo>
                  <a:pt x="1716728" y="1189837"/>
                  <a:pt x="1332425" y="1533014"/>
                  <a:pt x="858364" y="1533014"/>
                </a:cubicBezTo>
                <a:cubicBezTo>
                  <a:pt x="384303" y="1533014"/>
                  <a:pt x="0" y="1189837"/>
                  <a:pt x="0" y="766507"/>
                </a:cubicBez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66649" tIns="239745" rIns="266649" bIns="239745" numCol="1" spcCol="1270" anchor="ctr" anchorCtr="0">
            <a:noAutofit/>
            <a:scene3d>
              <a:camera prst="orthographicFront"/>
              <a:lightRig rig="threePt" dir="t"/>
            </a:scene3d>
            <a:sp3d extrusionH="57150">
              <a:bevelT w="69850" h="38100" prst="cross"/>
            </a:sp3d>
          </a:bodyPr>
          <a:lstStyle/>
          <a:p>
            <a:pPr marL="0" lvl="0" indent="0"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bn-IN" sz="2400" b="1" kern="1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মৃত্যু-১৯৪১</a:t>
            </a:r>
            <a:endParaRPr lang="en-US" sz="2400" b="1" kern="1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1" name="Picture 60">
            <a:extLst>
              <a:ext uri="{FF2B5EF4-FFF2-40B4-BE49-F238E27FC236}">
                <a16:creationId xmlns:a16="http://schemas.microsoft.com/office/drawing/2014/main" xmlns="" id="{D0E54300-1D91-45F3-B23E-D00CED48B0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4861" y="2458193"/>
            <a:ext cx="1948243" cy="164581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300656232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51" grpId="0" animBg="1"/>
      <p:bldP spid="53" grpId="0" animBg="1"/>
      <p:bldP spid="55" grpId="0" animBg="1"/>
      <p:bldP spid="57" grpId="0" animBg="1"/>
      <p:bldP spid="5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64633" y="1361213"/>
            <a:ext cx="778450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কাবুলিওয়ালা গল্পের মূলভাব ব্যাখ্যা কর।</a:t>
            </a:r>
            <a:endParaRPr lang="bn-IN" sz="4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79784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7BFA0127-EE7F-4DD7-B42D-1EEA9B33755C}"/>
              </a:ext>
            </a:extLst>
          </p:cNvPr>
          <p:cNvSpPr txBox="1"/>
          <p:nvPr/>
        </p:nvSpPr>
        <p:spPr>
          <a:xfrm>
            <a:off x="365757" y="202131"/>
            <a:ext cx="11454063" cy="4668633"/>
          </a:xfrm>
          <a:prstGeom prst="rect">
            <a:avLst/>
          </a:prstGeom>
          <a:noFill/>
          <a:ln cmpd="sng">
            <a:solidFill>
              <a:schemeClr val="accent1"/>
            </a:solidFill>
          </a:ln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pPr algn="just"/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ভিন্ন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সংস্কৃতিতে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বেড়ে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উঠলেও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মানুষের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সুখ-দুঃখ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,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আনন্দ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ভালোবাসার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অনুভুতি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অনেকাংশেই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কাবুলিওয়ালা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গল্পে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রবীন্দ্রনাথ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ঠাকুর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আফগানিস্থানের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মরু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পর্বতের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রুক্ষ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প্রকৃতিতে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গড়ে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ওঠা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একজন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পিতা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একজন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নাতিশীতোষ্ণ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আবহাওয়ার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একজন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বাঙালি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পিতার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ভিতরের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স্নেহপ্রবণ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মনের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ঐক্য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সম্পর্কে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ধারণা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দিয়েছেন।মিনি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অতিদ্রুত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উচ্চারণে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আগডুম-বাগডুম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খেলিতে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আরম্ভ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করিয়া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দিল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r>
              <a:rPr lang="bn-IN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হঠাৎ </a:t>
            </a:r>
            <a:r>
              <a:rPr lang="bn-IN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মিনি খেলা বন্ধ করে জানালা দিয়ে চিৎকার করে </a:t>
            </a:r>
            <a:r>
              <a:rPr lang="bn-IN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ডাকিতে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লাগিল</a:t>
            </a:r>
            <a:r>
              <a:rPr lang="bn-IN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,”কাবুলিওয়ালা,ও কাবুলিওয়ালা</a:t>
            </a:r>
            <a:r>
              <a:rPr lang="bn-IN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।”</a:t>
            </a:r>
            <a:r>
              <a:rPr lang="as-IN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মিনির বাবা মিনির ভয় ভাঙানোর জন্য কাবুলিওয়ালার কাছে নিয়ে আসল। কিছুদিন পর কাবুলিওয়ালা মিনির পদতলে বসে তার মতামত ব্যক্ত করে। তারপর কাবুলিওয়ালা মিনির ছোট আঁচলে বাদাম ও কিসমিস দিয়ে পরিপূর্ণ করে দেয়। এভাবে কাবুলিওয়ালা মিনির ক্ষুদ্র হৃদয় জয় করে নেয়।এভাবে প্রতিদিন তাদের মধ্যে হাসি ঠাট্টা চলত। মিনি কাবুলিওয়ালাকে দেখামাত্র জিজ্ঞেস করত, "কাবুলিওয়ালা! ও কাবুলিওয়ালা! তোমার ঝুলির ভেতর কী?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রহমত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হাঁতি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এভাবে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“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কাবুলিওয়ালা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”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গল্পে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রবীন্দ্রনাথ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ঠাকুর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বিশ্বের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সকল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পিতার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পিতৃত্বের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সার্বজনীন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চিরন্তন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রুপকে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উন্মোচিত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করেছেন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</a:p>
          <a:p>
            <a:pPr algn="just"/>
            <a:endParaRPr lang="en-US" sz="32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endParaRPr lang="en-US" sz="32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/>
            <a:endParaRPr lang="en-US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952145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81226" y="3359647"/>
            <a:ext cx="707757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১. </a:t>
            </a:r>
            <a:r>
              <a:rPr lang="bn-IN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‘কাবুলিওয়ালা’ গল্পের শঙ্কিত স্বভাবের মানুষটি কে </a:t>
            </a:r>
            <a:r>
              <a:rPr lang="en-US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3200"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xmlns="" id="{5882B825-86C1-4C15-8389-CD395DB3488B}"/>
              </a:ext>
            </a:extLst>
          </p:cNvPr>
          <p:cNvGrpSpPr/>
          <p:nvPr/>
        </p:nvGrpSpPr>
        <p:grpSpPr>
          <a:xfrm>
            <a:off x="4016829" y="974272"/>
            <a:ext cx="3886200" cy="1295400"/>
            <a:chOff x="4016829" y="974272"/>
            <a:chExt cx="3886200" cy="1295400"/>
          </a:xfrm>
        </p:grpSpPr>
        <p:sp>
          <p:nvSpPr>
            <p:cNvPr id="4" name="Flowchart: Terminator 3">
              <a:extLst>
                <a:ext uri="{FF2B5EF4-FFF2-40B4-BE49-F238E27FC236}">
                  <a16:creationId xmlns:a16="http://schemas.microsoft.com/office/drawing/2014/main" xmlns="" id="{5DA6B87F-1600-429E-B311-0D201F5D5B21}"/>
                </a:ext>
              </a:extLst>
            </p:cNvPr>
            <p:cNvSpPr/>
            <p:nvPr/>
          </p:nvSpPr>
          <p:spPr>
            <a:xfrm>
              <a:off x="4016829" y="974272"/>
              <a:ext cx="3886200" cy="1295400"/>
            </a:xfrm>
            <a:prstGeom prst="flowChartTerminator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xmlns="" id="{33DDB901-799F-4850-AF97-969955EEA985}"/>
                </a:ext>
              </a:extLst>
            </p:cNvPr>
            <p:cNvSpPr txBox="1"/>
            <p:nvPr/>
          </p:nvSpPr>
          <p:spPr>
            <a:xfrm>
              <a:off x="4343400" y="1137558"/>
              <a:ext cx="3233058" cy="957942"/>
            </a:xfrm>
            <a:prstGeom prst="rect">
              <a:avLst/>
            </a:prstGeom>
            <a:noFill/>
          </p:spPr>
          <p:txBody>
            <a:bodyPr wrap="square" rtlCol="0">
              <a:prstTxWarp prst="textPlain">
                <a:avLst/>
              </a:prstTxWarp>
              <a:spAutoFit/>
            </a:bodyPr>
            <a:lstStyle/>
            <a:p>
              <a:r>
                <a:rPr lang="bn-IN" b="1" spc="50" dirty="0">
                  <a:ln w="0"/>
                  <a:solidFill>
                    <a:schemeClr val="bg2"/>
                  </a:solidFill>
                  <a:effectLst>
                    <a:innerShdw blurRad="63500" dist="50800" dir="13500000">
                      <a:srgbClr val="000000">
                        <a:alpha val="50000"/>
                      </a:srgbClr>
                    </a:inn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একক কাজ</a:t>
              </a:r>
              <a:endParaRPr lang="en-US" b="1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65096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1548D374-359D-6B41-8308-92B2C5674070}"/>
              </a:ext>
            </a:extLst>
          </p:cNvPr>
          <p:cNvSpPr txBox="1"/>
          <p:nvPr/>
        </p:nvSpPr>
        <p:spPr>
          <a:xfrm>
            <a:off x="558090" y="1993717"/>
            <a:ext cx="10957918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s-IN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মিনির মা অত্যন্ত শঙ্কিত স্বভাবের মানুষ। সে মিনির বাবাকে কাবুলিওয়ালার প্রতি বিশেষ দৃষ্টি রাখার অনুরোধ করে।</a:t>
            </a:r>
            <a:endParaRPr lang="en-US" sz="4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214779"/>
      </p:ext>
    </p:extLst>
  </p:cSld>
  <p:clrMapOvr>
    <a:masterClrMapping/>
  </p:clrMapOvr>
  <p:transition spd="slow">
    <p:randomBar dir="vert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408</Words>
  <Application>Microsoft Office PowerPoint</Application>
  <PresentationFormat>Widescreen</PresentationFormat>
  <Paragraphs>66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Aldhabi</vt:lpstr>
      <vt:lpstr>Arial</vt:lpstr>
      <vt:lpstr>Calibri</vt:lpstr>
      <vt:lpstr>Calibri Light</vt:lpstr>
      <vt:lpstr>NikoshBAN</vt:lpstr>
      <vt:lpstr>Times New Roman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Md Nazrul Islam</dc:creator>
  <cp:lastModifiedBy>Md Nazrul Islam</cp:lastModifiedBy>
  <cp:revision>13</cp:revision>
  <dcterms:created xsi:type="dcterms:W3CDTF">2021-09-22T16:17:48Z</dcterms:created>
  <dcterms:modified xsi:type="dcterms:W3CDTF">2021-09-22T17:35:11Z</dcterms:modified>
</cp:coreProperties>
</file>