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33" r:id="rId3"/>
    <p:sldId id="311" r:id="rId4"/>
    <p:sldId id="307" r:id="rId5"/>
    <p:sldId id="306" r:id="rId6"/>
    <p:sldId id="293" r:id="rId7"/>
    <p:sldId id="334" r:id="rId8"/>
    <p:sldId id="335" r:id="rId9"/>
    <p:sldId id="339" r:id="rId10"/>
    <p:sldId id="336" r:id="rId11"/>
    <p:sldId id="286" r:id="rId12"/>
    <p:sldId id="314" r:id="rId13"/>
    <p:sldId id="338" r:id="rId14"/>
    <p:sldId id="340" r:id="rId15"/>
    <p:sldId id="341" r:id="rId16"/>
    <p:sldId id="321" r:id="rId17"/>
    <p:sldId id="322" r:id="rId18"/>
    <p:sldId id="308" r:id="rId19"/>
    <p:sldId id="323" r:id="rId20"/>
    <p:sldId id="324" r:id="rId21"/>
    <p:sldId id="325" r:id="rId22"/>
    <p:sldId id="326" r:id="rId23"/>
    <p:sldId id="327" r:id="rId24"/>
    <p:sldId id="328" r:id="rId25"/>
    <p:sldId id="337" r:id="rId26"/>
    <p:sldId id="329" r:id="rId27"/>
    <p:sldId id="330" r:id="rId28"/>
    <p:sldId id="331" r:id="rId29"/>
    <p:sldId id="332" r:id="rId30"/>
    <p:sldId id="287" r:id="rId31"/>
    <p:sldId id="284" r:id="rId32"/>
  </p:sldIdLst>
  <p:sldSz cx="12192000" cy="6858000"/>
  <p:notesSz cx="6858000" cy="9144000"/>
  <p:custShowLst>
    <p:custShow name="Custom Show 1" id="0">
      <p:sldLst/>
    </p:custShow>
    <p:custShow name="Custom Show 2" id="1">
      <p:sldLst/>
    </p:custShow>
    <p:custShow name="Custom Show 3" id="2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TY8N72" initials="J" lastIdx="0" clrIdx="0">
    <p:extLst>
      <p:ext uri="{19B8F6BF-5375-455C-9EA6-DF929625EA0E}">
        <p15:presenceInfo xmlns:p15="http://schemas.microsoft.com/office/powerpoint/2012/main" userId="JTY8N7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D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9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1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1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6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4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4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8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1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CDB95-06B8-4844-8F10-79BDFF24D23D}" type="datetimeFigureOut">
              <a:rPr lang="en-US" smtClean="0"/>
              <a:t>23-Sep-21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A8669-3073-44BF-8478-70BF7D48D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7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13" name="arrow.wav"/>
          </p:stSnd>
        </p:sndAc>
      </p:transition>
    </mc:Choice>
    <mc:Fallback xmlns="">
      <p:transition>
        <p:dissolve/>
        <p:sndAc>
          <p:stSnd>
            <p:snd r:embed="rId15" name="arrow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NULL"/><Relationship Id="rId4" Type="http://schemas.openxmlformats.org/officeDocument/2006/relationships/image" Target="../media/image5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31" y="640384"/>
            <a:ext cx="9575074" cy="1352549"/>
          </a:xfrm>
          <a:noFill/>
          <a:ln w="76200">
            <a:solidFill>
              <a:srgbClr val="00B0F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635000"/>
          </a:effectLst>
        </p:spPr>
        <p:txBody>
          <a:bodyPr>
            <a:noAutofit/>
          </a:bodyPr>
          <a:lstStyle/>
          <a:p>
            <a:r>
              <a:rPr lang="ar-SA" sz="9600" dirty="0" smtClean="0">
                <a:solidFill>
                  <a:srgbClr val="FFFF0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  <a:latin typeface="+mn-lt"/>
              </a:rPr>
              <a:t>السلام عليكم و رحمة الله</a:t>
            </a:r>
            <a:endParaRPr lang="en-US" sz="9600" dirty="0">
              <a:solidFill>
                <a:srgbClr val="FFFF00"/>
              </a:solidFill>
              <a:effectLst>
                <a:glow rad="127000">
                  <a:schemeClr val="accent2">
                    <a:lumMod val="75000"/>
                  </a:schemeClr>
                </a:glow>
              </a:effectLst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65731" y="4836042"/>
            <a:ext cx="4528457" cy="1352549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635000"/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>
                <a:solidFill>
                  <a:srgbClr val="FFFF0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</a:rPr>
              <a:t>স্বাগ</a:t>
            </a:r>
            <a:r>
              <a:rPr lang="en-US" sz="9600" dirty="0" err="1" smtClean="0">
                <a:solidFill>
                  <a:srgbClr val="00B05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</a:rPr>
              <a:t>ত</a:t>
            </a:r>
            <a:r>
              <a:rPr lang="en-US" sz="9600" dirty="0" err="1" smtClean="0">
                <a:solidFill>
                  <a:srgbClr val="FFFF0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</a:rPr>
              <a:t>ম</a:t>
            </a:r>
            <a:endParaRPr lang="en-US" sz="9600" dirty="0">
              <a:solidFill>
                <a:srgbClr val="FFFF00"/>
              </a:solidFill>
              <a:effectLst>
                <a:glow rad="127000">
                  <a:schemeClr val="accent2">
                    <a:lumMod val="75000"/>
                  </a:schemeClr>
                </a:glo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29247" y="2999470"/>
            <a:ext cx="7654834" cy="1352549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635000"/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9600" dirty="0">
                <a:solidFill>
                  <a:srgbClr val="FFFF0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</a:rPr>
              <a:t>اهلا سهلا </a:t>
            </a:r>
            <a:r>
              <a:rPr lang="ar-SA" sz="9600" dirty="0" smtClean="0">
                <a:solidFill>
                  <a:srgbClr val="FFFF0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</a:rPr>
              <a:t>و مرحبا</a:t>
            </a:r>
            <a:endParaRPr lang="en-US" sz="9600" dirty="0">
              <a:solidFill>
                <a:srgbClr val="FFFF00"/>
              </a:solidFill>
              <a:effectLst>
                <a:glow rad="127000">
                  <a:schemeClr val="accent2">
                    <a:lumMod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489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982" y="1848392"/>
            <a:ext cx="4415246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" y="1848392"/>
            <a:ext cx="4824685" cy="348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9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5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9350" y="1476102"/>
            <a:ext cx="9392194" cy="406254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u="heavy" dirty="0" err="1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wkLb</a:t>
            </a:r>
            <a:r>
              <a:rPr lang="en-US" sz="7200" u="heavy" dirty="0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 </a:t>
            </a:r>
            <a:r>
              <a:rPr lang="en-US" sz="7200" u="heavy" dirty="0" err="1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dj</a:t>
            </a:r>
            <a:r>
              <a:rPr lang="en-US" sz="7200" u="heavy" dirty="0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 </a:t>
            </a:r>
            <a:r>
              <a:rPr lang="ar-SA" sz="7200" u="heavy" dirty="0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(الاستفادة)</a:t>
            </a:r>
            <a:endParaRPr lang="en-US" sz="7200" u="heavy" dirty="0" smtClean="0">
              <a:uFill>
                <a:solidFill>
                  <a:srgbClr val="0070C0"/>
                </a:solidFill>
              </a:uFill>
              <a:latin typeface="SutonnyMJ" pitchFamily="2" charset="0"/>
            </a:endParaRPr>
          </a:p>
          <a:p>
            <a:r>
              <a:rPr lang="en-US" sz="3600" dirty="0">
                <a:latin typeface="SutonnyMJ" pitchFamily="2" charset="0"/>
              </a:rPr>
              <a:t>1| </a:t>
            </a:r>
            <a:r>
              <a:rPr lang="en-US" sz="3600" dirty="0" err="1">
                <a:latin typeface="SutonnyMJ" pitchFamily="2" charset="0"/>
              </a:rPr>
              <a:t>wkÿv</a:t>
            </a:r>
            <a:r>
              <a:rPr lang="en-US" sz="3600" dirty="0">
                <a:latin typeface="SutonnyMJ" pitchFamily="2" charset="0"/>
              </a:rPr>
              <a:t>_©xiv </a:t>
            </a:r>
            <a:r>
              <a:rPr lang="en-US" sz="3600" dirty="0" err="1">
                <a:latin typeface="SutonnyMJ" pitchFamily="2" charset="0"/>
              </a:rPr>
              <a:t>nv`xmwUi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mij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Abyev</a:t>
            </a:r>
            <a:r>
              <a:rPr lang="en-US" sz="3600" dirty="0" smtClean="0">
                <a:latin typeface="SutonnyMJ" pitchFamily="2" charset="0"/>
              </a:rPr>
              <a:t>` </a:t>
            </a:r>
            <a:r>
              <a:rPr lang="en-US" sz="3600" dirty="0" err="1" smtClean="0">
                <a:latin typeface="SutonnyMJ" pitchFamily="2" charset="0"/>
              </a:rPr>
              <a:t>ej‡Z</a:t>
            </a:r>
            <a:r>
              <a:rPr lang="en-US" sz="3600" dirty="0" smtClean="0">
                <a:latin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</a:rPr>
              <a:t>wjL‡Z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</a:rPr>
              <a:t>2| </a:t>
            </a:r>
            <a:r>
              <a:rPr lang="ar-SA" sz="3600" dirty="0" smtClean="0"/>
              <a:t>صدقة جارية </a:t>
            </a:r>
            <a:r>
              <a:rPr lang="en-US" sz="3600" dirty="0" smtClean="0"/>
              <a:t> </a:t>
            </a:r>
            <a:r>
              <a:rPr lang="en-US" sz="3600" dirty="0" err="1">
                <a:latin typeface="SutonnyMJ" pitchFamily="2" charset="0"/>
              </a:rPr>
              <a:t>m¤ú‡K</a:t>
            </a:r>
            <a:r>
              <a:rPr lang="en-US" sz="3600" dirty="0">
                <a:latin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</a:rPr>
              <a:t>eqvb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cvi‡e</a:t>
            </a:r>
            <a:r>
              <a:rPr lang="en-US" sz="3600" dirty="0">
                <a:latin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</a:rPr>
              <a:t>3| </a:t>
            </a:r>
            <a:r>
              <a:rPr lang="en-US" sz="3600" dirty="0" err="1" smtClean="0">
                <a:latin typeface="SutonnyMJ" pitchFamily="2" charset="0"/>
              </a:rPr>
              <a:t>ZvnKxK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cvi‡e</a:t>
            </a:r>
            <a:r>
              <a:rPr lang="en-US" sz="3600" dirty="0">
                <a:latin typeface="SutonnyMJ" pitchFamily="2" charset="0"/>
              </a:rPr>
              <a:t>|</a:t>
            </a:r>
          </a:p>
          <a:p>
            <a:pPr algn="ctr"/>
            <a:r>
              <a:rPr lang="en-US" sz="3200" dirty="0" smtClean="0">
                <a:latin typeface="SutonnyMJ" pitchFamily="2" charset="0"/>
              </a:rPr>
              <a:t> 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2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7177" y="1123406"/>
            <a:ext cx="8569235" cy="5447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4800" dirty="0" smtClean="0"/>
              <a:t>عن ابى هريرة رضى الله تعالى عنه قال قال رسول الله صلى الله عليه و سلم اذا مات الانسانُ انقطع عنه عملُه الا من ثلاثةٍ الا من صدقةٍ جاريةٍ او عِلْمٍ يُنْتَفَعُ به الناس او ولدٍ صالحٍ يَدْعُوْ لَه (رواه مسلم)</a:t>
            </a:r>
            <a:endParaRPr lang="en-US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32811" y="182880"/>
            <a:ext cx="3580854" cy="757646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4300" b="1" dirty="0" err="1" smtClean="0">
                <a:solidFill>
                  <a:srgbClr val="FFFF00"/>
                </a:solidFill>
                <a:latin typeface="SutonnyMJ" pitchFamily="2" charset="0"/>
              </a:rPr>
              <a:t>Avj-nv`xm</a:t>
            </a:r>
            <a:endParaRPr lang="en-US" sz="4300" b="1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2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502" y="0"/>
            <a:ext cx="11965577" cy="6740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u="sng" dirty="0" err="1" smtClean="0">
                <a:latin typeface="SutonnyMJ" pitchFamily="2" charset="0"/>
              </a:rPr>
              <a:t>mij</a:t>
            </a:r>
            <a:r>
              <a:rPr lang="en-US" sz="8000" u="sng" dirty="0" smtClean="0">
                <a:latin typeface="SutonnyMJ" pitchFamily="2" charset="0"/>
              </a:rPr>
              <a:t> </a:t>
            </a:r>
            <a:r>
              <a:rPr lang="en-US" sz="8000" u="sng" dirty="0" err="1" smtClean="0">
                <a:latin typeface="SutonnyMJ" pitchFamily="2" charset="0"/>
              </a:rPr>
              <a:t>Abyev</a:t>
            </a:r>
            <a:r>
              <a:rPr lang="en-US" sz="8000" u="sng" dirty="0" smtClean="0">
                <a:latin typeface="SutonnyMJ" pitchFamily="2" charset="0"/>
              </a:rPr>
              <a:t>`</a:t>
            </a:r>
            <a:endParaRPr lang="ar-SA" sz="8000" u="sng" dirty="0" smtClean="0">
              <a:latin typeface="SutonnyMJ" pitchFamily="2" charset="0"/>
            </a:endParaRPr>
          </a:p>
          <a:p>
            <a:pPr algn="ctr"/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হযরত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আবু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হুরাইরাহ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(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রা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)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হতে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বর্নিত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তিনি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বলেন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রাসূল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ar-SA" sz="8000" dirty="0"/>
              <a:t>صلى الله عليه و سلم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এরশাদ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করেছেন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মানুষ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যখন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মৃত্যুবরণ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করে</a:t>
            </a:r>
            <a:endParaRPr lang="en-US" sz="8000" dirty="0" smtClean="0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0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502" y="0"/>
            <a:ext cx="11965577" cy="6740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তখন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তার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আমলের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ধারা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বন্ধ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হয়ে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যায়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(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সওয়াবের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ধারা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বন্ধ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হয়ে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>
                <a:latin typeface="Shonar Bangla" panose="02020603050405020304" pitchFamily="18" charset="0"/>
                <a:cs typeface="Shonar Bangla" panose="02020603050405020304" pitchFamily="18" charset="0"/>
              </a:rPr>
              <a:t>যায়</a:t>
            </a:r>
            <a:r>
              <a:rPr lang="en-US" sz="8000" dirty="0">
                <a:latin typeface="Shonar Bangla" panose="02020603050405020304" pitchFamily="18" charset="0"/>
                <a:cs typeface="Shonar Bangla" panose="02020603050405020304" pitchFamily="18" charset="0"/>
              </a:rPr>
              <a:t>) </a:t>
            </a:r>
          </a:p>
          <a:p>
            <a:pPr algn="ctr"/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তবে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তিন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রকমের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আমলের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সওয়াব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অব্যাহত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থাকে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।</a:t>
            </a:r>
            <a:endParaRPr lang="en-US" sz="8000" dirty="0" smtClean="0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21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502" y="0"/>
            <a:ext cx="11965577" cy="6740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(১)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সদকায়ে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জারিয়া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(২)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এমন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ই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লম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যা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দ্বারা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মানুষের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উপকার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সাদিত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হয়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। (৩) সৎ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সন্তান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যে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তার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জন্য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মহান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আল্লাহ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smtClean="0">
                <a:latin typeface="Shonar Bangla" panose="02020603050405020304" pitchFamily="18" charset="0"/>
                <a:cs typeface="Shonar Bangla" panose="02020603050405020304" pitchFamily="18" charset="0"/>
              </a:rPr>
              <a:t>তাআলার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নিকট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দোয়া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করে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। </a:t>
            </a:r>
          </a:p>
          <a:p>
            <a:pPr algn="r"/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(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মুসলিম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 </a:t>
            </a:r>
            <a:r>
              <a:rPr lang="en-US" sz="8000" dirty="0" err="1" smtClean="0">
                <a:latin typeface="Shonar Bangla" panose="02020603050405020304" pitchFamily="18" charset="0"/>
                <a:cs typeface="Shonar Bangla" panose="02020603050405020304" pitchFamily="18" charset="0"/>
              </a:rPr>
              <a:t>শরীফ</a:t>
            </a:r>
            <a:r>
              <a:rPr lang="en-US" sz="8000" dirty="0" smtClean="0">
                <a:latin typeface="Shonar Bangla" panose="02020603050405020304" pitchFamily="18" charset="0"/>
                <a:cs typeface="Shonar Bangla" panose="02020603050405020304" pitchFamily="18" charset="0"/>
              </a:rPr>
              <a:t>) </a:t>
            </a:r>
            <a:endParaRPr lang="en-US" sz="8000" dirty="0" smtClean="0">
              <a:latin typeface="Shonar Bangla" panose="02020603050405020304" pitchFamily="18" charset="0"/>
              <a:cs typeface="Shonar Bangl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90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17073" y="1907177"/>
            <a:ext cx="6714309" cy="301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SutonnyMJ" pitchFamily="2" charset="0"/>
              </a:rPr>
              <a:t>mswkøó</a:t>
            </a:r>
            <a:r>
              <a:rPr lang="en-US" sz="8000" dirty="0" smtClean="0">
                <a:latin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</a:rPr>
              <a:t>cÖ‡kœvËi</a:t>
            </a:r>
            <a:endParaRPr lang="en-US" sz="8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67988" y="627017"/>
            <a:ext cx="8190411" cy="5826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 </a:t>
            </a:r>
            <a:r>
              <a:rPr lang="ar-SA" sz="8000" dirty="0" smtClean="0"/>
              <a:t>ما معنى قوله عليه السلام "صدقة جارية"؟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5051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468880" y="274319"/>
            <a:ext cx="7341326" cy="2416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/>
              <a:t>صدقة جارية</a:t>
            </a:r>
            <a:endParaRPr lang="en-US" sz="8000" dirty="0"/>
          </a:p>
        </p:txBody>
      </p:sp>
      <p:sp>
        <p:nvSpPr>
          <p:cNvPr id="4" name="Rounded Rectangle 3"/>
          <p:cNvSpPr/>
          <p:nvPr/>
        </p:nvSpPr>
        <p:spPr>
          <a:xfrm>
            <a:off x="2468880" y="3017520"/>
            <a:ext cx="7341326" cy="301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SutonnyMJ" pitchFamily="2" charset="0"/>
              </a:rPr>
              <a:t>cÖengvb</a:t>
            </a:r>
            <a:r>
              <a:rPr lang="en-US" sz="8000" dirty="0" smtClean="0">
                <a:latin typeface="SutonnyMJ" pitchFamily="2" charset="0"/>
              </a:rPr>
              <a:t> `</a:t>
            </a:r>
            <a:r>
              <a:rPr lang="en-US" sz="8000" dirty="0" err="1" smtClean="0">
                <a:latin typeface="SutonnyMJ" pitchFamily="2" charset="0"/>
              </a:rPr>
              <a:t>vb</a:t>
            </a:r>
            <a:endParaRPr lang="en-US" sz="8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33748" y="365758"/>
            <a:ext cx="7903029" cy="6035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ivm~j</a:t>
            </a:r>
            <a:r>
              <a:rPr lang="en-US" sz="4000" dirty="0" smtClean="0">
                <a:latin typeface="SutonnyMJ" pitchFamily="2" charset="0"/>
              </a:rPr>
              <a:t> (m)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evbx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ar-SA" sz="4000" dirty="0" smtClean="0"/>
              <a:t>صدقة جارية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A_©: </a:t>
            </a:r>
            <a:r>
              <a:rPr lang="ar-SA" sz="4000" dirty="0" smtClean="0"/>
              <a:t>صدقة </a:t>
            </a:r>
            <a:r>
              <a:rPr lang="en-US" sz="4000" dirty="0" smtClean="0"/>
              <a:t> </a:t>
            </a:r>
            <a:r>
              <a:rPr lang="en-US" sz="4000" dirty="0" err="1" smtClean="0">
                <a:latin typeface="SutonnyMJ" pitchFamily="2" charset="0"/>
              </a:rPr>
              <a:t>kãwU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ar-SA" sz="4000" dirty="0" smtClean="0">
                <a:latin typeface="SutonnyMJ" pitchFamily="2" charset="0"/>
              </a:rPr>
              <a:t>باب نصر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gvm`vi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kãwU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GKePb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eûePb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n‡jv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ar-SA" sz="4000" dirty="0" smtClean="0">
                <a:latin typeface="SutonnyMJ" pitchFamily="2" charset="0"/>
              </a:rPr>
              <a:t>صدقات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AvwfavwbK</a:t>
            </a:r>
            <a:r>
              <a:rPr lang="en-US" sz="4000" dirty="0" smtClean="0">
                <a:latin typeface="SutonnyMJ" pitchFamily="2" charset="0"/>
              </a:rPr>
              <a:t> A_© </a:t>
            </a:r>
            <a:r>
              <a:rPr lang="ar-SA" sz="4000" dirty="0" smtClean="0">
                <a:latin typeface="SutonnyMJ" pitchFamily="2" charset="0"/>
              </a:rPr>
              <a:t> العطية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vb</a:t>
            </a:r>
            <a:r>
              <a:rPr lang="en-US" sz="4000" dirty="0" smtClean="0">
                <a:latin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</a:rPr>
              <a:t>Avi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ar-SA" sz="4000" dirty="0" smtClean="0">
                <a:latin typeface="SutonnyMJ" pitchFamily="2" charset="0"/>
              </a:rPr>
              <a:t>جارية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kãwU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ar-SA" sz="4000" dirty="0" smtClean="0">
                <a:latin typeface="SutonnyMJ" pitchFamily="2" charset="0"/>
              </a:rPr>
              <a:t>فاعلة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Ih‡b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ar-SA" sz="4000" dirty="0" smtClean="0">
                <a:latin typeface="SutonnyMJ" pitchFamily="2" charset="0"/>
              </a:rPr>
              <a:t>جرى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gvm`vi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†_‡K </a:t>
            </a:r>
            <a:r>
              <a:rPr lang="en-US" sz="4000" dirty="0" err="1" smtClean="0">
                <a:latin typeface="SutonnyMJ" pitchFamily="2" charset="0"/>
              </a:rPr>
              <a:t>Drcbœ</a:t>
            </a:r>
            <a:r>
              <a:rPr lang="en-US" sz="4000" dirty="0" smtClean="0">
                <a:latin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A_© </a:t>
            </a:r>
            <a:r>
              <a:rPr lang="en-US" sz="4000" dirty="0" err="1" smtClean="0">
                <a:latin typeface="SutonnyMJ" pitchFamily="2" charset="0"/>
              </a:rPr>
              <a:t>cÖengvb</a:t>
            </a:r>
            <a:r>
              <a:rPr lang="en-US" sz="4000" dirty="0" smtClean="0">
                <a:latin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</a:rPr>
              <a:t>myZivs</a:t>
            </a:r>
            <a:r>
              <a:rPr lang="en-US" sz="4000" dirty="0" smtClean="0">
                <a:latin typeface="SutonnyMJ" pitchFamily="2" charset="0"/>
              </a:rPr>
              <a:t> 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A_© </a:t>
            </a:r>
          </a:p>
          <a:p>
            <a:pPr algn="ctr"/>
            <a:r>
              <a:rPr lang="en-US" sz="4000" dirty="0" err="1" smtClean="0">
                <a:latin typeface="SutonnyMJ" pitchFamily="2" charset="0"/>
              </a:rPr>
              <a:t>n‡jv</a:t>
            </a:r>
            <a:r>
              <a:rPr lang="en-US" sz="4000" dirty="0" smtClean="0">
                <a:latin typeface="SutonnyMJ" pitchFamily="2" charset="0"/>
              </a:rPr>
              <a:t>  </a:t>
            </a:r>
            <a:r>
              <a:rPr lang="en-US" sz="4000" dirty="0" err="1" smtClean="0">
                <a:latin typeface="SutonnyMJ" pitchFamily="2" charset="0"/>
              </a:rPr>
              <a:t>cÖengvb</a:t>
            </a:r>
            <a:r>
              <a:rPr lang="en-US" sz="4000" dirty="0" smtClean="0">
                <a:latin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</a:rPr>
              <a:t>vb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8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3" y="470264"/>
            <a:ext cx="11220995" cy="5852160"/>
          </a:xfr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‡¯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œ‡ni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wkÿv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_©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xe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„›` I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Ab¨vb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¨</a:t>
            </a:r>
            <a:b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</a:b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‡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kÖvZv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`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k©KgÛjx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,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mKj‡K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/>
            </a:r>
            <a:b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</a:b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AbjvBb</a:t>
            </a:r>
            <a:r>
              <a:rPr lang="en-US" sz="6000" b="1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†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kÖwY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Kvh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©µ‡g </a:t>
            </a:r>
            <a:b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</a:b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¯^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vMZg</a:t>
            </a:r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8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51314" y="418010"/>
            <a:ext cx="7903029" cy="6035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cwifvlvq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ar-SA" sz="4000" dirty="0"/>
              <a:t>صدقة جارية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n‡jv</a:t>
            </a:r>
            <a:r>
              <a:rPr lang="en-US" sz="4000" dirty="0" smtClean="0">
                <a:latin typeface="SutonnyMJ" pitchFamily="2" charset="0"/>
              </a:rPr>
              <a:t>-  </a:t>
            </a:r>
            <a:r>
              <a:rPr lang="ar-SA" sz="4000" dirty="0" smtClean="0">
                <a:latin typeface="SutonnyMJ" pitchFamily="2" charset="0"/>
              </a:rPr>
              <a:t>القاموس الفقهى</a:t>
            </a:r>
            <a:r>
              <a:rPr lang="en-US" sz="4000" dirty="0" smtClean="0">
                <a:latin typeface="SutonnyMJ" pitchFamily="2" charset="0"/>
              </a:rPr>
              <a:t>  </a:t>
            </a:r>
            <a:r>
              <a:rPr lang="en-US" sz="4000" dirty="0" err="1" smtClean="0">
                <a:latin typeface="SutonnyMJ" pitchFamily="2" charset="0"/>
              </a:rPr>
              <a:t>MÖš’Kvi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e‡jb</a:t>
            </a:r>
            <a:r>
              <a:rPr lang="en-US" sz="4000" dirty="0" smtClean="0">
                <a:latin typeface="SutonnyMJ" pitchFamily="2" charset="0"/>
              </a:rPr>
              <a:t>-</a:t>
            </a:r>
            <a:r>
              <a:rPr lang="ar-SA" sz="4000" dirty="0" smtClean="0">
                <a:latin typeface="SutonnyMJ" pitchFamily="2" charset="0"/>
              </a:rPr>
              <a:t>ما يُعْطى على وجهِ القُرْبةِ لله تعالى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8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24742" y="444136"/>
            <a:ext cx="7903029" cy="6035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</a:rPr>
              <a:t> </a:t>
            </a:r>
            <a:r>
              <a:rPr lang="ar-SA" sz="4000" dirty="0"/>
              <a:t>صدقة جارية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D`vniY</a:t>
            </a:r>
            <a:r>
              <a:rPr lang="en-US" sz="4000" dirty="0" smtClean="0">
                <a:latin typeface="SutonnyMJ" pitchFamily="2" charset="0"/>
              </a:rPr>
              <a:t>: </a:t>
            </a:r>
            <a:r>
              <a:rPr lang="en-US" sz="4000" dirty="0" err="1" smtClean="0">
                <a:latin typeface="SutonnyMJ" pitchFamily="2" charset="0"/>
              </a:rPr>
              <a:t>iv¯Ív-NvU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cyj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KvjfvU</a:t>
            </a:r>
            <a:r>
              <a:rPr lang="en-US" sz="4000" dirty="0" smtClean="0">
                <a:latin typeface="SutonnyMJ" pitchFamily="2" charset="0"/>
              </a:rPr>
              <a:t>©, </a:t>
            </a:r>
            <a:r>
              <a:rPr lang="en-US" sz="4000" dirty="0" err="1" smtClean="0">
                <a:latin typeface="SutonnyMJ" pitchFamily="2" charset="0"/>
              </a:rPr>
              <a:t>gmwR</a:t>
            </a:r>
            <a:r>
              <a:rPr lang="en-US" sz="4000" dirty="0" smtClean="0">
                <a:latin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</a:rPr>
              <a:t>gv`ivmv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GZxgLvbv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agx©q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Ávb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weÁv‡bi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BZ¨vw</a:t>
            </a:r>
            <a:r>
              <a:rPr lang="en-US" sz="4000" dirty="0" smtClean="0">
                <a:latin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</a:rPr>
              <a:t>hZw`b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ch©šÍ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wU‡K</a:t>
            </a:r>
            <a:r>
              <a:rPr lang="en-US" sz="4000" dirty="0" smtClean="0">
                <a:latin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</a:rPr>
              <a:t>vK‡e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cÖwZôvKvixi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Avgjbvgvq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ZZw`b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ch©šÍ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mIqve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cŠQ‡Z</a:t>
            </a:r>
            <a:r>
              <a:rPr lang="en-US" sz="4000" dirty="0" smtClean="0">
                <a:latin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</a:rPr>
              <a:t>vK‡e</a:t>
            </a:r>
            <a:r>
              <a:rPr lang="en-US" sz="4000" dirty="0" smtClean="0">
                <a:latin typeface="SutonnyMJ" pitchFamily="2" charset="0"/>
              </a:rPr>
              <a:t>| 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37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16182" y="365759"/>
            <a:ext cx="7903029" cy="6035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</a:rPr>
              <a:t> </a:t>
            </a:r>
            <a:r>
              <a:rPr lang="ar-SA" sz="13800" dirty="0" smtClean="0"/>
              <a:t>التحقيق</a:t>
            </a:r>
            <a:endParaRPr lang="en-US" sz="13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4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63931" y="326571"/>
            <a:ext cx="7903029" cy="1711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انقطع</a:t>
            </a:r>
            <a:endParaRPr lang="en-US" sz="49600" dirty="0">
              <a:latin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63930" y="2129246"/>
            <a:ext cx="7903029" cy="1685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الصيغة</a:t>
            </a:r>
            <a:endParaRPr lang="en-US" sz="49600" dirty="0">
              <a:latin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63930" y="4088673"/>
            <a:ext cx="7903029" cy="1685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واحد مذكر غائب</a:t>
            </a:r>
            <a:endParaRPr lang="en-US" sz="49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4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308" y="444136"/>
            <a:ext cx="7903029" cy="1711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البحث</a:t>
            </a:r>
            <a:endParaRPr lang="en-US" sz="49600" dirty="0">
              <a:latin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42307" y="2286000"/>
            <a:ext cx="7903029" cy="3252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اثبات فعل ماضى معروف</a:t>
            </a:r>
            <a:endParaRPr lang="en-US" sz="49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31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99062" y="235131"/>
            <a:ext cx="7903029" cy="1711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الباب</a:t>
            </a:r>
            <a:endParaRPr lang="en-US" sz="49600" dirty="0">
              <a:latin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99061" y="2168434"/>
            <a:ext cx="7903029" cy="3252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انفعال</a:t>
            </a:r>
            <a:endParaRPr lang="en-US" sz="49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2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42754" y="209005"/>
            <a:ext cx="7903029" cy="1711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المصدر</a:t>
            </a:r>
            <a:endParaRPr lang="en-US" sz="49600" dirty="0">
              <a:latin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42754" y="2155371"/>
            <a:ext cx="7903029" cy="3252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الانقطاع</a:t>
            </a:r>
            <a:endParaRPr lang="en-US" sz="49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74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72937" y="182879"/>
            <a:ext cx="7903029" cy="1711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المادة</a:t>
            </a:r>
            <a:endParaRPr lang="en-US" sz="49600" dirty="0">
              <a:latin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72937" y="2103120"/>
            <a:ext cx="7903029" cy="3252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ق ط ع</a:t>
            </a:r>
            <a:endParaRPr lang="en-US" sz="49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5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46811" y="300445"/>
            <a:ext cx="7903029" cy="1711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الجنس</a:t>
            </a:r>
            <a:endParaRPr lang="en-US" sz="49600" dirty="0">
              <a:latin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46810" y="2220685"/>
            <a:ext cx="7903029" cy="3252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الصحيح</a:t>
            </a:r>
            <a:endParaRPr lang="en-US" sz="49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39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37805" y="195942"/>
            <a:ext cx="7903029" cy="1711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SutonnyMJ" pitchFamily="2" charset="0"/>
              </a:rPr>
              <a:t>المعنى</a:t>
            </a:r>
            <a:endParaRPr lang="en-US" sz="49600" dirty="0">
              <a:latin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37805" y="2103120"/>
            <a:ext cx="7903029" cy="429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SutonnyMJ" pitchFamily="2" charset="0"/>
              </a:rPr>
              <a:t>eÜ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</a:rPr>
              <a:t>n‡q</a:t>
            </a:r>
            <a:r>
              <a:rPr lang="en-US" sz="5400" dirty="0">
                <a:latin typeface="SutonnyMJ" pitchFamily="2" charset="0"/>
              </a:rPr>
              <a:t> †</a:t>
            </a:r>
            <a:r>
              <a:rPr lang="en-US" sz="5400" dirty="0" err="1">
                <a:latin typeface="SutonnyMJ" pitchFamily="2" charset="0"/>
              </a:rPr>
              <a:t>M‡Q</a:t>
            </a:r>
            <a:r>
              <a:rPr lang="en-US" sz="5400" dirty="0" smtClean="0">
                <a:latin typeface="SutonnyMJ" pitchFamily="2" charset="0"/>
              </a:rPr>
              <a:t>,</a:t>
            </a:r>
          </a:p>
          <a:p>
            <a:pPr algn="ctr"/>
            <a:r>
              <a:rPr lang="en-US" sz="5400" dirty="0" err="1" smtClean="0">
                <a:latin typeface="SutonnyMJ" pitchFamily="2" charset="0"/>
              </a:rPr>
              <a:t>wew”Qb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n‡q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</a:rPr>
              <a:t>†</a:t>
            </a:r>
            <a:r>
              <a:rPr lang="en-US" sz="5400" dirty="0" err="1" smtClean="0">
                <a:latin typeface="SutonnyMJ" pitchFamily="2" charset="0"/>
              </a:rPr>
              <a:t>M‡Q</a:t>
            </a:r>
            <a:endParaRPr lang="en-US" sz="5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76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2291" y="1854925"/>
            <a:ext cx="11416938" cy="38927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accent6"/>
                </a:solidFill>
              </a:rPr>
              <a:t>الحمد لله رب العلمين</a:t>
            </a:r>
          </a:p>
          <a:p>
            <a:pPr algn="ctr"/>
            <a:r>
              <a:rPr lang="ar-SA" sz="4400" b="1" dirty="0" smtClean="0">
                <a:solidFill>
                  <a:schemeClr val="accent6"/>
                </a:solidFill>
              </a:rPr>
              <a:t>والصلاة والسلام  على سيد المرسلين</a:t>
            </a:r>
          </a:p>
          <a:p>
            <a:pPr algn="ctr"/>
            <a:r>
              <a:rPr lang="ar-SA" sz="4400" b="1" dirty="0" smtClean="0">
                <a:solidFill>
                  <a:schemeClr val="accent6"/>
                </a:solidFill>
              </a:rPr>
              <a:t> وعلى اله و اصحابه اجمعين</a:t>
            </a:r>
            <a:endParaRPr lang="en-US" sz="4400" b="1" dirty="0">
              <a:solidFill>
                <a:schemeClr val="accent6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41863" y="783138"/>
            <a:ext cx="8869680" cy="849720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cÖ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_‡g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nvg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` I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Qvbv</a:t>
            </a:r>
            <a:r>
              <a:rPr lang="ar-SA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cvV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K‡i</a:t>
            </a:r>
            <a:r>
              <a:rPr lang="en-US" sz="6000" b="1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‡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bB</a:t>
            </a:r>
            <a:endParaRPr lang="ar-SA" sz="60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52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9876" y="1515291"/>
            <a:ext cx="7617308" cy="372997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u="heavy" dirty="0" err="1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e</a:t>
            </a:r>
            <a:r>
              <a:rPr lang="en-US" sz="7200" u="heavy" dirty="0" err="1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vwoi</a:t>
            </a:r>
            <a:r>
              <a:rPr lang="en-US" sz="7200" u="heavy" dirty="0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 </a:t>
            </a:r>
            <a:r>
              <a:rPr lang="en-US" sz="7200" u="heavy" dirty="0" err="1" smtClean="0">
                <a:uFill>
                  <a:solidFill>
                    <a:srgbClr val="0070C0"/>
                  </a:solidFill>
                </a:uFill>
                <a:latin typeface="SutonnyMJ" pitchFamily="2" charset="0"/>
              </a:rPr>
              <a:t>KvR</a:t>
            </a:r>
            <a:endParaRPr lang="en-US" sz="7200" u="heavy" dirty="0" smtClean="0">
              <a:uFill>
                <a:solidFill>
                  <a:srgbClr val="0070C0"/>
                </a:solidFill>
              </a:uFill>
              <a:latin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</a:rPr>
              <a:t>1|  </a:t>
            </a:r>
            <a:r>
              <a:rPr lang="en-US" sz="3200" dirty="0" err="1" smtClean="0">
                <a:latin typeface="SutonnyMJ" pitchFamily="2" charset="0"/>
              </a:rPr>
              <a:t>AviI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wKQz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mswkøó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c†kœvËi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fvjfv‡e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co‡e</a:t>
            </a:r>
            <a:r>
              <a:rPr lang="en-US" sz="3200" dirty="0" smtClean="0">
                <a:latin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</a:rPr>
              <a:t>2| </a:t>
            </a:r>
            <a:r>
              <a:rPr lang="en-US" sz="3200" dirty="0" err="1">
                <a:latin typeface="SutonnyMJ" pitchFamily="2" charset="0"/>
              </a:rPr>
              <a:t>Z</a:t>
            </a:r>
            <a:r>
              <a:rPr lang="en-US" sz="3200" smtClean="0">
                <a:latin typeface="SutonnyMJ" pitchFamily="2" charset="0"/>
              </a:rPr>
              <a:t>vnKxK</a:t>
            </a:r>
            <a:r>
              <a:rPr lang="en-US" sz="3200" dirty="0" smtClean="0">
                <a:latin typeface="SutonnyMJ" pitchFamily="2" charset="0"/>
              </a:rPr>
              <a:t> ¸‡</a:t>
            </a:r>
            <a:r>
              <a:rPr lang="en-US" sz="3200" dirty="0" err="1" smtClean="0">
                <a:latin typeface="SutonnyMJ" pitchFamily="2" charset="0"/>
              </a:rPr>
              <a:t>jv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AvqË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wb‡e</a:t>
            </a:r>
            <a:r>
              <a:rPr lang="en-US" sz="3200" dirty="0" smtClean="0">
                <a:latin typeface="SutonnyMJ" pitchFamily="2" charset="0"/>
              </a:rPr>
              <a:t>| 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0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725" y="143691"/>
            <a:ext cx="4528457" cy="1352549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rgbClr val="00B0F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635000"/>
          </a:effectLst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  <a:latin typeface="SutonnyMJ" pitchFamily="2" charset="0"/>
              </a:rPr>
              <a:t>ab¨ev</a:t>
            </a:r>
            <a:r>
              <a:rPr lang="en-US" sz="9600" dirty="0" smtClean="0">
                <a:solidFill>
                  <a:srgbClr val="FFFF00"/>
                </a:solidFill>
                <a:effectLst>
                  <a:glow rad="127000">
                    <a:schemeClr val="accent2">
                      <a:lumMod val="75000"/>
                    </a:schemeClr>
                  </a:glow>
                </a:effectLst>
                <a:latin typeface="SutonnyMJ" pitchFamily="2" charset="0"/>
              </a:rPr>
              <a:t>`</a:t>
            </a:r>
            <a:endParaRPr lang="en-US" sz="9600" dirty="0">
              <a:solidFill>
                <a:srgbClr val="FFFF00"/>
              </a:solidFill>
              <a:effectLst>
                <a:glow rad="127000">
                  <a:schemeClr val="accent2">
                    <a:lumMod val="75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161" y="1693681"/>
            <a:ext cx="6984275" cy="1831521"/>
          </a:xfrm>
          <a:solidFill>
            <a:schemeClr val="accent6"/>
          </a:solidFill>
          <a:ln w="76200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317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  <a:scene3d>
              <a:camera prst="perspectiveRelaxed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7200" b="1" dirty="0" err="1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SutonnyMJ" pitchFamily="2" charset="0"/>
              </a:rPr>
              <a:t>Avevi</a:t>
            </a:r>
            <a:r>
              <a:rPr lang="en-US" sz="7200" b="1" dirty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SutonnyMJ" pitchFamily="2" charset="0"/>
              </a:rPr>
              <a:t> </a:t>
            </a:r>
            <a:r>
              <a:rPr lang="en-US" sz="7200" b="1" dirty="0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SutonnyMJ" pitchFamily="2" charset="0"/>
              </a:rPr>
              <a:t>†`</a:t>
            </a:r>
            <a:r>
              <a:rPr lang="en-US" sz="7200" b="1" dirty="0" err="1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SutonnyMJ" pitchFamily="2" charset="0"/>
              </a:rPr>
              <a:t>Lv</a:t>
            </a:r>
            <a:r>
              <a:rPr lang="en-US" sz="7200" b="1" dirty="0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SutonnyMJ" pitchFamily="2" charset="0"/>
              </a:rPr>
              <a:t> </a:t>
            </a:r>
            <a:r>
              <a:rPr lang="en-US" sz="7200" b="1" dirty="0" err="1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SutonnyMJ" pitchFamily="2" charset="0"/>
              </a:rPr>
              <a:t>n‡e</a:t>
            </a:r>
            <a:endParaRPr lang="en-US" sz="7200" b="1" dirty="0">
              <a:ln w="76200">
                <a:noFill/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latin typeface="SutonnyMJ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25160" y="4162561"/>
            <a:ext cx="7907114" cy="2146799"/>
          </a:xfrm>
          <a:prstGeom prst="rect">
            <a:avLst/>
          </a:prstGeom>
          <a:solidFill>
            <a:schemeClr val="accent6"/>
          </a:solidFill>
          <a:ln w="76200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3175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vert="horz" lIns="91440" tIns="45720" rIns="91440" bIns="45720" rtlCol="0">
            <a:normAutofit/>
            <a:scene3d>
              <a:camera prst="perspectiveRelaxed"/>
              <a:lightRig rig="threePt" dir="t"/>
            </a:scene3d>
            <a:sp3d extrusionH="57150">
              <a:bevelT w="38100" h="38100" prst="slope"/>
            </a:sp3d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 err="1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SutonnyMJ" pitchFamily="2" charset="0"/>
              </a:rPr>
              <a:t>Avjøvn</a:t>
            </a:r>
            <a:r>
              <a:rPr lang="en-US" sz="7200" b="1" dirty="0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SutonnyMJ" pitchFamily="2" charset="0"/>
              </a:rPr>
              <a:t> </a:t>
            </a:r>
            <a:r>
              <a:rPr lang="en-US" sz="7200" b="1" dirty="0" err="1" smtClean="0">
                <a:ln w="76200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SutonnyMJ" pitchFamily="2" charset="0"/>
              </a:rPr>
              <a:t>nvwdh</a:t>
            </a:r>
            <a:endParaRPr lang="en-US" sz="7200" b="1" dirty="0">
              <a:ln w="76200">
                <a:noFill/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6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5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20585" y="1357903"/>
            <a:ext cx="9199517" cy="3997868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Gi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ci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gnvgvix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Kiæbv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fvBivm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I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Ab¨vb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¨ †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ivM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e¨vwa</a:t>
            </a:r>
            <a:r>
              <a:rPr lang="en-US" sz="6000" b="1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†_‡K</a:t>
            </a:r>
          </a:p>
          <a:p>
            <a:pPr algn="ctr"/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gnvb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Avjøvn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Zvqvjvi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wbKU</a:t>
            </a:r>
            <a:endParaRPr lang="en-US" sz="60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Avkªq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cÖv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_©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Yv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Kwi</a:t>
            </a:r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6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138" y="418010"/>
            <a:ext cx="11273245" cy="598278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5400" dirty="0"/>
              <a:t>اَللّهُمَّ اِنِّىْ اَعُوْذُبِكَ مِنَ الْبَرَصِ وَالْجُنُوْنِ وَالْجُذَامِ وَ مِنْ سَيِّئِ </a:t>
            </a:r>
            <a:r>
              <a:rPr lang="ar-SA" sz="5400" dirty="0" smtClean="0"/>
              <a:t>الْاَسْقَامِ</a:t>
            </a:r>
            <a:endParaRPr lang="en-US" sz="5400" dirty="0" smtClean="0"/>
          </a:p>
          <a:p>
            <a:endParaRPr lang="en-US" sz="3600" dirty="0" smtClean="0">
              <a:latin typeface="SutonnyMJ" pitchFamily="2" charset="0"/>
            </a:endParaRPr>
          </a:p>
          <a:p>
            <a:r>
              <a:rPr lang="en-US" sz="4800" dirty="0" err="1" smtClean="0">
                <a:latin typeface="SutonnyMJ" pitchFamily="2" charset="0"/>
              </a:rPr>
              <a:t>A</a:t>
            </a:r>
            <a:r>
              <a:rPr lang="en-US" sz="4800" dirty="0" err="1">
                <a:latin typeface="SutonnyMJ" pitchFamily="2" charset="0"/>
              </a:rPr>
              <a:t>_©t</a:t>
            </a:r>
            <a:r>
              <a:rPr lang="en-US" sz="4800" dirty="0">
                <a:latin typeface="SutonnyMJ" pitchFamily="2" charset="0"/>
              </a:rPr>
              <a:t> †n </a:t>
            </a:r>
            <a:r>
              <a:rPr lang="en-US" sz="4800" dirty="0" err="1">
                <a:latin typeface="SutonnyMJ" pitchFamily="2" charset="0"/>
              </a:rPr>
              <a:t>Avjøvn</a:t>
            </a:r>
            <a:r>
              <a:rPr lang="en-US" sz="4800" dirty="0">
                <a:latin typeface="SutonnyMJ" pitchFamily="2" charset="0"/>
              </a:rPr>
              <a:t>! </a:t>
            </a:r>
            <a:r>
              <a:rPr lang="en-US" sz="4800" dirty="0" err="1">
                <a:latin typeface="SutonnyMJ" pitchFamily="2" charset="0"/>
              </a:rPr>
              <a:t>Aek¨B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Avwg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Avcbvi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wbKU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aej</a:t>
            </a:r>
            <a:r>
              <a:rPr lang="en-US" sz="4800" dirty="0">
                <a:latin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</a:rPr>
              <a:t>Db¥v</a:t>
            </a:r>
            <a:r>
              <a:rPr lang="en-US" sz="4800" dirty="0">
                <a:latin typeface="SutonnyMJ" pitchFamily="2" charset="0"/>
              </a:rPr>
              <a:t>`, </a:t>
            </a:r>
            <a:r>
              <a:rPr lang="en-US" sz="4800" dirty="0" err="1">
                <a:latin typeface="SutonnyMJ" pitchFamily="2" charset="0"/>
              </a:rPr>
              <a:t>Kzô‡ivM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Ges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mKj</a:t>
            </a:r>
            <a:r>
              <a:rPr lang="en-US" sz="4800" dirty="0">
                <a:latin typeface="SutonnyMJ" pitchFamily="2" charset="0"/>
              </a:rPr>
              <a:t>  </a:t>
            </a:r>
            <a:r>
              <a:rPr lang="en-US" sz="4800" dirty="0" err="1">
                <a:latin typeface="SutonnyMJ" pitchFamily="2" charset="0"/>
              </a:rPr>
              <a:t>cÖKvi</a:t>
            </a:r>
            <a:r>
              <a:rPr lang="en-US" sz="4800" dirty="0">
                <a:latin typeface="SutonnyMJ" pitchFamily="2" charset="0"/>
              </a:rPr>
              <a:t> `</a:t>
            </a:r>
            <a:r>
              <a:rPr lang="en-US" sz="4800" dirty="0" err="1">
                <a:latin typeface="SutonnyMJ" pitchFamily="2" charset="0"/>
              </a:rPr>
              <a:t>yiv‡ivM</a:t>
            </a:r>
            <a:r>
              <a:rPr lang="en-US" sz="4800" dirty="0">
                <a:latin typeface="SutonnyMJ" pitchFamily="2" charset="0"/>
              </a:rPr>
              <a:t>¨ </a:t>
            </a:r>
            <a:r>
              <a:rPr lang="en-US" sz="4800" dirty="0" err="1">
                <a:latin typeface="SutonnyMJ" pitchFamily="2" charset="0"/>
              </a:rPr>
              <a:t>e¨vwa</a:t>
            </a:r>
            <a:r>
              <a:rPr lang="en-US" sz="4800" dirty="0">
                <a:latin typeface="SutonnyMJ" pitchFamily="2" charset="0"/>
              </a:rPr>
              <a:t> †_‡K </a:t>
            </a:r>
            <a:r>
              <a:rPr lang="en-US" sz="4800" dirty="0" err="1">
                <a:latin typeface="SutonnyMJ" pitchFamily="2" charset="0"/>
              </a:rPr>
              <a:t>AvkÖq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cÖv</a:t>
            </a:r>
            <a:r>
              <a:rPr lang="en-US" sz="4800" dirty="0">
                <a:latin typeface="SutonnyMJ" pitchFamily="2" charset="0"/>
              </a:rPr>
              <a:t>_©</a:t>
            </a:r>
            <a:r>
              <a:rPr lang="en-US" sz="4800" dirty="0" err="1">
                <a:latin typeface="SutonnyMJ" pitchFamily="2" charset="0"/>
              </a:rPr>
              <a:t>bv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KiwQ</a:t>
            </a:r>
            <a:r>
              <a:rPr lang="en-US" sz="2800" dirty="0"/>
              <a:t>|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469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225" y="794804"/>
            <a:ext cx="4900749" cy="1325563"/>
          </a:xfr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6000" b="1" smtClean="0">
                <a:solidFill>
                  <a:srgbClr val="FFFF00"/>
                </a:solidFill>
                <a:latin typeface="SutonnyMJ" pitchFamily="2" charset="0"/>
              </a:rPr>
              <a:t>wkÿK cwiwPwZ</a:t>
            </a:r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8524" y="2869391"/>
            <a:ext cx="5765076" cy="2233747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bvg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gvI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Gbv‡qZzjøvn</a:t>
            </a:r>
            <a:endParaRPr lang="en-US" sz="36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c`ex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cÖfvlK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(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Aviwe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)</a:t>
            </a:r>
          </a:p>
          <a:p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PiKzgvwiqv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Bmjvwgqv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dvwhj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gv`ivmv</a:t>
            </a:r>
            <a:endParaRPr lang="en-US" sz="3600" b="1" dirty="0" smtClean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13714" y="2924823"/>
            <a:ext cx="5612675" cy="2098039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FFFF00"/>
                </a:solidFill>
                <a:latin typeface="SutonnyMJ" pitchFamily="2" charset="0"/>
              </a:rPr>
              <a:t>‡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kÖwY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ar-SA" sz="3600" b="1" dirty="0" smtClean="0">
                <a:solidFill>
                  <a:srgbClr val="FFFF00"/>
                </a:solidFill>
                <a:latin typeface="SutonnyMJ" pitchFamily="2" charset="0"/>
              </a:rPr>
              <a:t>Avwjg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1g el©</a:t>
            </a:r>
          </a:p>
          <a:p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welq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ar-SA" sz="3600" b="1" dirty="0" smtClean="0">
                <a:solidFill>
                  <a:srgbClr val="FFFF00"/>
                </a:solidFill>
                <a:latin typeface="SutonnyMJ" pitchFamily="2" charset="0"/>
              </a:rPr>
              <a:t>Avj-nv`xm</a:t>
            </a:r>
            <a:endParaRPr lang="en-US" sz="36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PiKzgvwiqv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Bmjvwgqv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dvwhj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</a:rPr>
              <a:t>gv`ivmv</a:t>
            </a:r>
            <a:endParaRPr lang="en-US" sz="3600" b="1" dirty="0" smtClean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40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64375" y="2389869"/>
            <a:ext cx="7409905" cy="3605983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wKZv‡ei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bvgt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wgkKvZ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kixd</a:t>
            </a:r>
            <a:endParaRPr lang="en-US" sz="60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LÛt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cÖ_g</a:t>
            </a:r>
            <a:endParaRPr lang="en-US" sz="60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Aa¨vqt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wKZveyj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Bjg</a:t>
            </a:r>
            <a:endParaRPr lang="en-US" sz="60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nv`xm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bs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- 192</a:t>
            </a:r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306533" y="849085"/>
            <a:ext cx="5316583" cy="1227908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b="1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cvV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cwiwPwZ</a:t>
            </a:r>
            <a:endParaRPr lang="en-US" sz="6000" b="1" dirty="0" smtClean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8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554727" y="2625000"/>
            <a:ext cx="5316583" cy="1176291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c~e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cv‡Vi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cyb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iv‡jvPbv</a:t>
            </a:r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6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554727" y="2625000"/>
            <a:ext cx="5316583" cy="1045663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Bjg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Gi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</a:rPr>
              <a:t>dwhjZ</a:t>
            </a:r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37161" y="1031332"/>
            <a:ext cx="5316583" cy="1045663"/>
          </a:xfrm>
          <a:prstGeom prst="rect">
            <a:avLst/>
          </a:prstGeom>
          <a:solidFill>
            <a:schemeClr val="accent5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ar-SA" sz="6000" b="1" dirty="0" smtClean="0">
                <a:solidFill>
                  <a:srgbClr val="FFFF00"/>
                </a:solidFill>
                <a:latin typeface="SutonnyMJ" pitchFamily="2" charset="0"/>
              </a:rPr>
              <a:t>فضيلة العلم</a:t>
            </a:r>
            <a:endParaRPr lang="en-US" sz="6000" b="1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53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  <p:sndAc>
          <p:stSnd>
            <p:snd r:embed="rId2" name="arrow.wav"/>
          </p:stSnd>
        </p:sndAc>
      </p:transition>
    </mc:Choice>
    <mc:Fallback xmlns="">
      <p:transition>
        <p:dissolv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522</Words>
  <Application>Microsoft Office PowerPoint</Application>
  <PresentationFormat>Widescreen</PresentationFormat>
  <Paragraphs>74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  <vt:variant>
        <vt:lpstr>Custom Shows</vt:lpstr>
      </vt:variant>
      <vt:variant>
        <vt:i4>3</vt:i4>
      </vt:variant>
    </vt:vector>
  </HeadingPairs>
  <TitlesOfParts>
    <vt:vector size="41" baseType="lpstr">
      <vt:lpstr>Arial</vt:lpstr>
      <vt:lpstr>Calibri</vt:lpstr>
      <vt:lpstr>Calibri Light</vt:lpstr>
      <vt:lpstr>Shonar Bangla</vt:lpstr>
      <vt:lpstr>SutonnyMJ</vt:lpstr>
      <vt:lpstr>Times New Roman</vt:lpstr>
      <vt:lpstr>Office Theme</vt:lpstr>
      <vt:lpstr>السلام عليكم و رحمة الله</vt:lpstr>
      <vt:lpstr>‡¯œ‡ni wkÿv_©xe„›` I Ab¨vb¨ ‡kÖvZv `k©KgÛjx, mKj‡K AbjvBb †kÖwY Kvh©µ‡g  ¯^vMZg</vt:lpstr>
      <vt:lpstr>PowerPoint Presentation</vt:lpstr>
      <vt:lpstr>PowerPoint Presentation</vt:lpstr>
      <vt:lpstr>PowerPoint Presentation</vt:lpstr>
      <vt:lpstr>wkÿK cwiwPwZ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ab¨ev`</vt:lpstr>
      <vt:lpstr>Custom Show 1</vt:lpstr>
      <vt:lpstr>Custom Show 2</vt:lpstr>
      <vt:lpstr>Custom Show 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JTY8N72</dc:creator>
  <cp:lastModifiedBy>CIFM</cp:lastModifiedBy>
  <cp:revision>246</cp:revision>
  <dcterms:created xsi:type="dcterms:W3CDTF">2016-11-04T03:21:11Z</dcterms:created>
  <dcterms:modified xsi:type="dcterms:W3CDTF">2021-09-23T03:56:08Z</dcterms:modified>
</cp:coreProperties>
</file>