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9" r:id="rId3"/>
    <p:sldId id="260" r:id="rId4"/>
    <p:sldId id="261" r:id="rId5"/>
    <p:sldId id="257" r:id="rId6"/>
    <p:sldId id="262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7" r:id="rId17"/>
    <p:sldId id="276" r:id="rId18"/>
    <p:sldId id="27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09" autoAdjust="0"/>
  </p:normalViewPr>
  <p:slideViewPr>
    <p:cSldViewPr snapToGrid="0">
      <p:cViewPr varScale="1">
        <p:scale>
          <a:sx n="64" d="100"/>
          <a:sy n="64" d="100"/>
        </p:scale>
        <p:origin x="9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60A540-2AEF-46C8-ABB6-5F075B764888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2259A0-5B69-40C9-B23B-ADCCFF9BB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776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259A0-5B69-40C9-B23B-ADCCFF9BB7F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186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8A9AF-8677-4DC2-84B9-72D91230CC94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075BB-62F7-4CF6-B60F-7BD7CB7F8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761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8A9AF-8677-4DC2-84B9-72D91230CC94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075BB-62F7-4CF6-B60F-7BD7CB7F8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156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8A9AF-8677-4DC2-84B9-72D91230CC94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075BB-62F7-4CF6-B60F-7BD7CB7F8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231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8A9AF-8677-4DC2-84B9-72D91230CC94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075BB-62F7-4CF6-B60F-7BD7CB7F8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518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8A9AF-8677-4DC2-84B9-72D91230CC94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075BB-62F7-4CF6-B60F-7BD7CB7F8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143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8A9AF-8677-4DC2-84B9-72D91230CC94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075BB-62F7-4CF6-B60F-7BD7CB7F8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565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8A9AF-8677-4DC2-84B9-72D91230CC94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075BB-62F7-4CF6-B60F-7BD7CB7F8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90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8A9AF-8677-4DC2-84B9-72D91230CC94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075BB-62F7-4CF6-B60F-7BD7CB7F8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596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8A9AF-8677-4DC2-84B9-72D91230CC94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075BB-62F7-4CF6-B60F-7BD7CB7F8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835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8A9AF-8677-4DC2-84B9-72D91230CC94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075BB-62F7-4CF6-B60F-7BD7CB7F8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66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8A9AF-8677-4DC2-84B9-72D91230CC94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075BB-62F7-4CF6-B60F-7BD7CB7F8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091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8A9AF-8677-4DC2-84B9-72D91230CC94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075BB-62F7-4CF6-B60F-7BD7CB7F8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692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7600"/>
            <a:ext cx="5569527" cy="32419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273" y="3948545"/>
            <a:ext cx="6788727" cy="29094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68" b="4750"/>
          <a:stretch/>
        </p:blipFill>
        <p:spPr>
          <a:xfrm>
            <a:off x="1070263" y="2182091"/>
            <a:ext cx="3252355" cy="46759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1491" y="2181963"/>
            <a:ext cx="3159229" cy="46760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582" y="2078054"/>
            <a:ext cx="2247900" cy="20383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660" y="1895843"/>
            <a:ext cx="2219325" cy="20669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419" y="4436855"/>
            <a:ext cx="1392080" cy="24211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20021" y="4437678"/>
            <a:ext cx="1396105" cy="242032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459" y="203700"/>
            <a:ext cx="9614814" cy="172888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233" y="4257140"/>
            <a:ext cx="1136904" cy="10309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6976" y="4023496"/>
            <a:ext cx="1079086" cy="9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68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248" y="165131"/>
            <a:ext cx="3508567" cy="12439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69" r="3078" b="18689"/>
          <a:stretch/>
        </p:blipFill>
        <p:spPr>
          <a:xfrm>
            <a:off x="3635114" y="3012233"/>
            <a:ext cx="4916774" cy="3658391"/>
          </a:xfrm>
          <a:prstGeom prst="rect">
            <a:avLst/>
          </a:prstGeom>
          <a:ln w="3175">
            <a:solidFill>
              <a:srgbClr val="C0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29587" y="1693887"/>
            <a:ext cx="109278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প্রিয়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শিক্ষার্থীরা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তোমরা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কবিতাংশটুকু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থেকে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নতুন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শব্দ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খুঁজে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বের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করো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24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3" r="2595" b="4439"/>
          <a:stretch/>
        </p:blipFill>
        <p:spPr>
          <a:xfrm>
            <a:off x="1086788" y="1587526"/>
            <a:ext cx="9728616" cy="52090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34912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প্রিয়</a:t>
            </a:r>
            <a:r>
              <a:rPr lang="en-US" sz="2800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শিক্ষার্থীরা</a:t>
            </a:r>
            <a:r>
              <a:rPr lang="en-US" sz="2800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তোমরা</a:t>
            </a:r>
            <a:r>
              <a:rPr lang="en-US" sz="2800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পাঠের</a:t>
            </a:r>
            <a:r>
              <a:rPr lang="en-US" sz="2800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২নং </a:t>
            </a:r>
            <a:r>
              <a:rPr lang="en-US" sz="2800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অংশের</a:t>
            </a:r>
            <a:r>
              <a:rPr lang="en-US" sz="2800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অনুশীলনীর</a:t>
            </a:r>
            <a:r>
              <a:rPr lang="en-US" sz="2800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দেওয়া</a:t>
            </a:r>
            <a:r>
              <a:rPr lang="en-US" sz="2800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শব্দগুলো</a:t>
            </a:r>
            <a:r>
              <a:rPr lang="en-US" sz="2800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বলো</a:t>
            </a:r>
            <a:r>
              <a:rPr lang="en-US" sz="2800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,</a:t>
            </a:r>
            <a:r>
              <a:rPr lang="en-US" sz="2800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আমি</a:t>
            </a:r>
            <a:r>
              <a:rPr lang="en-US" sz="2800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বোর্ডে</a:t>
            </a:r>
            <a:r>
              <a:rPr lang="en-US" sz="2800" spc="-1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লিখছি</a:t>
            </a:r>
            <a:r>
              <a:rPr lang="en-US" sz="2800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2800" spc="-1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" y="599609"/>
            <a:ext cx="11902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২নং </a:t>
            </a:r>
            <a:r>
              <a:rPr lang="en-US" sz="2800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অংশের</a:t>
            </a:r>
            <a:r>
              <a:rPr lang="en-US" sz="2800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অনুশীলনীর</a:t>
            </a:r>
            <a:r>
              <a:rPr lang="en-US" sz="2800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দেওয়া</a:t>
            </a:r>
            <a:r>
              <a:rPr lang="en-US" sz="2800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শব্দগুলোর</a:t>
            </a:r>
            <a:r>
              <a:rPr lang="en-US" sz="2800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অর্থ</a:t>
            </a:r>
            <a:r>
              <a:rPr lang="en-US" sz="2800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বইয়ের</a:t>
            </a:r>
            <a:r>
              <a:rPr lang="en-US" sz="2800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শেষে</a:t>
            </a:r>
            <a:r>
              <a:rPr lang="en-US" sz="2800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spc="-100" dirty="0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’</a:t>
            </a:r>
            <a:r>
              <a:rPr lang="en-US" sz="2800" spc="-100" dirty="0" err="1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শব্দের</a:t>
            </a:r>
            <a:r>
              <a:rPr lang="en-US" sz="2800" spc="-100" dirty="0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spc="-100" dirty="0" err="1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অর্থ</a:t>
            </a:r>
            <a:r>
              <a:rPr lang="en-US" sz="2800" spc="-100" dirty="0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spc="-100" dirty="0" err="1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জেনে</a:t>
            </a:r>
            <a:r>
              <a:rPr lang="en-US" sz="2800" spc="-100" dirty="0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spc="-100" dirty="0" err="1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নিই</a:t>
            </a:r>
            <a:r>
              <a:rPr lang="en-US" sz="2800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’ </a:t>
            </a:r>
            <a:r>
              <a:rPr lang="en-US" sz="2800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দেখো</a:t>
            </a:r>
            <a:r>
              <a:rPr lang="en-US" sz="2800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endParaRPr lang="en-US" sz="2800" spc="-1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48918" y="1873773"/>
            <a:ext cx="1169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মুগ্ধ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48918" y="2445893"/>
            <a:ext cx="1169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ঊর্মি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66407" y="2955560"/>
            <a:ext cx="1826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ঊর্মিমালা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66406" y="3480211"/>
            <a:ext cx="1961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স্রোতস্বিনী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6347" y="4049849"/>
            <a:ext cx="1616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সমুদ্দুর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41358" y="4589483"/>
            <a:ext cx="1169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বাহার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4" name="Notched Right Arrow 13"/>
          <p:cNvSpPr/>
          <p:nvPr/>
        </p:nvSpPr>
        <p:spPr>
          <a:xfrm>
            <a:off x="3627620" y="1957013"/>
            <a:ext cx="1588956" cy="355621"/>
          </a:xfrm>
          <a:prstGeom prst="notchedRightArrow">
            <a:avLst>
              <a:gd name="adj1" fmla="val 50000"/>
              <a:gd name="adj2" fmla="val 105676"/>
            </a:avLst>
          </a:prstGeom>
          <a:solidFill>
            <a:schemeClr val="accent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7620" y="2493128"/>
            <a:ext cx="1639966" cy="37798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1581" y="3047994"/>
            <a:ext cx="1639966" cy="37798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2115" y="3601891"/>
            <a:ext cx="1639966" cy="37798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1581" y="4126542"/>
            <a:ext cx="1639966" cy="37798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366" y="4644868"/>
            <a:ext cx="1639966" cy="37798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205928" y="1873773"/>
            <a:ext cx="2038662" cy="593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আনন্দিত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।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23418" y="4094817"/>
            <a:ext cx="1751351" cy="593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সমুদ্র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58328" y="4591977"/>
            <a:ext cx="1616441" cy="593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সৌন্দর্য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।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58328" y="3510191"/>
            <a:ext cx="1479551" cy="593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নদী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।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95869" y="2953062"/>
            <a:ext cx="1948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ঢেউসমূহ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।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68388" y="2385933"/>
            <a:ext cx="3670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নদী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বা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সাগরের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ঢেউ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। 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1062869"/>
            <a:ext cx="115873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তারপর</a:t>
            </a:r>
            <a:r>
              <a:rPr lang="en-US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শব্দের</a:t>
            </a:r>
            <a:r>
              <a:rPr lang="en-US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অর্থগুলো</a:t>
            </a:r>
            <a:r>
              <a:rPr lang="en-US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বলো</a:t>
            </a:r>
            <a:r>
              <a:rPr lang="en-US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2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আমি</a:t>
            </a:r>
            <a:r>
              <a:rPr lang="en-US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বোর্ডে</a:t>
            </a:r>
            <a:r>
              <a:rPr lang="en-US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লিখছি।শব্দগুলো</a:t>
            </a:r>
            <a:r>
              <a:rPr lang="en-US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দিয়ে</a:t>
            </a:r>
            <a:r>
              <a:rPr lang="en-US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বাক্য</a:t>
            </a:r>
            <a:r>
              <a:rPr lang="en-US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তৈরি</a:t>
            </a:r>
            <a:r>
              <a:rPr lang="en-US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করো</a:t>
            </a:r>
            <a:r>
              <a:rPr lang="en-US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981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 animBg="1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0439" y="2904950"/>
            <a:ext cx="11687516" cy="2859610"/>
          </a:xfrm>
          <a:prstGeom prst="rect">
            <a:avLst/>
          </a:prstGeom>
          <a:noFill/>
        </p:spPr>
        <p:txBody>
          <a:bodyPr wrap="square" lIns="81951" tIns="40975" rIns="81951" bIns="40975" rtlCol="0">
            <a:spAutoFit/>
          </a:bodyPr>
          <a:lstStyle/>
          <a:p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১৯৫২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সালের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একুশে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ফেব্রুয়ারি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বাঙালি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জাতির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জীবনে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একটি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স্মরণীয়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দিন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।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মাতৃভাষা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বাংলাকে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রাষ্ট্রভাষা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করার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দাবিতে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ছাত্রসমাজ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এই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দিনে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আন্দোলন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শুরু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করে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।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ছাত্রদের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মিছিলে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পাকিস্তানি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সরকার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গুলি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চালায়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।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সালাম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,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বরকত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,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শফিক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,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জব্বার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ও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আরও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অনেকে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(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যাদের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নাম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জানা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যায়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নি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)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শহিদ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হন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। ঐ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ঘটনা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অবলম্বন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করে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কবি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লুৎফর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রহমান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রিটন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‘</a:t>
            </a:r>
            <a:r>
              <a:rPr lang="en-US" sz="3008" b="1" spc="-88" dirty="0" err="1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ফেব্রুয়ারির</a:t>
            </a:r>
            <a:r>
              <a:rPr lang="en-US" sz="3008" b="1" spc="-88" dirty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spc="-88" dirty="0" err="1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গান</a:t>
            </a:r>
            <a:r>
              <a:rPr lang="en-US" sz="3008" b="1" spc="-88" dirty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‘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কবিতাটি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লিখেছেন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।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বাংলা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ভাষার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প্রতি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মমতা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আর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শহিদদের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প্রতি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শ্রদ্ধা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প্রকাশ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পেয়েছে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এই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কবিতায়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8775" y="1519276"/>
            <a:ext cx="10465292" cy="545561"/>
          </a:xfrm>
          <a:prstGeom prst="rect">
            <a:avLst/>
          </a:prstGeom>
          <a:noFill/>
        </p:spPr>
        <p:txBody>
          <a:bodyPr wrap="square" lIns="81951" tIns="40975" rIns="81951" bIns="40975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008" b="1" dirty="0" err="1">
                <a:latin typeface="Kalpurush" pitchFamily="2" charset="0"/>
                <a:cs typeface="Kalpurush" pitchFamily="2" charset="0"/>
              </a:rPr>
              <a:t>আমি</a:t>
            </a:r>
            <a:r>
              <a:rPr lang="en-US" sz="3008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dirty="0" err="1">
                <a:latin typeface="Kalpurush" pitchFamily="2" charset="0"/>
                <a:cs typeface="Kalpurush" pitchFamily="2" charset="0"/>
              </a:rPr>
              <a:t>কবিতাটির</a:t>
            </a:r>
            <a:r>
              <a:rPr lang="en-US" sz="3008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dirty="0" err="1">
                <a:latin typeface="Kalpurush" pitchFamily="2" charset="0"/>
                <a:cs typeface="Kalpurush" pitchFamily="2" charset="0"/>
              </a:rPr>
              <a:t>মূলভাব</a:t>
            </a:r>
            <a:r>
              <a:rPr lang="en-US" sz="3008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dirty="0" err="1">
                <a:latin typeface="Kalpurush" pitchFamily="2" charset="0"/>
                <a:cs typeface="Kalpurush" pitchFamily="2" charset="0"/>
              </a:rPr>
              <a:t>পড়ছি</a:t>
            </a:r>
            <a:r>
              <a:rPr lang="en-US" sz="3008" b="1" dirty="0">
                <a:latin typeface="Kalpurush" pitchFamily="2" charset="0"/>
                <a:cs typeface="Kalpurush" pitchFamily="2" charset="0"/>
              </a:rPr>
              <a:t> , </a:t>
            </a:r>
            <a:r>
              <a:rPr lang="en-US" sz="3008" b="1" dirty="0" err="1">
                <a:latin typeface="Kalpurush" pitchFamily="2" charset="0"/>
                <a:cs typeface="Kalpurush" pitchFamily="2" charset="0"/>
              </a:rPr>
              <a:t>তোমরা</a:t>
            </a:r>
            <a:r>
              <a:rPr lang="en-US" sz="3008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dirty="0" err="1">
                <a:latin typeface="Kalpurush" pitchFamily="2" charset="0"/>
                <a:cs typeface="Kalpurush" pitchFamily="2" charset="0"/>
              </a:rPr>
              <a:t>মনোযোগ</a:t>
            </a:r>
            <a:r>
              <a:rPr lang="en-US" sz="3008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dirty="0" err="1">
                <a:latin typeface="Kalpurush" pitchFamily="2" charset="0"/>
                <a:cs typeface="Kalpurush" pitchFamily="2" charset="0"/>
              </a:rPr>
              <a:t>সহকারে</a:t>
            </a:r>
            <a:r>
              <a:rPr lang="en-US" sz="3008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dirty="0" err="1">
                <a:latin typeface="Kalpurush" pitchFamily="2" charset="0"/>
                <a:cs typeface="Kalpurush" pitchFamily="2" charset="0"/>
              </a:rPr>
              <a:t>শুনবে</a:t>
            </a:r>
            <a:r>
              <a:rPr lang="en-US" sz="3008" b="1" dirty="0">
                <a:latin typeface="Kalpurush" pitchFamily="2" charset="0"/>
                <a:cs typeface="Kalpurush" pitchFamily="2" charset="0"/>
              </a:rPr>
              <a:t> 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76600" y="246089"/>
            <a:ext cx="6409690" cy="684453"/>
          </a:xfrm>
          <a:prstGeom prst="rect">
            <a:avLst/>
          </a:prstGeom>
          <a:noFill/>
        </p:spPr>
        <p:txBody>
          <a:bodyPr wrap="square" lIns="81951" tIns="40975" rIns="81951" bIns="40975" rtlCol="0">
            <a:spAutoFit/>
          </a:bodyPr>
          <a:lstStyle/>
          <a:p>
            <a:r>
              <a:rPr lang="en-US" sz="3910" b="1" dirty="0" err="1">
                <a:latin typeface="Kalpurush" pitchFamily="2" charset="0"/>
                <a:cs typeface="Kalpurush" pitchFamily="2" charset="0"/>
              </a:rPr>
              <a:t>কবিতাটির</a:t>
            </a:r>
            <a:r>
              <a:rPr lang="en-US" sz="3910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910" b="1" dirty="0" err="1">
                <a:latin typeface="Kalpurush" pitchFamily="2" charset="0"/>
                <a:cs typeface="Kalpurush" pitchFamily="2" charset="0"/>
              </a:rPr>
              <a:t>মূলভাব</a:t>
            </a:r>
            <a:r>
              <a:rPr lang="en-US" sz="3910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910" b="1" dirty="0" err="1">
                <a:latin typeface="Kalpurush" pitchFamily="2" charset="0"/>
                <a:cs typeface="Kalpurush" pitchFamily="2" charset="0"/>
              </a:rPr>
              <a:t>জেনে</a:t>
            </a:r>
            <a:r>
              <a:rPr lang="en-US" sz="3910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910" b="1" dirty="0" err="1">
                <a:latin typeface="Kalpurush" pitchFamily="2" charset="0"/>
                <a:cs typeface="Kalpurush" pitchFamily="2" charset="0"/>
              </a:rPr>
              <a:t>নিই</a:t>
            </a:r>
            <a:r>
              <a:rPr lang="en-US" sz="3910" b="1" dirty="0">
                <a:latin typeface="Kalpurush" pitchFamily="2" charset="0"/>
                <a:cs typeface="Kalpurush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917430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140" y="2698230"/>
            <a:ext cx="6664257" cy="3940537"/>
          </a:xfrm>
          <a:prstGeom prst="rect">
            <a:avLst/>
          </a:prstGeom>
          <a:ln w="6350">
            <a:solidFill>
              <a:srgbClr val="C0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867" y="196586"/>
            <a:ext cx="4272802" cy="10148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9684" y="1512131"/>
            <a:ext cx="11242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প্রিয়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শিক্ষার্থীরা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কবিতাংশটুকু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থেকে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যুক্তবর্ণ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যুক্ত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শব্দ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খুঁজে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বের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করো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28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9640" y="344775"/>
            <a:ext cx="102882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ঘরের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ভিতরের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শব্দগুলো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খালি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জায়গায়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বসিয়ে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বাক্য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তৈরি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করি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9640" y="1334279"/>
            <a:ext cx="1304144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সমুদ্দুর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6093" y="1319134"/>
            <a:ext cx="986851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মুগ্ধ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4000" y="1319133"/>
            <a:ext cx="1225450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বাহার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43011" y="1319133"/>
            <a:ext cx="1682642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প্রতিধ্বনি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17962" y="1334280"/>
            <a:ext cx="2211048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মন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ভোলানো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421319" y="1319133"/>
            <a:ext cx="2203555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স্রোতস্বিনীতে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9640" y="2458387"/>
            <a:ext cx="9283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ক.বাংলার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সৌন্দর্য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দেখে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আমি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………………………................. ।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9640" y="3133103"/>
            <a:ext cx="9286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খ.গ্রীষ্মকালে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ফলের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……………………….....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দেখা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যায়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।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9640" y="3762849"/>
            <a:ext cx="10707972" cy="587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গ.সাত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……………………….....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তের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নদী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পার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হওয়া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চাট্টিখানি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ব্যাপার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না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।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9629" y="4412258"/>
            <a:ext cx="9143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ঘ. ……………………….........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ভেসে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চলছে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পাল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তোলা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নৌকা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।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2120" y="5099463"/>
            <a:ext cx="9251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ঙ.রংধনুর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………………………........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রং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এ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আকাশ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রঙিন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হয়েছে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।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2120" y="5789016"/>
            <a:ext cx="10827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চ.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সকল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মানুষের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কণ্ঠে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একই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………………………............................ ।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53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6 L 0.30846 0.14769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17" y="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7037E-6 L 0.06263 0.2525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5" y="1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96296E-6 L 0.1582 0.34074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4" y="1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7037E-6 L -0.63815 0.42894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14" y="2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96296E-6 L -0.36276 0.52685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38" y="2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6 L 0.11146 0.63172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73" y="3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275" y="75197"/>
            <a:ext cx="3510620" cy="1079292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3672849"/>
              </p:ext>
            </p:extLst>
          </p:nvPr>
        </p:nvGraphicFramePr>
        <p:xfrm>
          <a:off x="415136" y="1918740"/>
          <a:ext cx="11337152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7710"/>
                <a:gridCol w="8469442"/>
              </a:tblGrid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err="1" smtClean="0">
                          <a:solidFill>
                            <a:srgbClr val="FFFF00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দল</a:t>
                      </a:r>
                      <a:endParaRPr lang="en-US" sz="4400" b="1" dirty="0">
                        <a:solidFill>
                          <a:srgbClr val="FFFF00"/>
                        </a:solidFill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 err="1" smtClean="0">
                          <a:solidFill>
                            <a:srgbClr val="FFFF00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কাজ</a:t>
                      </a:r>
                      <a:endParaRPr lang="en-US" sz="4400" b="0" dirty="0">
                        <a:solidFill>
                          <a:srgbClr val="FFFF00"/>
                        </a:solidFill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/>
                </a:tc>
              </a:tr>
              <a:tr h="1143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143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43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82" y="3043003"/>
            <a:ext cx="2856564" cy="1143702"/>
          </a:xfrm>
          <a:prstGeom prst="rect">
            <a:avLst/>
          </a:prstGeom>
          <a:ln w="6350">
            <a:solidFill>
              <a:schemeClr val="accent5">
                <a:lumMod val="60000"/>
                <a:lumOff val="40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82" y="4186705"/>
            <a:ext cx="2856564" cy="1134803"/>
          </a:xfrm>
          <a:prstGeom prst="rect">
            <a:avLst/>
          </a:prstGeom>
          <a:ln w="9525">
            <a:solidFill>
              <a:schemeClr val="accent5">
                <a:lumMod val="60000"/>
                <a:lumOff val="40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82" y="5345397"/>
            <a:ext cx="2856564" cy="1134803"/>
          </a:xfrm>
          <a:prstGeom prst="rect">
            <a:avLst/>
          </a:prstGeom>
          <a:ln w="6350">
            <a:solidFill>
              <a:schemeClr val="accent5">
                <a:lumMod val="60000"/>
                <a:lumOff val="40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282846" y="3043003"/>
            <a:ext cx="8334531" cy="599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ক.কবি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এই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কবিতায়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কত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ধরনের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সুরের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কথা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বলেছেন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27817" y="4182247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খ.পাখির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গানে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সবার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প্রাণ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কেমন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27817" y="5396456"/>
            <a:ext cx="4730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গ.নদীর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অপর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নাম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6283" y="1079292"/>
            <a:ext cx="9302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প্রিয়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শিক্ষার্থীরা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তোমরা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নিচের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দলে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ভাগ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হয়ে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কাজটি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করো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538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187" y="123209"/>
            <a:ext cx="3432747" cy="11809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4004" r="898" b="18971"/>
          <a:stretch/>
        </p:blipFill>
        <p:spPr>
          <a:xfrm>
            <a:off x="6267450" y="2669365"/>
            <a:ext cx="5586333" cy="3896015"/>
          </a:xfrm>
          <a:prstGeom prst="rect">
            <a:avLst/>
          </a:prstGeom>
          <a:ln w="3175">
            <a:solidFill>
              <a:schemeClr val="accent2">
                <a:lumMod val="7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47650" y="1469036"/>
            <a:ext cx="112198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6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প্রিয়</a:t>
            </a:r>
            <a:r>
              <a:rPr lang="en-US" sz="36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শিক্ষার্থীরা</a:t>
            </a:r>
            <a:r>
              <a:rPr lang="en-US" sz="36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নিচের</a:t>
            </a:r>
            <a:r>
              <a:rPr lang="en-US" sz="36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যুক্তব্যঞ্জন</a:t>
            </a:r>
            <a:r>
              <a:rPr lang="en-US" sz="36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যুক্ত</a:t>
            </a:r>
            <a:r>
              <a:rPr lang="en-US" sz="36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শব্দগুলো</a:t>
            </a:r>
            <a:r>
              <a:rPr lang="en-US" sz="36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ভেঙে</a:t>
            </a:r>
            <a:r>
              <a:rPr lang="en-US" sz="36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দেখাও</a:t>
            </a:r>
            <a:r>
              <a:rPr lang="en-US" sz="36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36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একটি</a:t>
            </a:r>
            <a:r>
              <a:rPr lang="en-US" sz="36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sz="36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শব্দ</a:t>
            </a:r>
            <a:r>
              <a:rPr lang="en-US" sz="36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36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বাক্য</a:t>
            </a:r>
            <a:r>
              <a:rPr lang="en-US" sz="36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তৈরি</a:t>
            </a:r>
            <a:r>
              <a:rPr lang="en-US" sz="36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করো</a:t>
            </a:r>
            <a:r>
              <a:rPr lang="en-US" sz="36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3600" b="1" spc="-1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7650" y="3013023"/>
            <a:ext cx="57531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মুগ্ধ,স্রোতস্বিনী,সমুদ্দুর,প্রতিধ্বনি,গ্রীষ্ম,ফেব্রুয়ারি</a:t>
            </a:r>
            <a:r>
              <a:rPr lang="en-US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ইত্যাদি</a:t>
            </a:r>
            <a:r>
              <a:rPr lang="en-US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58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9823" y="1439056"/>
            <a:ext cx="111077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6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প্রিয়</a:t>
            </a:r>
            <a:r>
              <a:rPr lang="en-US" sz="36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শিক্ষার্থীরা</a:t>
            </a:r>
            <a:r>
              <a:rPr lang="en-US" sz="36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তোমরা</a:t>
            </a:r>
            <a:r>
              <a:rPr lang="en-US" sz="36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৪নং </a:t>
            </a:r>
            <a:r>
              <a:rPr lang="en-US" sz="36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অনুশীলনীর</a:t>
            </a:r>
            <a:r>
              <a:rPr lang="en-US" sz="3600" b="1" spc="-1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‘ক’ </a:t>
            </a:r>
            <a:r>
              <a:rPr lang="en-US" sz="36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প্রশ্নের</a:t>
            </a:r>
            <a:r>
              <a:rPr lang="en-US" sz="36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উত্তর</a:t>
            </a:r>
            <a:r>
              <a:rPr lang="en-US" sz="36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পড়ে</a:t>
            </a:r>
            <a:r>
              <a:rPr lang="en-US" sz="3600" b="1" spc="-1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ও </a:t>
            </a:r>
            <a:r>
              <a:rPr lang="en-US" sz="36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গুছিয়ে</a:t>
            </a:r>
            <a:r>
              <a:rPr lang="en-US" sz="36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লিখে</a:t>
            </a:r>
            <a:r>
              <a:rPr lang="en-US" sz="36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আনবে</a:t>
            </a:r>
            <a:r>
              <a:rPr lang="en-US" sz="36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।</a:t>
            </a:r>
            <a:endParaRPr lang="en-US" sz="3600" b="1" spc="-1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035" y="138199"/>
            <a:ext cx="4137285" cy="9752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338" y="2818151"/>
            <a:ext cx="7255239" cy="3633794"/>
          </a:xfrm>
          <a:prstGeom prst="rect">
            <a:avLst/>
          </a:prstGeom>
          <a:ln w="635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60254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546" r="1380" b="12474"/>
          <a:stretch/>
        </p:blipFill>
        <p:spPr>
          <a:xfrm>
            <a:off x="1229195" y="1798821"/>
            <a:ext cx="9638674" cy="45869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48721" y="719528"/>
            <a:ext cx="8769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ধন্যবাদ,সবাই</a:t>
            </a:r>
            <a:r>
              <a:rPr lang="en-US" sz="4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ভালো</a:t>
            </a:r>
            <a:r>
              <a:rPr lang="en-US" sz="4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থেকো,সুস্থ</a:t>
            </a:r>
            <a:r>
              <a:rPr lang="en-US" sz="4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থেকো</a:t>
            </a:r>
            <a:r>
              <a:rPr lang="en-US" sz="4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4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53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233" y="156595"/>
            <a:ext cx="4315312" cy="12357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7" y="4447309"/>
            <a:ext cx="6059853" cy="24106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976" b="5203"/>
          <a:stretch/>
        </p:blipFill>
        <p:spPr>
          <a:xfrm>
            <a:off x="5515358" y="1644794"/>
            <a:ext cx="2564340" cy="52132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53" y="646199"/>
            <a:ext cx="3667601" cy="3527414"/>
          </a:xfrm>
          <a:prstGeom prst="rect">
            <a:avLst/>
          </a:prstGeom>
          <a:ln w="9525">
            <a:solidFill>
              <a:schemeClr val="accent2">
                <a:lumMod val="75000"/>
              </a:schemeClr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9" t="1" r="2405" b="1629"/>
          <a:stretch/>
        </p:blipFill>
        <p:spPr>
          <a:xfrm>
            <a:off x="8216653" y="1392381"/>
            <a:ext cx="3573791" cy="477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02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382" y="187036"/>
            <a:ext cx="7377545" cy="1113038"/>
          </a:xfrm>
          <a:prstGeom prst="rect">
            <a:avLst/>
          </a:prstGeom>
        </p:spPr>
      </p:pic>
      <p:sp>
        <p:nvSpPr>
          <p:cNvPr id="3" name="Down Arrow Callout 2"/>
          <p:cNvSpPr/>
          <p:nvPr/>
        </p:nvSpPr>
        <p:spPr>
          <a:xfrm>
            <a:off x="2535382" y="2278505"/>
            <a:ext cx="7567988" cy="847467"/>
          </a:xfrm>
          <a:prstGeom prst="downArrowCallout">
            <a:avLst>
              <a:gd name="adj1" fmla="val 11842"/>
              <a:gd name="adj2" fmla="val 25000"/>
              <a:gd name="adj3" fmla="val 25000"/>
              <a:gd name="adj4" fmla="val 6497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ভিডিয়োটি</a:t>
            </a:r>
            <a:r>
              <a:rPr lang="en-US" sz="32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দেখতে</a:t>
            </a:r>
            <a:r>
              <a:rPr lang="en-US" sz="32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নিচের</a:t>
            </a:r>
            <a:r>
              <a:rPr lang="en-US" sz="32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লিংকে</a:t>
            </a:r>
            <a:r>
              <a:rPr lang="en-US" sz="32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ক্লিক</a:t>
            </a:r>
            <a:r>
              <a:rPr lang="en-US" sz="32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করুন</a:t>
            </a:r>
            <a:endParaRPr lang="en-US" sz="32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4597" y="5631874"/>
            <a:ext cx="11302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ভিডিয়োটি</a:t>
            </a:r>
            <a:r>
              <a:rPr lang="en-US" sz="32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দেখে</a:t>
            </a:r>
            <a:r>
              <a:rPr lang="en-US" sz="32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তোমরা</a:t>
            </a:r>
            <a:r>
              <a:rPr lang="en-US" sz="32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32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অনুমান</a:t>
            </a:r>
            <a:r>
              <a:rPr lang="en-US" sz="32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করছো</a:t>
            </a:r>
            <a:r>
              <a:rPr lang="en-US" sz="32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? </a:t>
            </a:r>
            <a:r>
              <a:rPr lang="en-US" sz="32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আজকের</a:t>
            </a:r>
            <a:r>
              <a:rPr lang="en-US" sz="32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পাঠ</a:t>
            </a:r>
            <a:r>
              <a:rPr lang="en-US" sz="32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32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হতে</a:t>
            </a:r>
            <a:r>
              <a:rPr lang="en-US" sz="32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পারে</a:t>
            </a:r>
            <a:r>
              <a:rPr lang="en-US" sz="32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endParaRPr lang="en-US" sz="3200" b="1" spc="-1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6955719"/>
              </p:ext>
            </p:extLst>
          </p:nvPr>
        </p:nvGraphicFramePr>
        <p:xfrm>
          <a:off x="5030903" y="3490378"/>
          <a:ext cx="2576946" cy="17770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30903" y="3490378"/>
                        <a:ext cx="2576946" cy="17770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04276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2" y="311727"/>
            <a:ext cx="11617036" cy="65462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665" y="592281"/>
            <a:ext cx="4003099" cy="35766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371" y="697212"/>
            <a:ext cx="5508203" cy="10287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764" y="1620982"/>
            <a:ext cx="6151418" cy="254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92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460" y="70420"/>
            <a:ext cx="3797975" cy="14258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929" y="1164065"/>
            <a:ext cx="5951096" cy="11393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9545" y="2506423"/>
            <a:ext cx="10432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শোনা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:১.২.১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উচ্চারিত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পঠিত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বাক্য,কথা,মনোযোগ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সহকারে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শুনবে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9546" y="3497164"/>
            <a:ext cx="10992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বলা: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১.১.১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যুক্তবর্ণ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সহযোগে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তৈরি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শব্দ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স্পষ্ট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শুদ্ধভাবে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বলতে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9545" y="4457924"/>
            <a:ext cx="11672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-100" dirty="0" smtClean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পড়া:</a:t>
            </a:r>
            <a:r>
              <a:rPr lang="en-US" sz="32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১.৩.১ </a:t>
            </a:r>
            <a:r>
              <a:rPr lang="en-US" sz="32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পাঠে</a:t>
            </a:r>
            <a:r>
              <a:rPr lang="en-US" sz="32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ব্যবহৃত</a:t>
            </a:r>
            <a:r>
              <a:rPr lang="en-US" sz="32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যুক্তব্যঞ্জন</a:t>
            </a:r>
            <a:r>
              <a:rPr lang="en-US" sz="32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সংবলিত</a:t>
            </a:r>
            <a:r>
              <a:rPr lang="en-US" sz="32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শব্দ</a:t>
            </a:r>
            <a:r>
              <a:rPr lang="en-US" sz="32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শুদ্ধ</a:t>
            </a:r>
            <a:r>
              <a:rPr lang="en-US" sz="32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উচ্চারণে</a:t>
            </a:r>
            <a:r>
              <a:rPr lang="en-US" sz="32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পড়তে</a:t>
            </a:r>
            <a:r>
              <a:rPr lang="en-US" sz="32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32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endParaRPr lang="en-US" sz="3200" b="1" spc="-1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9546" y="5306517"/>
            <a:ext cx="114276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লেখা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:১.৫.১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পাঠে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ব্যবহৃত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শব্দ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দিয়ে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নতুন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নতুন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বাক্য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লিখতে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69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493" y="1028283"/>
            <a:ext cx="2898616" cy="3618668"/>
          </a:xfrm>
          <a:prstGeom prst="rect">
            <a:avLst/>
          </a:prstGeom>
          <a:ln w="3175">
            <a:solidFill>
              <a:srgbClr val="C0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88" y="1030574"/>
            <a:ext cx="2972344" cy="3616377"/>
          </a:xfrm>
          <a:prstGeom prst="rect">
            <a:avLst/>
          </a:prstGeom>
          <a:ln w="6350">
            <a:solidFill>
              <a:srgbClr val="C00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4943" r="1648" b="16456"/>
          <a:stretch/>
        </p:blipFill>
        <p:spPr>
          <a:xfrm>
            <a:off x="3417757" y="1028282"/>
            <a:ext cx="5471410" cy="3619917"/>
          </a:xfrm>
          <a:prstGeom prst="rect">
            <a:avLst/>
          </a:prstGeom>
          <a:ln w="6350">
            <a:solidFill>
              <a:srgbClr val="C0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777510" y="209862"/>
            <a:ext cx="5190562" cy="70788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নিচের</a:t>
            </a:r>
            <a:r>
              <a:rPr lang="en-US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ছবিগুলো</a:t>
            </a:r>
            <a:r>
              <a:rPr lang="en-US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কাদের</a:t>
            </a:r>
            <a:r>
              <a:rPr lang="en-US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5018" y="4717469"/>
            <a:ext cx="10889673" cy="72787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4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বাংলার</a:t>
            </a:r>
            <a:r>
              <a:rPr lang="en-US" sz="4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শ্রেষ্ঠ</a:t>
            </a:r>
            <a:r>
              <a:rPr lang="en-US" sz="4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সন্তানদের</a:t>
            </a:r>
            <a:endParaRPr lang="en-US" sz="4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1087" y="5715000"/>
            <a:ext cx="11811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উনারা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বাংলা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ভাষার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মর্যাদা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রক্ষার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জন্য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জীবন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বিলিয়ে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দিয়েছিলেন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543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892" y="224854"/>
            <a:ext cx="120271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চল</a:t>
            </a:r>
            <a:r>
              <a:rPr lang="en-US" sz="3200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মূল</a:t>
            </a:r>
            <a:r>
              <a:rPr lang="en-US" sz="3200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কবিতায়</a:t>
            </a:r>
            <a:r>
              <a:rPr lang="en-US" sz="3200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প্রবেশ</a:t>
            </a:r>
            <a:r>
              <a:rPr lang="en-US" sz="3200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করার</a:t>
            </a:r>
            <a:r>
              <a:rPr lang="en-US" sz="3200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আগে</a:t>
            </a:r>
            <a:r>
              <a:rPr lang="en-US" sz="3200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কিছু</a:t>
            </a:r>
            <a:r>
              <a:rPr lang="en-US" sz="3200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নতুন</a:t>
            </a:r>
            <a:r>
              <a:rPr lang="en-US" sz="3200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শব্দ,শব্দের</a:t>
            </a:r>
            <a:r>
              <a:rPr lang="en-US" sz="3200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অর্থ</a:t>
            </a:r>
            <a:r>
              <a:rPr lang="en-US" sz="3200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3200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বাক্য</a:t>
            </a:r>
            <a:r>
              <a:rPr lang="en-US" sz="3200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জেনে</a:t>
            </a:r>
            <a:r>
              <a:rPr lang="en-US" sz="3200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নিই</a:t>
            </a:r>
            <a:r>
              <a:rPr lang="en-US" sz="3200" spc="-100" dirty="0"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1996819"/>
              </p:ext>
            </p:extLst>
          </p:nvPr>
        </p:nvGraphicFramePr>
        <p:xfrm>
          <a:off x="164890" y="1004343"/>
          <a:ext cx="11797260" cy="574505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93694"/>
                <a:gridCol w="1903750"/>
                <a:gridCol w="2983043"/>
                <a:gridCol w="4916773"/>
              </a:tblGrid>
              <a:tr h="667238"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 err="1" smtClean="0">
                          <a:solidFill>
                            <a:srgbClr val="FFFF00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শব্দ</a:t>
                      </a:r>
                      <a:endParaRPr lang="en-US" sz="4000" b="0" dirty="0">
                        <a:solidFill>
                          <a:srgbClr val="FFFF00"/>
                        </a:solidFill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 err="1" smtClean="0">
                          <a:solidFill>
                            <a:srgbClr val="FFFF00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ছবি</a:t>
                      </a:r>
                      <a:endParaRPr lang="en-US" sz="4000" b="0" dirty="0">
                        <a:solidFill>
                          <a:srgbClr val="FFFF00"/>
                        </a:solidFill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 err="1" smtClean="0">
                          <a:solidFill>
                            <a:srgbClr val="FFFF00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শব্দের</a:t>
                      </a:r>
                      <a:r>
                        <a:rPr lang="en-US" sz="4000" b="0" baseline="0" dirty="0" smtClean="0">
                          <a:solidFill>
                            <a:srgbClr val="FFFF00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</a:t>
                      </a:r>
                      <a:r>
                        <a:rPr lang="en-US" sz="4000" b="0" baseline="0" dirty="0" err="1" smtClean="0">
                          <a:solidFill>
                            <a:srgbClr val="FFFF00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অর্থ</a:t>
                      </a:r>
                      <a:endParaRPr lang="en-US" sz="4000" b="0" dirty="0">
                        <a:solidFill>
                          <a:srgbClr val="FFFF00"/>
                        </a:solidFill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 err="1" smtClean="0">
                          <a:solidFill>
                            <a:srgbClr val="FFFF00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বাক্য</a:t>
                      </a:r>
                      <a:endParaRPr lang="en-US" sz="4000" b="0" dirty="0">
                        <a:solidFill>
                          <a:srgbClr val="FFFF00"/>
                        </a:solidFill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/>
                </a:tc>
              </a:tr>
              <a:tr h="100880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00880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0880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00880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0880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97371" y="1753850"/>
            <a:ext cx="1271665" cy="646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মুগ্ধ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4893" y="2730704"/>
            <a:ext cx="1304143" cy="646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ঊর্মি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371" y="3735043"/>
            <a:ext cx="1691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ঊর্মিমালা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4892" y="4739382"/>
            <a:ext cx="1903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স্রোতস্বিনী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4893" y="5743724"/>
            <a:ext cx="1456544" cy="646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বাহার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5" t="1581" r="15198" b="933"/>
          <a:stretch/>
        </p:blipFill>
        <p:spPr>
          <a:xfrm>
            <a:off x="2068642" y="1696385"/>
            <a:ext cx="1993692" cy="1034320"/>
          </a:xfrm>
          <a:prstGeom prst="rect">
            <a:avLst/>
          </a:prstGeom>
          <a:ln w="9525">
            <a:solidFill>
              <a:schemeClr val="accent6">
                <a:lumMod val="75000"/>
              </a:schemeClr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642" y="4739383"/>
            <a:ext cx="1993692" cy="1004342"/>
          </a:xfrm>
          <a:prstGeom prst="rect">
            <a:avLst/>
          </a:prstGeom>
          <a:ln w="6350">
            <a:solidFill>
              <a:schemeClr val="accent6">
                <a:lumMod val="75000"/>
              </a:schemeClr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642" y="2732611"/>
            <a:ext cx="1993692" cy="1002432"/>
          </a:xfrm>
          <a:prstGeom prst="rect">
            <a:avLst/>
          </a:prstGeom>
          <a:ln w="9525">
            <a:solidFill>
              <a:schemeClr val="accent6">
                <a:lumMod val="75000"/>
              </a:schemeClr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14" r="1027"/>
          <a:stretch/>
        </p:blipFill>
        <p:spPr>
          <a:xfrm>
            <a:off x="2068643" y="3735043"/>
            <a:ext cx="1993692" cy="1004339"/>
          </a:xfrm>
          <a:prstGeom prst="rect">
            <a:avLst/>
          </a:prstGeom>
          <a:ln w="9525">
            <a:solidFill>
              <a:schemeClr val="accent6">
                <a:lumMod val="75000"/>
              </a:schemeClr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631" y="5741814"/>
            <a:ext cx="1978703" cy="993593"/>
          </a:xfrm>
          <a:prstGeom prst="rect">
            <a:avLst/>
          </a:prstGeom>
          <a:ln w="6350">
            <a:solidFill>
              <a:schemeClr val="accent6">
                <a:lumMod val="75000"/>
              </a:schemeClr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4062335" y="1722121"/>
            <a:ext cx="1768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আনন্দিত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09804" y="2713964"/>
            <a:ext cx="29355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নদী</a:t>
            </a:r>
            <a:r>
              <a:rPr lang="en-US" sz="32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বা</a:t>
            </a:r>
            <a:r>
              <a:rPr lang="en-US" sz="32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সাগরের</a:t>
            </a:r>
            <a:r>
              <a:rPr lang="en-US" sz="32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ঢেউ</a:t>
            </a:r>
            <a:endParaRPr lang="en-US" sz="3200" b="1" spc="-1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09805" y="3718305"/>
            <a:ext cx="1768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ঢেউসমূহ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09805" y="4737633"/>
            <a:ext cx="1151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নদী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79825" y="5741983"/>
            <a:ext cx="1586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সৌন্দর্য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45377" y="1753850"/>
            <a:ext cx="30892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ছেলেটি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খুবই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মুগ্ধ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92847" y="2715716"/>
            <a:ext cx="4841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সাগরে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গিয়ে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ঊর্মি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দেখেছি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35319" y="3735046"/>
            <a:ext cx="4859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সাগরে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গিয়ে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ঊর্মিমালা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দেখেছি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135319" y="4739376"/>
            <a:ext cx="48593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স্রোতস্বিনীতে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ভেসে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চলছে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পাল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তোলা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নৌকা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35319" y="5758730"/>
            <a:ext cx="4859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গ্রীষ্মকালে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ফলের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বাহার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দেখা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যায়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00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092" y="1934888"/>
            <a:ext cx="4385776" cy="35065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84" y="283631"/>
            <a:ext cx="4100591" cy="9963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84" y="1160646"/>
            <a:ext cx="4053989" cy="10241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92" y="2351172"/>
            <a:ext cx="3903783" cy="30902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47373" y="389744"/>
            <a:ext cx="4501949" cy="5218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দোয়েল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কোয়েল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ময়না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কোকিল</a:t>
            </a:r>
            <a:endParaRPr lang="en-US" sz="2800" b="1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সবার</a:t>
            </a:r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আছে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গান</a:t>
            </a:r>
            <a:endParaRPr lang="en-US" sz="2800" b="1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পাখির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গানে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পাখির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সুরে</a:t>
            </a:r>
            <a:endParaRPr lang="en-US" sz="2800" b="1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মুগ্ধ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সবার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প্রাণ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সাগর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নদীর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ঊর্মিমালার</a:t>
            </a:r>
            <a:endParaRPr lang="en-US" sz="2800" b="1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মন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ভোলানো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সুর</a:t>
            </a:r>
            <a:endParaRPr lang="en-US" sz="2800" b="1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নদী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হচ্ছে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স্রোতস্বিনী</a:t>
            </a:r>
            <a:endParaRPr lang="en-US" sz="2800" b="1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সাগর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সমুদ্দুর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ছড়ায়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পাহাড়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সুরের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বাহার</a:t>
            </a:r>
            <a:endParaRPr lang="en-US" sz="2800" b="1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ঝরণা-প্রকৃতিতে</a:t>
            </a:r>
            <a:endParaRPr lang="en-US" sz="2800" b="1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বাতাসে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তার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প্রতিধ্বনি</a:t>
            </a:r>
            <a:endParaRPr lang="en-US" sz="2800" b="1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গ্রীষ্ম-বর্ষা-শীতে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0192" y="5936105"/>
            <a:ext cx="11222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গত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কালকে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আমরা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যে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কবিতাটি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পড়েছি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তা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আবারও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আবৃত্তি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করি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এসো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061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902" y="243181"/>
            <a:ext cx="5876144" cy="8899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512" y="3011587"/>
            <a:ext cx="4933632" cy="37653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99803" y="1484026"/>
            <a:ext cx="4961745" cy="5292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দোয়েল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কোয়েল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ময়না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কোকিল</a:t>
            </a:r>
            <a:endParaRPr lang="en-US" sz="2800" b="1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সবার</a:t>
            </a:r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আছে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গান</a:t>
            </a:r>
            <a:endParaRPr lang="en-US" sz="2800" b="1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পাখির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গানে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পাখির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সুরে</a:t>
            </a:r>
            <a:endParaRPr lang="en-US" sz="2800" b="1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মুগ্ধ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সবার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প্রাণ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সাগর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নদীর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ঊর্মিমালার</a:t>
            </a:r>
            <a:endParaRPr lang="en-US" sz="2800" b="1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মন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ভোলানো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সুর</a:t>
            </a:r>
            <a:endParaRPr lang="en-US" sz="2800" b="1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নদী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হচ্ছে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স্রোতস্বিনী</a:t>
            </a:r>
            <a:endParaRPr lang="en-US" sz="2800" b="1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সাগর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সমুদ্দুর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ছড়ায়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পাহাড়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সুরের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বাহার</a:t>
            </a:r>
            <a:endParaRPr lang="en-US" sz="2800" b="1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ঝরণা-প্রকৃতিতে</a:t>
            </a:r>
            <a:endParaRPr lang="en-US" sz="2800" b="1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বাতাসে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তার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প্রতিধ্বনি</a:t>
            </a:r>
            <a:endParaRPr lang="en-US" sz="2800" b="1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গ্রীষ্ম-বর্ষা-শীতে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01" y="72515"/>
            <a:ext cx="3687775" cy="8960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9" y="688152"/>
            <a:ext cx="4193701" cy="8289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16970" y="1349117"/>
            <a:ext cx="71952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প্রিয়</a:t>
            </a:r>
            <a:r>
              <a:rPr lang="en-US" sz="28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শিক্ষার্থীরা</a:t>
            </a:r>
            <a:r>
              <a:rPr lang="en-US" sz="28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তোমাদের</a:t>
            </a:r>
            <a:r>
              <a:rPr lang="en-US" sz="28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মধ্যে</a:t>
            </a:r>
            <a:r>
              <a:rPr lang="en-US" sz="28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যেকোনো</a:t>
            </a:r>
            <a:r>
              <a:rPr lang="en-US" sz="28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একজন</a:t>
            </a:r>
            <a:r>
              <a:rPr lang="en-US" sz="28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সামনে</a:t>
            </a:r>
            <a:r>
              <a:rPr lang="en-US" sz="28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এসে</a:t>
            </a:r>
            <a:r>
              <a:rPr lang="en-US" sz="28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কবিতাটির</a:t>
            </a:r>
            <a:r>
              <a:rPr lang="en-US" sz="28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প্রথম</a:t>
            </a:r>
            <a:r>
              <a:rPr lang="en-US" sz="28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তিন</a:t>
            </a:r>
            <a:r>
              <a:rPr lang="en-US" sz="28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স্তবক</a:t>
            </a:r>
            <a:r>
              <a:rPr lang="en-US" sz="28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আবৃত্তি</a:t>
            </a:r>
            <a:r>
              <a:rPr lang="en-US" sz="28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করো</a:t>
            </a:r>
            <a:r>
              <a:rPr lang="en-US" sz="28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2800" b="1" spc="-1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16970" y="2488367"/>
            <a:ext cx="7195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তোমরা</a:t>
            </a:r>
            <a:r>
              <a:rPr lang="en-US" sz="28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ক্লাসের</a:t>
            </a:r>
            <a:r>
              <a:rPr lang="en-US" sz="28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সবাই</a:t>
            </a:r>
            <a:r>
              <a:rPr lang="en-US" sz="28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একসাথে</a:t>
            </a:r>
            <a:r>
              <a:rPr lang="en-US" sz="28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কবিতাটি</a:t>
            </a:r>
            <a:r>
              <a:rPr lang="en-US" sz="28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আবৃত্তি</a:t>
            </a:r>
            <a:r>
              <a:rPr lang="en-US" sz="28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spc="-1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করবে</a:t>
            </a:r>
            <a:r>
              <a:rPr lang="en-US" sz="2800" b="1" spc="-1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endParaRPr lang="en-US" sz="2800" b="1" spc="-1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74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</a:spPr>
      <a:bodyPr rtlCol="0" anchor="ctr"/>
      <a:lstStyle>
        <a:defPPr algn="ctr">
          <a:defRPr dirty="0">
            <a:latin typeface="Kalpurush" panose="02000600000000000000" pitchFamily="2" charset="0"/>
            <a:cs typeface="Kalpurush" panose="02000600000000000000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>
            <a:latin typeface="Kalpurush" panose="02000600000000000000" pitchFamily="2" charset="0"/>
            <a:cs typeface="Kalpurush" panose="020006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566</Words>
  <Application>Microsoft Office PowerPoint</Application>
  <PresentationFormat>Widescreen</PresentationFormat>
  <Paragraphs>100</Paragraphs>
  <Slides>18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Kalpurush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Bipula The Great</dc:creator>
  <cp:lastModifiedBy>Bipula The Great</cp:lastModifiedBy>
  <cp:revision>83</cp:revision>
  <dcterms:created xsi:type="dcterms:W3CDTF">2021-09-19T13:30:02Z</dcterms:created>
  <dcterms:modified xsi:type="dcterms:W3CDTF">2021-09-23T14:11:28Z</dcterms:modified>
</cp:coreProperties>
</file>