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8" r:id="rId2"/>
    <p:sldId id="261" r:id="rId3"/>
    <p:sldId id="262" r:id="rId4"/>
    <p:sldId id="270" r:id="rId5"/>
    <p:sldId id="378" r:id="rId6"/>
    <p:sldId id="422" r:id="rId7"/>
    <p:sldId id="414" r:id="rId8"/>
    <p:sldId id="415" r:id="rId9"/>
    <p:sldId id="423" r:id="rId10"/>
    <p:sldId id="425" r:id="rId11"/>
    <p:sldId id="426" r:id="rId12"/>
    <p:sldId id="424" r:id="rId13"/>
    <p:sldId id="427" r:id="rId14"/>
    <p:sldId id="428" r:id="rId15"/>
    <p:sldId id="429" r:id="rId16"/>
    <p:sldId id="430" r:id="rId17"/>
    <p:sldId id="39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2449" autoAdjust="0"/>
  </p:normalViewPr>
  <p:slideViewPr>
    <p:cSldViewPr>
      <p:cViewPr varScale="1">
        <p:scale>
          <a:sx n="67" d="100"/>
          <a:sy n="67" d="100"/>
        </p:scale>
        <p:origin x="155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2C033-1149-4E7F-8B96-822A0E47568B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9B376-D579-4EFA-9E28-964C0F8FA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39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9B376-D579-4EFA-9E28-964C0F8FA9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9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9B376-D579-4EFA-9E28-964C0F8FA9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50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08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1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1589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70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0914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57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5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8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1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3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4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1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9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4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gif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BE89F2-BB0C-4AFB-83AC-ED8401D245F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D920BA-DD81-43F7-98D6-DE4E4A516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14" y="152400"/>
            <a:ext cx="8853926" cy="5943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62ED2A-9351-4994-8D6D-7B126FD3C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40124">
            <a:off x="-34154" y="44479"/>
            <a:ext cx="2820909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DC1CAB-AB11-479D-9783-2F67B7BBD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5217" y="2097768"/>
            <a:ext cx="1489050" cy="460783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698B7C0-71E5-47B2-950B-1927BEDF7A6D}"/>
              </a:ext>
            </a:extLst>
          </p:cNvPr>
          <p:cNvGrpSpPr/>
          <p:nvPr/>
        </p:nvGrpSpPr>
        <p:grpSpPr>
          <a:xfrm>
            <a:off x="-76200" y="6096000"/>
            <a:ext cx="9075090" cy="721731"/>
            <a:chOff x="-228600" y="5481935"/>
            <a:chExt cx="9349740" cy="146415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B6BBF6D-C9B7-4FA7-819A-926ED60F3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5555896"/>
              <a:ext cx="1325880" cy="132588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BA16CA0-B828-423F-8C78-3C4D46F7A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12" y="5554087"/>
              <a:ext cx="1325880" cy="132588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93B8947-A076-4DC3-9385-645E4C0AF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392" y="5620208"/>
              <a:ext cx="1325880" cy="132588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8A82B2F-2C07-4AA6-86ED-1EE40043B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325" y="5576054"/>
              <a:ext cx="1325880" cy="132588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B2D568E-86CA-440B-8D6B-3FEC9D798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805" y="5591641"/>
              <a:ext cx="1325880" cy="132588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8AC21B7-061F-4DA4-8D47-19B3D3F47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6285" y="5544280"/>
              <a:ext cx="1325880" cy="132588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59564DC-59B1-4955-9368-6E8AEA997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4671" y="5496919"/>
              <a:ext cx="1325880" cy="132588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5028B3B-01CB-4E93-A27A-5DAB0E3BA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5260" y="5481935"/>
              <a:ext cx="1325880" cy="1325880"/>
            </a:xfrm>
            <a:prstGeom prst="rect">
              <a:avLst/>
            </a:prstGeom>
          </p:spPr>
        </p:pic>
      </p:grpSp>
      <p:pic>
        <p:nvPicPr>
          <p:cNvPr id="1026" name="Picture 2" descr="محلات welcome‎ | Facebook">
            <a:extLst>
              <a:ext uri="{FF2B5EF4-FFF2-40B4-BE49-F238E27FC236}">
                <a16:creationId xmlns:a16="http://schemas.microsoft.com/office/drawing/2014/main" id="{55B5A293-D288-49AC-B414-70CFCD524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86" y="1876425"/>
            <a:ext cx="5583913" cy="255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65C68-0921-4962-9245-4A703B3A249D}"/>
              </a:ext>
            </a:extLst>
          </p:cNvPr>
          <p:cNvSpPr/>
          <p:nvPr/>
        </p:nvSpPr>
        <p:spPr>
          <a:xfrm>
            <a:off x="0" y="0"/>
            <a:ext cx="9248332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s-IN" b="1" dirty="0">
              <a:effectLst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37A2542-3D2E-456D-9F06-9583784F4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6800" y="2921390"/>
            <a:ext cx="561530" cy="4029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3169C4-C269-4753-94AC-88673C5E7EB3}"/>
              </a:ext>
            </a:extLst>
          </p:cNvPr>
          <p:cNvSpPr txBox="1"/>
          <p:nvPr/>
        </p:nvSpPr>
        <p:spPr>
          <a:xfrm>
            <a:off x="381000" y="1005304"/>
            <a:ext cx="830579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/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আধুনিক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জীবনে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সবচেয়ে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গুরুত্বপূণ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বিষয়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হল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বিশ্বের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প্রতিটি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দেশের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প্রতিটি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খাতে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এ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পরিবর্তন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প্রভাব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ফেলছে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ফলে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পাল্টে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যাচ্ছে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উৎপাদন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প্রক্রিয়া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ব্যবস্থাপনা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এমনকি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রাষ্ট্র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চালানোর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প্রক্রিয়া</a:t>
            </a:r>
            <a:r>
              <a:rPr lang="en-US" sz="3200" dirty="0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স্মার্টফোনের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মাধ্যমে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সারা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বিশ্বের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তথ্যপ্রযুক্তি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খাতের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পরিবর্তন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ইন্টারনেট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অব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থিংস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যন্ত্রপাতি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পরিচালনায়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কৃত্রিম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বুদ্ধিমত্তার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প্রয়োগ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রোবটিকস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জৈবপ্রযুক্তি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কোয়ান্টাম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কম্পিউটিংয়ের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মতো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বিষয়গুলো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চতুর্থ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শিল্পবিপ্লব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বা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ডিজিটাল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বিপ্লবের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সূচনা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বলেও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মনে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করেন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বিশেষজ্ঞরা</a:t>
            </a:r>
            <a:r>
              <a:rPr lang="en-US" sz="3200" dirty="0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54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65C68-0921-4962-9245-4A703B3A249D}"/>
              </a:ext>
            </a:extLst>
          </p:cNvPr>
          <p:cNvSpPr/>
          <p:nvPr/>
        </p:nvSpPr>
        <p:spPr>
          <a:xfrm>
            <a:off x="0" y="0"/>
            <a:ext cx="9248332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s-IN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37A2542-3D2E-456D-9F06-9583784F4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6800" y="2921390"/>
            <a:ext cx="561530" cy="4029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38A8D3-4412-4B61-BC5B-8ADAB9285DF3}"/>
              </a:ext>
            </a:extLst>
          </p:cNvPr>
          <p:cNvSpPr txBox="1"/>
          <p:nvPr/>
        </p:nvSpPr>
        <p:spPr>
          <a:xfrm>
            <a:off x="2118495" y="770206"/>
            <a:ext cx="50113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শিক্ষাক্ষেত্রে</a:t>
            </a:r>
            <a:r>
              <a:rPr lang="en-US" sz="4000" b="1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প্রযুক্তি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D6F28D-5D08-459D-8E8B-DDDCA1A3C75E}"/>
              </a:ext>
            </a:extLst>
          </p:cNvPr>
          <p:cNvSpPr txBox="1"/>
          <p:nvPr/>
        </p:nvSpPr>
        <p:spPr>
          <a:xfrm>
            <a:off x="307681" y="3200400"/>
            <a:ext cx="846960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এখন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আর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কারও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কলেজের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বারান্দায়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গিয়ে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লাইন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ধরতে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হয়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না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বা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হুড়াহুড়ি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করে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নোটিশ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বোর্ডে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দেখতে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হয়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না</a:t>
            </a:r>
            <a:r>
              <a:rPr lang="en-US" sz="28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।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এখন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মোবাইল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ফোন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থেকে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রোল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নম্বর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বোর্ডের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নাম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বা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রেজিস্ট্রেশন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নম্বর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এসএমএস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করলে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মুহূর্তেই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ফিরতি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এসএমএসে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জানিয়ে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দেয়া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হয়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ফল</a:t>
            </a:r>
            <a:r>
              <a:rPr lang="en-US" sz="28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।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অথবা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বাংলাদেশ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সরকারের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শিক্ষা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মন্ত্রণালয়ের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ওয়েবসাইটে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ফলের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লিঙ্কে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ক্লিক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করে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রোল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নম্বর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দিলেই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পেয়ে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যাচ্ছেন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ফল</a:t>
            </a:r>
            <a:r>
              <a:rPr lang="en-US" sz="28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।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38FE63-8A7A-4CB6-9A74-4563E97FC3C0}"/>
              </a:ext>
            </a:extLst>
          </p:cNvPr>
          <p:cNvSpPr txBox="1"/>
          <p:nvPr/>
        </p:nvSpPr>
        <p:spPr>
          <a:xfrm>
            <a:off x="404814" y="1704667"/>
            <a:ext cx="8410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করুনাকালীন</a:t>
            </a:r>
            <a:r>
              <a:rPr lang="en-US" sz="2800" dirty="0"/>
              <a:t> </a:t>
            </a:r>
            <a:r>
              <a:rPr lang="en-US" sz="2800" dirty="0" err="1"/>
              <a:t>সময়ে</a:t>
            </a:r>
            <a:r>
              <a:rPr lang="en-US" sz="2800" dirty="0"/>
              <a:t> </a:t>
            </a:r>
            <a:r>
              <a:rPr lang="en-US" sz="2800" dirty="0" err="1"/>
              <a:t>আমরা</a:t>
            </a:r>
            <a:r>
              <a:rPr lang="en-US" sz="2800" dirty="0"/>
              <a:t> </a:t>
            </a:r>
            <a:r>
              <a:rPr lang="en-US" sz="2800" dirty="0" err="1"/>
              <a:t>গুগুল</a:t>
            </a:r>
            <a:r>
              <a:rPr lang="en-US" sz="2800" dirty="0"/>
              <a:t> </a:t>
            </a:r>
            <a:r>
              <a:rPr lang="en-US" sz="2800" dirty="0" err="1"/>
              <a:t>মিট</a:t>
            </a:r>
            <a:r>
              <a:rPr lang="en-US" sz="2800" dirty="0"/>
              <a:t> ও </a:t>
            </a:r>
            <a:r>
              <a:rPr lang="en-US" sz="2800" dirty="0" err="1"/>
              <a:t>জুম</a:t>
            </a:r>
            <a:r>
              <a:rPr lang="en-US" sz="2800" dirty="0"/>
              <a:t> এ </a:t>
            </a:r>
            <a:r>
              <a:rPr lang="en-US" sz="2800" dirty="0" err="1"/>
              <a:t>ক্লাস</a:t>
            </a:r>
            <a:r>
              <a:rPr lang="en-US" sz="2800" dirty="0"/>
              <a:t> </a:t>
            </a:r>
            <a:r>
              <a:rPr lang="en-US" sz="2800" dirty="0" err="1"/>
              <a:t>করতে</a:t>
            </a:r>
            <a:r>
              <a:rPr lang="en-US" sz="2800" dirty="0"/>
              <a:t>  </a:t>
            </a:r>
            <a:r>
              <a:rPr lang="en-US" sz="2800" dirty="0" err="1"/>
              <a:t>পেরেছি</a:t>
            </a:r>
            <a:r>
              <a:rPr lang="en-US" sz="2800" dirty="0"/>
              <a:t> </a:t>
            </a:r>
            <a:r>
              <a:rPr lang="en-US" sz="2800" dirty="0" err="1"/>
              <a:t>প্রযুক্তির</a:t>
            </a:r>
            <a:r>
              <a:rPr lang="en-US" sz="2800" dirty="0"/>
              <a:t> </a:t>
            </a:r>
            <a:r>
              <a:rPr lang="en-US" sz="2800" dirty="0" err="1"/>
              <a:t>জন্য</a:t>
            </a:r>
            <a:r>
              <a:rPr lang="en-US" sz="28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43242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65C68-0921-4962-9245-4A703B3A249D}"/>
              </a:ext>
            </a:extLst>
          </p:cNvPr>
          <p:cNvSpPr/>
          <p:nvPr/>
        </p:nvSpPr>
        <p:spPr>
          <a:xfrm>
            <a:off x="0" y="0"/>
            <a:ext cx="9248332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s-IN" b="1" dirty="0">
              <a:effectLst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37A2542-3D2E-456D-9F06-9583784F4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6800" y="2921390"/>
            <a:ext cx="561530" cy="4029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58045B-F144-4094-A61E-6729FE245A69}"/>
              </a:ext>
            </a:extLst>
          </p:cNvPr>
          <p:cNvSpPr txBox="1"/>
          <p:nvPr/>
        </p:nvSpPr>
        <p:spPr>
          <a:xfrm>
            <a:off x="914400" y="609600"/>
            <a:ext cx="7772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4800" b="1" baseline="-250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কর্মক্ষেত্রে</a:t>
            </a:r>
            <a:r>
              <a:rPr lang="en-US" sz="4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baseline="-250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প্রযুক্তি</a:t>
            </a:r>
            <a:r>
              <a:rPr lang="en-US" sz="4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sz="4800" b="1" baseline="-250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কাগজবিহীন</a:t>
            </a:r>
            <a:r>
              <a:rPr lang="en-US" sz="4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baseline="-250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অফিস</a:t>
            </a:r>
            <a:endParaRPr lang="en-US" sz="4800" baseline="-2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44BD46-5CB8-4C62-B350-136CE8A53DB6}"/>
              </a:ext>
            </a:extLst>
          </p:cNvPr>
          <p:cNvSpPr txBox="1"/>
          <p:nvPr/>
        </p:nvSpPr>
        <p:spPr>
          <a:xfrm>
            <a:off x="381000" y="1618059"/>
            <a:ext cx="84582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এখন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অনেক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অফিস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পুরোপুরি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কাগজবিহীন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অফিসে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পাল্টে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গেছে</a:t>
            </a:r>
            <a:r>
              <a:rPr lang="en-US" sz="2800" dirty="0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অফিসে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কাগজে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কিছু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লিখতে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হয়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না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কম্পিউটারে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লিখে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একজন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আরেকজনের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কাছে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পাঠিয়ে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দেয়</a:t>
            </a:r>
            <a:r>
              <a:rPr lang="en-US" sz="2800" dirty="0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কম্পিউটারগুলো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নেটওয়ার্ক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দিয়ে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একটির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সঙ্গে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আরেকটি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যুক্ত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হয়ে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আছে</a:t>
            </a:r>
            <a:r>
              <a:rPr lang="en-US" sz="2800" dirty="0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কাজেই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চোখের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পলকে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কাজকর্ম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হয়ে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যায়</a:t>
            </a:r>
            <a:r>
              <a:rPr lang="en-US" sz="2800" dirty="0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কাগজে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কিছু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লেখা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হয়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না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বলে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কাগজের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খরচ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বেঁচে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যায়</a:t>
            </a:r>
            <a:r>
              <a:rPr lang="en-US" sz="2800" dirty="0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কাগজ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তৈরি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হয়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গাছ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থেকে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তাই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যখন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কাগজ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বেঁচে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যায়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তখন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গাছও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বেঁচে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যায়</a:t>
            </a:r>
            <a:r>
              <a:rPr lang="en-US" sz="2800" dirty="0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কাগজে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লেখায়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কালি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টোনার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ব্যবহার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হয়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না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বলে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রাসায়নিক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দ্রব্য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দিয়ে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পরিবেশও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দূষণ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হয়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না</a:t>
            </a:r>
            <a:r>
              <a:rPr lang="en-US" sz="2800" dirty="0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968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65C68-0921-4962-9245-4A703B3A249D}"/>
              </a:ext>
            </a:extLst>
          </p:cNvPr>
          <p:cNvSpPr/>
          <p:nvPr/>
        </p:nvSpPr>
        <p:spPr>
          <a:xfrm>
            <a:off x="0" y="0"/>
            <a:ext cx="9248332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s-IN" b="1" dirty="0">
              <a:effectLst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37A2542-3D2E-456D-9F06-9583784F4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6800" y="2921390"/>
            <a:ext cx="561530" cy="4029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047C65-CC06-4C48-BDA5-E213FEB70C89}"/>
              </a:ext>
            </a:extLst>
          </p:cNvPr>
          <p:cNvSpPr txBox="1"/>
          <p:nvPr/>
        </p:nvSpPr>
        <p:spPr>
          <a:xfrm>
            <a:off x="1981200" y="679319"/>
            <a:ext cx="56209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4000" b="1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সমাজ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জীবনে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প্রযুক্তি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EDDDB5-3ED5-4BD7-BDB5-C8B102450B4D}"/>
              </a:ext>
            </a:extLst>
          </p:cNvPr>
          <p:cNvSpPr txBox="1"/>
          <p:nvPr/>
        </p:nvSpPr>
        <p:spPr>
          <a:xfrm>
            <a:off x="304800" y="1707952"/>
            <a:ext cx="8229598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/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স্মার্টফোন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যোগ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করেছে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এই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সেক্টরে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নতুন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মাত্রা</a:t>
            </a:r>
            <a:r>
              <a:rPr lang="en-US" sz="2800" dirty="0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ফেসবুক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টুইটার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ইন্সটাগ্রাম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হোয়াটসঅ্যাপ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সামাজিক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এ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মাধ্যমগুলো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আরও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সহজে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কাছে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যেতে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সাহায্য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করে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মানুষকে</a:t>
            </a:r>
            <a:r>
              <a:rPr lang="en-US" sz="2800" dirty="0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</a:p>
          <a:p>
            <a:pPr marL="0" marR="0" algn="just"/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/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প্রযুক্তি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জীবনের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এতটাই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কাছাকাছি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যে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এখন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চাইলেই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আপনি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কখন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পানি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খাবেন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কখন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ওষুধ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খাবেন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প্রতিদিন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কতক্ষণ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হাঁটবেন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ঘড়িতে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কয়টা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বাজে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কখন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আপনার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গুরুত্বপূর্ণ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মিটিং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রয়েছে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কোন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খাবার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কতটুকু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খাবেন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অথবা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বাসায়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বসেই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ইয়োগা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কীভাবে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করবেন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তা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মোবাইল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অ্যাপ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থেকেই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জানতে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পারবেন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খুব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সহজেই</a:t>
            </a:r>
            <a:r>
              <a:rPr lang="en-US" sz="1800" dirty="0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454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65C68-0921-4962-9245-4A703B3A249D}"/>
              </a:ext>
            </a:extLst>
          </p:cNvPr>
          <p:cNvSpPr/>
          <p:nvPr/>
        </p:nvSpPr>
        <p:spPr>
          <a:xfrm>
            <a:off x="0" y="0"/>
            <a:ext cx="9248332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s-IN" b="1" dirty="0">
              <a:effectLst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37A2542-3D2E-456D-9F06-9583784F4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6800" y="2921390"/>
            <a:ext cx="561530" cy="4029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737881-23B4-4ABD-992A-025D0C5493E0}"/>
              </a:ext>
            </a:extLst>
          </p:cNvPr>
          <p:cNvSpPr txBox="1"/>
          <p:nvPr/>
        </p:nvSpPr>
        <p:spPr>
          <a:xfrm>
            <a:off x="3284339" y="762000"/>
            <a:ext cx="25753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5400" b="1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টনিক</a:t>
            </a:r>
            <a:endParaRPr lang="en-US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4DA7CC-6F49-4DAE-B2DA-8D2A86DB48F8}"/>
              </a:ext>
            </a:extLst>
          </p:cNvPr>
          <p:cNvSpPr txBox="1"/>
          <p:nvPr/>
        </p:nvSpPr>
        <p:spPr>
          <a:xfrm>
            <a:off x="146699" y="1905000"/>
            <a:ext cx="839340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টনিকে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রেজিস্ট্রেশনের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মাধ্যমে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আপনি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তাদের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ডাক্তারদের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কাছ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থেকে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পরামর্শ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পেতে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পারবেন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যে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কোনো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সময়</a:t>
            </a:r>
            <a:r>
              <a:rPr lang="en-US" sz="3200" dirty="0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তা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ছাড়া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বিভিন্ন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হাসপাতাল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অথবা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ডায়াগনস্টিক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সেন্টারে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ছাড়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পাওয়া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যায়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বছরের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সবসময়ই</a:t>
            </a:r>
            <a:r>
              <a:rPr lang="en-US" sz="3200" dirty="0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930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65C68-0921-4962-9245-4A703B3A249D}"/>
              </a:ext>
            </a:extLst>
          </p:cNvPr>
          <p:cNvSpPr/>
          <p:nvPr/>
        </p:nvSpPr>
        <p:spPr>
          <a:xfrm>
            <a:off x="0" y="0"/>
            <a:ext cx="9248332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/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37A2542-3D2E-456D-9F06-9583784F4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6800" y="2921390"/>
            <a:ext cx="561530" cy="4029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18CB5F-A432-49B4-AF08-301C8CB3DE48}"/>
              </a:ext>
            </a:extLst>
          </p:cNvPr>
          <p:cNvSpPr txBox="1"/>
          <p:nvPr/>
        </p:nvSpPr>
        <p:spPr>
          <a:xfrm>
            <a:off x="1424990" y="754015"/>
            <a:ext cx="73913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4000" b="1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দিনের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সব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কাজের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তালিকা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রাখবে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গুগল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অ্যাসিস্ট্যান্ট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2EAB63-6CCE-4BDF-9769-ECBA1F1C13F9}"/>
              </a:ext>
            </a:extLst>
          </p:cNvPr>
          <p:cNvSpPr txBox="1"/>
          <p:nvPr/>
        </p:nvSpPr>
        <p:spPr>
          <a:xfrm>
            <a:off x="381000" y="2322548"/>
            <a:ext cx="814199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/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সম্প্রতি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সারা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দিনের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রুটিন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একসঙ্গে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স্ক্রল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করে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দেখার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ফিচার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যুক্ত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করছে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গুগল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অ্যাসিস্ট্যান্টে</a:t>
            </a:r>
            <a:r>
              <a:rPr lang="en-US" sz="2400" dirty="0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যেমন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ক্যালেন্ডার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শেয়ার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মার্কেট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ফ্লাইটের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সময়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রেস্টুরেন্ট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বুক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করা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মিটিংয়ের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সময়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পণ্য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ডেলিভারি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নেয়ার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সময়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ও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রিমাইন্ডার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কিছুই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এখন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ভিজুয়াল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স্ন্যাপশটে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</a:t>
            </a:r>
            <a:r>
              <a:rPr lang="en-US" sz="2400" dirty="0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6C071C-4E0A-4A59-83DA-FACCBEB80268}"/>
              </a:ext>
            </a:extLst>
          </p:cNvPr>
          <p:cNvSpPr txBox="1"/>
          <p:nvPr/>
        </p:nvSpPr>
        <p:spPr>
          <a:xfrm>
            <a:off x="381000" y="4461808"/>
            <a:ext cx="814199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/>
            <a:r>
              <a:rPr lang="en-US" sz="2400" dirty="0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এ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প্রযুক্তির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এগিয়ে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যাওয়ায়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ব্যবসা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বাণিজ্যের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ক্ষেত্রেও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ডিজিটাল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বিপ্লবের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প্রভাব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হবে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ব্যাপক</a:t>
            </a:r>
            <a:r>
              <a:rPr lang="en-US" sz="2400" dirty="0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ব্যতিক্রমী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পণ্যসেবার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পাশাপাশি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নিয়ত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পরিবর্তনশীল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গ্রাহক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চাহিদা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পূরণে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করপোরেট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প্রতিষ্ঠানগুলোকে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টিকে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থাকতে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হলে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প্রযুক্তি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ব্যবহারে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সর্বোচ্চ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দক্ষতা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অর্জন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করতে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হবে</a:t>
            </a:r>
            <a:r>
              <a:rPr lang="en-US" sz="2400" dirty="0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243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65C68-0921-4962-9245-4A703B3A249D}"/>
              </a:ext>
            </a:extLst>
          </p:cNvPr>
          <p:cNvSpPr/>
          <p:nvPr/>
        </p:nvSpPr>
        <p:spPr>
          <a:xfrm>
            <a:off x="0" y="0"/>
            <a:ext cx="9248332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/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37A2542-3D2E-456D-9F06-9583784F4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6800" y="2921390"/>
            <a:ext cx="561530" cy="40290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B4439C-5FA8-4399-8A47-E85A31FF17DF}"/>
              </a:ext>
            </a:extLst>
          </p:cNvPr>
          <p:cNvSpPr txBox="1"/>
          <p:nvPr/>
        </p:nvSpPr>
        <p:spPr>
          <a:xfrm>
            <a:off x="2118495" y="914400"/>
            <a:ext cx="50113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3200" b="1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নির্বাচনে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প্রযুক্তি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sz="3200" b="1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ইভিএম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65A3B0-77A1-4D90-9C05-7469246C9AE1}"/>
              </a:ext>
            </a:extLst>
          </p:cNvPr>
          <p:cNvSpPr txBox="1"/>
          <p:nvPr/>
        </p:nvSpPr>
        <p:spPr>
          <a:xfrm>
            <a:off x="76202" y="1797308"/>
            <a:ext cx="868679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/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একটি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গণতান্ত্রিক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দেশের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সরকার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থেকে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শুরু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করে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প্রায়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সবকিছুই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ঠিক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করা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হয়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নির্বাচনে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ভোটের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মাধ্যমে</a:t>
            </a:r>
            <a:r>
              <a:rPr lang="en-US" sz="2800" dirty="0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ভোট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দেয়ার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জন্য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দরকার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ব্যালট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পেপার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অর্থা</a:t>
            </a:r>
            <a:r>
              <a:rPr lang="en-US" sz="2800" dirty="0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ৎ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কাগজ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যেখানে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প্রার্থীদের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নাম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এবং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মার্কা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ছাপা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থাকে</a:t>
            </a:r>
            <a:r>
              <a:rPr lang="en-US" sz="2800" dirty="0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ভোটারদের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সেখানে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সিল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মেরে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ব্যালট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বাক্সে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ফেলতে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হয়</a:t>
            </a:r>
            <a:r>
              <a:rPr lang="en-US" sz="2800" dirty="0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নির্বাচন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শেষে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সেগুলো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গুনতে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হয়</a:t>
            </a:r>
            <a:r>
              <a:rPr lang="en-US" sz="2800" dirty="0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ইলেকট্রনিক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ভোটিং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মেশিনে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এরকম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কোনো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সমস্যা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নেই</a:t>
            </a:r>
            <a:r>
              <a:rPr lang="en-US" sz="2800" dirty="0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ভোটাররা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সরাসরি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মেশিনের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বোতাম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চেপে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ভোট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দেয়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এবং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নির্বাচনের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সময়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শেষ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হলে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মুহূর্তের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মধ্যে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ফল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বের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হয়ে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যায়</a:t>
            </a:r>
            <a:r>
              <a:rPr lang="en-US" sz="2800" dirty="0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আমাদের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দেশের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অনেক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গুরুত্বপূর্ণ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নির্বাচন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এই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ইলেকট্রনিক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ভোটিং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মেশিন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বা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ইভিএম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দিয়ে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পরিচালনা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করা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হয়েছে</a:t>
            </a:r>
            <a:r>
              <a:rPr lang="en-US" sz="2800" dirty="0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4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886C8-F311-4D2B-8E6D-3C3A25EEF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B15290-B21D-4C8E-BD70-EF66EA011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1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7A0E4E-54D6-44D6-9097-78CAC0A72FEF}"/>
              </a:ext>
            </a:extLst>
          </p:cNvPr>
          <p:cNvSpPr txBox="1"/>
          <p:nvPr/>
        </p:nvSpPr>
        <p:spPr>
          <a:xfrm>
            <a:off x="1981200" y="1955162"/>
            <a:ext cx="47018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GB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714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0AA04-C2AB-4057-A0EE-E54EA42F520A}"/>
              </a:ext>
            </a:extLst>
          </p:cNvPr>
          <p:cNvSpPr txBox="1"/>
          <p:nvPr/>
        </p:nvSpPr>
        <p:spPr>
          <a:xfrm>
            <a:off x="3472375" y="1367135"/>
            <a:ext cx="247122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dirty="0" err="1">
                <a:ln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শিক্ষক</a:t>
            </a:r>
            <a:r>
              <a:rPr lang="en-US" sz="2400" b="1" dirty="0">
                <a:ln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পরিচিতি</a:t>
            </a:r>
            <a:r>
              <a:rPr lang="en-US" sz="2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9658D0-6D76-4FAC-8E16-4A738F81B204}"/>
              </a:ext>
            </a:extLst>
          </p:cNvPr>
          <p:cNvGrpSpPr/>
          <p:nvPr/>
        </p:nvGrpSpPr>
        <p:grpSpPr>
          <a:xfrm>
            <a:off x="3621257" y="2052935"/>
            <a:ext cx="5285101" cy="2911535"/>
            <a:chOff x="3621257" y="2052935"/>
            <a:chExt cx="5285101" cy="291153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EDAD0A-AC42-42E0-B6E7-E3E3FABFB260}"/>
                </a:ext>
              </a:extLst>
            </p:cNvPr>
            <p:cNvSpPr txBox="1"/>
            <p:nvPr/>
          </p:nvSpPr>
          <p:spPr>
            <a:xfrm>
              <a:off x="3655255" y="2052935"/>
              <a:ext cx="44981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accent6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মোহাম্মদ</a:t>
              </a:r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শাহজাহান</a:t>
              </a:r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শামীম</a:t>
              </a:r>
              <a:endParaRPr lang="en-GB" sz="2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FD4BFC-1FD7-4533-8413-8CCBA353E751}"/>
                </a:ext>
              </a:extLst>
            </p:cNvPr>
            <p:cNvSpPr txBox="1"/>
            <p:nvPr/>
          </p:nvSpPr>
          <p:spPr>
            <a:xfrm>
              <a:off x="3669071" y="2660504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SutonnyMJ" pitchFamily="2" charset="0"/>
                  <a:cs typeface="SutonnyMJ" pitchFamily="2" charset="0"/>
                </a:rPr>
                <a:t>সহকারী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SutonnyMJ" pitchFamily="2" charset="0"/>
                  <a:cs typeface="SutonnyMJ" pitchFamily="2" charset="0"/>
                </a:rPr>
                <a:t>শিক্ষক</a:t>
              </a:r>
              <a:endPara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3E01D7-7572-44D2-8E24-2D0BB3FE2754}"/>
                </a:ext>
              </a:extLst>
            </p:cNvPr>
            <p:cNvSpPr txBox="1"/>
            <p:nvPr/>
          </p:nvSpPr>
          <p:spPr>
            <a:xfrm>
              <a:off x="3655254" y="3348335"/>
              <a:ext cx="5059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কলাউড়া</a:t>
              </a:r>
              <a:r>
                <a:rPr lang="en-US" sz="2400" dirty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সরকারি</a:t>
              </a:r>
              <a:r>
                <a:rPr lang="en-US" sz="2400" dirty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প্রাথমিক</a:t>
              </a:r>
              <a:r>
                <a:rPr lang="en-US" sz="2400" dirty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বিদ্যালয়</a:t>
              </a:r>
              <a:endParaRPr lang="en-GB" sz="24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59D5C6-7DA9-4088-85D7-E074C345D681}"/>
                </a:ext>
              </a:extLst>
            </p:cNvPr>
            <p:cNvSpPr txBox="1"/>
            <p:nvPr/>
          </p:nvSpPr>
          <p:spPr>
            <a:xfrm>
              <a:off x="3621257" y="3962400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দোয়ারাবাজার,সুনামগঞ্জ</a:t>
              </a:r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।</a:t>
              </a:r>
              <a:endParaRPr lang="en-GB" b="1" dirty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216E51-8953-4495-84C6-58E7C4490DAF}"/>
                </a:ext>
              </a:extLst>
            </p:cNvPr>
            <p:cNvSpPr txBox="1"/>
            <p:nvPr/>
          </p:nvSpPr>
          <p:spPr>
            <a:xfrm>
              <a:off x="3655255" y="4502805"/>
              <a:ext cx="1221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utonnyMJ" pitchFamily="2" charset="0"/>
                  <a:cs typeface="SutonnyMJ" pitchFamily="2" charset="0"/>
                </a:rPr>
                <a:t>ই-</a:t>
              </a:r>
              <a:r>
                <a:rPr lang="en-US" sz="2400" dirty="0" err="1">
                  <a:latin typeface="SutonnyMJ" pitchFamily="2" charset="0"/>
                  <a:cs typeface="SutonnyMJ" pitchFamily="2" charset="0"/>
                </a:rPr>
                <a:t>মেইল</a:t>
              </a:r>
              <a:endParaRPr lang="en-GB" sz="2400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382E04-40CD-409F-B17C-834BFF35668A}"/>
                </a:ext>
              </a:extLst>
            </p:cNvPr>
            <p:cNvSpPr txBox="1"/>
            <p:nvPr/>
          </p:nvSpPr>
          <p:spPr>
            <a:xfrm>
              <a:off x="5103055" y="4419600"/>
              <a:ext cx="3803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samimshahajhan@gmail.com</a:t>
              </a:r>
              <a:endPara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360E183-147C-4756-AB07-B1F99C545811}"/>
              </a:ext>
            </a:extLst>
          </p:cNvPr>
          <p:cNvSpPr/>
          <p:nvPr/>
        </p:nvSpPr>
        <p:spPr>
          <a:xfrm>
            <a:off x="17499" y="978447"/>
            <a:ext cx="3431429" cy="36299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40DAE4-04AA-43F9-89F4-EC0A5D84C679}"/>
              </a:ext>
            </a:extLst>
          </p:cNvPr>
          <p:cNvSpPr/>
          <p:nvPr/>
        </p:nvSpPr>
        <p:spPr>
          <a:xfrm>
            <a:off x="6019803" y="1219200"/>
            <a:ext cx="2971796" cy="2909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226E9E-0FC9-4C68-9DB0-05D3494E338C}"/>
              </a:ext>
            </a:extLst>
          </p:cNvPr>
          <p:cNvSpPr/>
          <p:nvPr/>
        </p:nvSpPr>
        <p:spPr>
          <a:xfrm>
            <a:off x="6019803" y="1371600"/>
            <a:ext cx="2971796" cy="2909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373D7A5-CAC7-43FE-A16C-E7209E260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0" y="-76200"/>
            <a:ext cx="8437469" cy="1143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DA5BD6-346E-4756-95F3-A143BF951C97}"/>
              </a:ext>
            </a:extLst>
          </p:cNvPr>
          <p:cNvSpPr/>
          <p:nvPr/>
        </p:nvSpPr>
        <p:spPr>
          <a:xfrm>
            <a:off x="6027094" y="1559867"/>
            <a:ext cx="2971796" cy="2909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26B9F08-44E2-47A6-801C-ECAF4B317E79}"/>
              </a:ext>
            </a:extLst>
          </p:cNvPr>
          <p:cNvSpPr/>
          <p:nvPr/>
        </p:nvSpPr>
        <p:spPr>
          <a:xfrm>
            <a:off x="237641" y="6243936"/>
            <a:ext cx="8661425" cy="4616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6704BF1-704F-413E-AC2F-07386202C2C9}"/>
              </a:ext>
            </a:extLst>
          </p:cNvPr>
          <p:cNvSpPr/>
          <p:nvPr/>
        </p:nvSpPr>
        <p:spPr>
          <a:xfrm>
            <a:off x="237641" y="6396336"/>
            <a:ext cx="8661425" cy="4616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27A8392-C188-428F-A35E-11E316EE234A}"/>
              </a:ext>
            </a:extLst>
          </p:cNvPr>
          <p:cNvSpPr/>
          <p:nvPr/>
        </p:nvSpPr>
        <p:spPr>
          <a:xfrm>
            <a:off x="244932" y="6390214"/>
            <a:ext cx="8661425" cy="2920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BBEF42-64B6-4F19-B904-58726148CD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287" y="1090576"/>
            <a:ext cx="3195978" cy="341365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17D4AEE-7973-40B4-9F3B-B9F1367772A4}"/>
              </a:ext>
            </a:extLst>
          </p:cNvPr>
          <p:cNvGrpSpPr/>
          <p:nvPr/>
        </p:nvGrpSpPr>
        <p:grpSpPr>
          <a:xfrm>
            <a:off x="-76200" y="5486400"/>
            <a:ext cx="9075090" cy="1014643"/>
            <a:chOff x="-228600" y="5481935"/>
            <a:chExt cx="9349740" cy="146415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315D18-EC0F-4974-8DF7-F23D477CE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5555896"/>
              <a:ext cx="1325880" cy="132588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1A5B177-2656-4C01-ACF8-F99651246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12" y="5554087"/>
              <a:ext cx="1325880" cy="132588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E097214-A5C1-4A6E-94CE-1B79DC45D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392" y="5620208"/>
              <a:ext cx="1325880" cy="132588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0F7FD70-D4E0-4176-B626-C2694F4B4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325" y="5576054"/>
              <a:ext cx="1325880" cy="132588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E27829C-EDE6-4003-8B98-CD63B356D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805" y="5591641"/>
              <a:ext cx="1325880" cy="132588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CF88CCA-3B17-4988-836C-5AC6BF326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6285" y="5544280"/>
              <a:ext cx="1325880" cy="132588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5317F37-2D71-4868-B187-8F7734A08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4671" y="5496919"/>
              <a:ext cx="1325880" cy="132588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4C07B62-CC33-49E2-B483-ACBC9059E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5260" y="5481935"/>
              <a:ext cx="1325880" cy="132588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Beveled 27">
            <a:extLst>
              <a:ext uri="{FF2B5EF4-FFF2-40B4-BE49-F238E27FC236}">
                <a16:creationId xmlns:a16="http://schemas.microsoft.com/office/drawing/2014/main" id="{4B229EC0-E137-4ED2-8528-3CC86AFEDAF7}"/>
              </a:ext>
            </a:extLst>
          </p:cNvPr>
          <p:cNvSpPr/>
          <p:nvPr/>
        </p:nvSpPr>
        <p:spPr>
          <a:xfrm>
            <a:off x="2848632" y="28522"/>
            <a:ext cx="6295368" cy="6800954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16F353-BC33-41FB-BDEB-AA919BDEBF9C}"/>
              </a:ext>
            </a:extLst>
          </p:cNvPr>
          <p:cNvSpPr/>
          <p:nvPr/>
        </p:nvSpPr>
        <p:spPr>
          <a:xfrm>
            <a:off x="7315200" y="3429000"/>
            <a:ext cx="7620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70A23A8-DDD3-41F2-A938-6984CDD55906}"/>
              </a:ext>
            </a:extLst>
          </p:cNvPr>
          <p:cNvSpPr/>
          <p:nvPr/>
        </p:nvSpPr>
        <p:spPr>
          <a:xfrm>
            <a:off x="-8020" y="45027"/>
            <a:ext cx="2888673" cy="6767945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922E3AC-4D36-4F3B-B034-29AB48CD0139}"/>
              </a:ext>
            </a:extLst>
          </p:cNvPr>
          <p:cNvSpPr/>
          <p:nvPr/>
        </p:nvSpPr>
        <p:spPr>
          <a:xfrm>
            <a:off x="412365" y="274819"/>
            <a:ext cx="2163488" cy="645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648CBA7-194A-409B-845D-25B259F68767}"/>
              </a:ext>
            </a:extLst>
          </p:cNvPr>
          <p:cNvSpPr/>
          <p:nvPr/>
        </p:nvSpPr>
        <p:spPr>
          <a:xfrm>
            <a:off x="772580" y="690719"/>
            <a:ext cx="1443058" cy="57813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92B4221-E455-4C35-B5A5-AF256322174A}"/>
              </a:ext>
            </a:extLst>
          </p:cNvPr>
          <p:cNvSpPr/>
          <p:nvPr/>
        </p:nvSpPr>
        <p:spPr>
          <a:xfrm>
            <a:off x="1107269" y="952500"/>
            <a:ext cx="879768" cy="533400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29E714-C720-46F8-A1B2-255A856FAB20}"/>
              </a:ext>
            </a:extLst>
          </p:cNvPr>
          <p:cNvSpPr/>
          <p:nvPr/>
        </p:nvSpPr>
        <p:spPr>
          <a:xfrm>
            <a:off x="7405414" y="3491132"/>
            <a:ext cx="567396" cy="2731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DE3ED9-4DD6-467F-8E51-D73C71251A13}"/>
              </a:ext>
            </a:extLst>
          </p:cNvPr>
          <p:cNvGrpSpPr/>
          <p:nvPr/>
        </p:nvGrpSpPr>
        <p:grpSpPr>
          <a:xfrm>
            <a:off x="3555647" y="860840"/>
            <a:ext cx="5088789" cy="5130446"/>
            <a:chOff x="3467276" y="896541"/>
            <a:chExt cx="4873667" cy="513044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0DB84E-03D5-495B-848C-F2D5F5A177B2}"/>
                </a:ext>
              </a:extLst>
            </p:cNvPr>
            <p:cNvSpPr txBox="1"/>
            <p:nvPr/>
          </p:nvSpPr>
          <p:spPr>
            <a:xfrm>
              <a:off x="5608324" y="896541"/>
              <a:ext cx="27326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বিষয়</a:t>
              </a:r>
              <a:r>
                <a:rPr lang="en-US" sz="3200" dirty="0"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 - </a:t>
              </a:r>
              <a:r>
                <a:rPr lang="en-US" sz="3200" dirty="0" err="1"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বিজ্ঞান</a:t>
              </a:r>
              <a:endParaRPr lang="en-GB" sz="3200" dirty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93ABC6-0A09-4E4D-A221-66CE5D698D49}"/>
                </a:ext>
              </a:extLst>
            </p:cNvPr>
            <p:cNvSpPr txBox="1"/>
            <p:nvPr/>
          </p:nvSpPr>
          <p:spPr>
            <a:xfrm>
              <a:off x="4212616" y="1636344"/>
              <a:ext cx="3062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2800" b="1" u="sng" dirty="0" err="1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rPr>
                <a:t>পাঠের</a:t>
              </a:r>
              <a:r>
                <a:rPr lang="en-US" sz="2800" b="1" u="sng" dirty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b="1" u="sng" dirty="0" err="1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rPr>
                <a:t>শিরোনাম</a:t>
              </a:r>
              <a:endParaRPr lang="en-GB" sz="2800" b="1" u="sng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6BAD57-EB11-413C-A1AE-51A093B89A03}"/>
                </a:ext>
              </a:extLst>
            </p:cNvPr>
            <p:cNvSpPr txBox="1"/>
            <p:nvPr/>
          </p:nvSpPr>
          <p:spPr>
            <a:xfrm>
              <a:off x="3602468" y="2575126"/>
              <a:ext cx="44770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GB" sz="3200" b="1" dirty="0" err="1">
                  <a:ln/>
                  <a:solidFill>
                    <a:srgbClr val="FF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আমাদের</a:t>
              </a:r>
              <a:r>
                <a:rPr lang="en-GB" sz="3200" b="1" dirty="0">
                  <a:ln/>
                  <a:solidFill>
                    <a:srgbClr val="FF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GB" sz="3200" b="1" dirty="0" err="1">
                  <a:ln/>
                  <a:solidFill>
                    <a:srgbClr val="FF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জীবনে</a:t>
              </a:r>
              <a:r>
                <a:rPr lang="en-GB" sz="3200" b="1" dirty="0">
                  <a:ln/>
                  <a:solidFill>
                    <a:srgbClr val="FF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GB" sz="3200" b="1" dirty="0" err="1">
                  <a:ln/>
                  <a:solidFill>
                    <a:srgbClr val="FF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প্রযুক্তি</a:t>
              </a:r>
              <a:endParaRPr lang="en-GB" sz="3200" b="1" dirty="0">
                <a:ln/>
                <a:solidFill>
                  <a:srgbClr val="FF0000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F22A5B-21B1-4DE3-90A3-E86E8CF342C8}"/>
                </a:ext>
              </a:extLst>
            </p:cNvPr>
            <p:cNvSpPr txBox="1"/>
            <p:nvPr/>
          </p:nvSpPr>
          <p:spPr>
            <a:xfrm>
              <a:off x="4178059" y="3312301"/>
              <a:ext cx="3131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 err="1">
                  <a:ln/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পাঠের</a:t>
              </a:r>
              <a:r>
                <a:rPr lang="en-US" sz="2800" b="1" dirty="0">
                  <a:ln/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b="1" dirty="0" err="1">
                  <a:ln/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অংশ</a:t>
              </a:r>
              <a:endParaRPr lang="en-GB" sz="2800" b="1" dirty="0">
                <a:ln/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FFB4164-7F44-48FF-B40C-910C0A19EDF3}"/>
                </a:ext>
              </a:extLst>
            </p:cNvPr>
            <p:cNvSpPr/>
            <p:nvPr/>
          </p:nvSpPr>
          <p:spPr>
            <a:xfrm>
              <a:off x="3602467" y="3429000"/>
              <a:ext cx="838197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4C43A8-B94D-4E07-9BD5-E3F56B7037D3}"/>
                </a:ext>
              </a:extLst>
            </p:cNvPr>
            <p:cNvSpPr txBox="1"/>
            <p:nvPr/>
          </p:nvSpPr>
          <p:spPr>
            <a:xfrm>
              <a:off x="3467276" y="896541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শ্রেণি</a:t>
              </a:r>
              <a:r>
                <a:rPr lang="en-US" sz="2800" b="1" dirty="0"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 - </a:t>
              </a:r>
              <a:r>
                <a:rPr lang="en-US" sz="2800" b="1" dirty="0" err="1"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পঞ্চম</a:t>
              </a:r>
              <a:endParaRPr lang="en-GB" sz="2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EA72D1-3BDF-4688-97AB-39D29D0DE2CA}"/>
                </a:ext>
              </a:extLst>
            </p:cNvPr>
            <p:cNvSpPr txBox="1"/>
            <p:nvPr/>
          </p:nvSpPr>
          <p:spPr>
            <a:xfrm>
              <a:off x="3639269" y="3841773"/>
              <a:ext cx="4377353" cy="218521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dirty="0" err="1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মানব</a:t>
              </a:r>
              <a:r>
                <a:rPr lang="en-US" sz="480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800" dirty="0" err="1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জীবনে</a:t>
              </a:r>
              <a:r>
                <a:rPr lang="en-US" sz="480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800" dirty="0" err="1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প্রযুক্তির</a:t>
              </a:r>
              <a:r>
                <a:rPr lang="en-US" sz="480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800" dirty="0" err="1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প্রভাব</a:t>
              </a:r>
              <a:endParaRPr lang="en-US" sz="4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endParaRPr>
            </a:p>
            <a:p>
              <a:pPr algn="ctr"/>
              <a:r>
                <a:rPr lang="en-US" sz="4000" dirty="0">
                  <a:ln w="0"/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……………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443C059-ACA0-4A69-AA73-7925299C7A9E}"/>
                </a:ext>
              </a:extLst>
            </p:cNvPr>
            <p:cNvSpPr/>
            <p:nvPr/>
          </p:nvSpPr>
          <p:spPr>
            <a:xfrm>
              <a:off x="3754814" y="3457136"/>
              <a:ext cx="515870" cy="248342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D1DD592F-1F48-43E0-B6D0-6745AED1C146}"/>
              </a:ext>
            </a:extLst>
          </p:cNvPr>
          <p:cNvSpPr/>
          <p:nvPr/>
        </p:nvSpPr>
        <p:spPr>
          <a:xfrm>
            <a:off x="-17896" y="32482"/>
            <a:ext cx="2857270" cy="3309085"/>
          </a:xfrm>
          <a:prstGeom prst="bevel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Beveled 24">
            <a:extLst>
              <a:ext uri="{FF2B5EF4-FFF2-40B4-BE49-F238E27FC236}">
                <a16:creationId xmlns:a16="http://schemas.microsoft.com/office/drawing/2014/main" id="{C4799A8A-C4A8-49F0-97B7-BC6DD6536CE6}"/>
              </a:ext>
            </a:extLst>
          </p:cNvPr>
          <p:cNvSpPr/>
          <p:nvPr/>
        </p:nvSpPr>
        <p:spPr>
          <a:xfrm>
            <a:off x="-4534" y="3354113"/>
            <a:ext cx="2857270" cy="3503888"/>
          </a:xfrm>
          <a:prstGeom prst="beve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8A4B7B-911A-4F5A-BAB7-392CF8AA672C}"/>
              </a:ext>
            </a:extLst>
          </p:cNvPr>
          <p:cNvSpPr txBox="1"/>
          <p:nvPr/>
        </p:nvSpPr>
        <p:spPr>
          <a:xfrm>
            <a:off x="138728" y="860840"/>
            <a:ext cx="238690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পাঠ</a:t>
            </a:r>
            <a:endParaRPr lang="en-US" sz="40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14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পরিচিতি</a:t>
            </a:r>
            <a:endParaRPr lang="en-GB" sz="40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9BD8A1AF-AE7D-4B69-BCB7-F1E12E44FC89}"/>
              </a:ext>
            </a:extLst>
          </p:cNvPr>
          <p:cNvSpPr/>
          <p:nvPr/>
        </p:nvSpPr>
        <p:spPr>
          <a:xfrm>
            <a:off x="3855877" y="1600643"/>
            <a:ext cx="538640" cy="5232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AD3C1BE0-C8F9-4DD7-83E7-D629FCAD091D}"/>
              </a:ext>
            </a:extLst>
          </p:cNvPr>
          <p:cNvSpPr/>
          <p:nvPr/>
        </p:nvSpPr>
        <p:spPr>
          <a:xfrm rot="10800000">
            <a:off x="3836311" y="1554298"/>
            <a:ext cx="538640" cy="52322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0BDB233F-7564-4729-A5FA-AF9EEFB04844}"/>
              </a:ext>
            </a:extLst>
          </p:cNvPr>
          <p:cNvSpPr/>
          <p:nvPr/>
        </p:nvSpPr>
        <p:spPr>
          <a:xfrm>
            <a:off x="7422630" y="1526514"/>
            <a:ext cx="538640" cy="5232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A5CB58D4-F8DD-4D06-870B-52FE63D8CC86}"/>
              </a:ext>
            </a:extLst>
          </p:cNvPr>
          <p:cNvSpPr/>
          <p:nvPr/>
        </p:nvSpPr>
        <p:spPr>
          <a:xfrm rot="10800000">
            <a:off x="7419792" y="1507130"/>
            <a:ext cx="538640" cy="52322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4D907F-9C6A-4EF0-98CA-17B56CA7C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29" y="3733800"/>
            <a:ext cx="2125505" cy="27824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0B5F54B0-B5EC-404B-B29F-5C77691268E1}"/>
              </a:ext>
            </a:extLst>
          </p:cNvPr>
          <p:cNvGrpSpPr/>
          <p:nvPr/>
        </p:nvGrpSpPr>
        <p:grpSpPr>
          <a:xfrm>
            <a:off x="0" y="6099516"/>
            <a:ext cx="8127610" cy="771379"/>
            <a:chOff x="126023" y="5400821"/>
            <a:chExt cx="8127610" cy="1237957"/>
          </a:xfrm>
        </p:grpSpPr>
        <p:sp>
          <p:nvSpPr>
            <p:cNvPr id="30" name="Circle: Hollow 29">
              <a:extLst>
                <a:ext uri="{FF2B5EF4-FFF2-40B4-BE49-F238E27FC236}">
                  <a16:creationId xmlns:a16="http://schemas.microsoft.com/office/drawing/2014/main" id="{4DA51DEC-6402-4EC5-8C94-B32310369D22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Circle: Hollow 30">
              <a:extLst>
                <a:ext uri="{FF2B5EF4-FFF2-40B4-BE49-F238E27FC236}">
                  <a16:creationId xmlns:a16="http://schemas.microsoft.com/office/drawing/2014/main" id="{FEA46E56-F730-44C1-BE2D-8F2ED95DF34A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Circle: Hollow 31">
              <a:extLst>
                <a:ext uri="{FF2B5EF4-FFF2-40B4-BE49-F238E27FC236}">
                  <a16:creationId xmlns:a16="http://schemas.microsoft.com/office/drawing/2014/main" id="{D2664483-9D5D-4F66-9A7D-9100A0734C07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Circle: Hollow 32">
              <a:extLst>
                <a:ext uri="{FF2B5EF4-FFF2-40B4-BE49-F238E27FC236}">
                  <a16:creationId xmlns:a16="http://schemas.microsoft.com/office/drawing/2014/main" id="{7A3DEEF5-4634-4455-919F-70CCFA9699DF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Circle: Hollow 33">
              <a:extLst>
                <a:ext uri="{FF2B5EF4-FFF2-40B4-BE49-F238E27FC236}">
                  <a16:creationId xmlns:a16="http://schemas.microsoft.com/office/drawing/2014/main" id="{42A0ACD0-93DB-4F4D-A873-C3DD46FDA0F4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1B4A1360-F281-44F9-9F27-86876A966F5C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Circle: Hollow 35">
              <a:extLst>
                <a:ext uri="{FF2B5EF4-FFF2-40B4-BE49-F238E27FC236}">
                  <a16:creationId xmlns:a16="http://schemas.microsoft.com/office/drawing/2014/main" id="{D5311A4F-BFFA-47E0-B064-CD162DB379BA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Circle: Hollow 36">
              <a:extLst>
                <a:ext uri="{FF2B5EF4-FFF2-40B4-BE49-F238E27FC236}">
                  <a16:creationId xmlns:a16="http://schemas.microsoft.com/office/drawing/2014/main" id="{1BC0587A-5AFB-4E81-9DC0-EEA06D97D0C6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Circle: Hollow 37">
              <a:extLst>
                <a:ext uri="{FF2B5EF4-FFF2-40B4-BE49-F238E27FC236}">
                  <a16:creationId xmlns:a16="http://schemas.microsoft.com/office/drawing/2014/main" id="{D69099AE-D286-4DD6-9FDA-07C6479CBF55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Circle: Hollow 38">
              <a:extLst>
                <a:ext uri="{FF2B5EF4-FFF2-40B4-BE49-F238E27FC236}">
                  <a16:creationId xmlns:a16="http://schemas.microsoft.com/office/drawing/2014/main" id="{FE2DAD12-0229-4C9C-86CE-BAB0E571A41E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EDC4BFB-A8E9-4773-A1BC-26CC4B7DD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77" y="1981200"/>
            <a:ext cx="7018324" cy="3124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59AD25-29DD-4F6B-9EAB-93C4BEE17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620" y="304800"/>
            <a:ext cx="4340820" cy="119062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96F6E10-7A43-4097-83A2-0DCAA71A4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9213" y="2809875"/>
            <a:ext cx="2074983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91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65C68-0921-4962-9245-4A703B3A249D}"/>
              </a:ext>
            </a:extLst>
          </p:cNvPr>
          <p:cNvSpPr/>
          <p:nvPr/>
        </p:nvSpPr>
        <p:spPr>
          <a:xfrm>
            <a:off x="0" y="-4763"/>
            <a:ext cx="9248332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s-IN" b="1" dirty="0">
              <a:effectLst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37A2542-3D2E-456D-9F06-9583784F4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6800" y="2921390"/>
            <a:ext cx="561530" cy="4029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DE64B8-30FF-4968-9AC7-599866901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43" y="2848063"/>
            <a:ext cx="4300697" cy="36765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2A046A-E688-4CBD-B3C1-831333F8F7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" y="76200"/>
            <a:ext cx="4598271" cy="25812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F59F8FB-DE28-463B-A557-04E16CA887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893" y="74222"/>
            <a:ext cx="1996007" cy="26613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6796C5A-DA94-4ED6-AC0F-239F07E895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" y="3943350"/>
            <a:ext cx="3736846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999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65C68-0921-4962-9245-4A703B3A249D}"/>
              </a:ext>
            </a:extLst>
          </p:cNvPr>
          <p:cNvSpPr/>
          <p:nvPr/>
        </p:nvSpPr>
        <p:spPr>
          <a:xfrm>
            <a:off x="0" y="0"/>
            <a:ext cx="9248332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s-IN" b="1" dirty="0">
              <a:effectLst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37A2542-3D2E-456D-9F06-9583784F4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6800" y="2921390"/>
            <a:ext cx="561530" cy="4029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B3CE4B-0D28-4E52-B539-5E4CC644D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56" y="3200400"/>
            <a:ext cx="8426742" cy="3505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0EC33F-18CD-40DE-9068-EC25D8EC8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420" y="63561"/>
            <a:ext cx="3791491" cy="307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7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65C68-0921-4962-9245-4A703B3A249D}"/>
              </a:ext>
            </a:extLst>
          </p:cNvPr>
          <p:cNvSpPr/>
          <p:nvPr/>
        </p:nvSpPr>
        <p:spPr>
          <a:xfrm>
            <a:off x="0" y="0"/>
            <a:ext cx="9248332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s-IN" b="1" dirty="0">
              <a:effectLst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CB8DE3-9FB5-4596-9BDE-741FE41D9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762000"/>
            <a:ext cx="8991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4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65C68-0921-4962-9245-4A703B3A249D}"/>
              </a:ext>
            </a:extLst>
          </p:cNvPr>
          <p:cNvSpPr/>
          <p:nvPr/>
        </p:nvSpPr>
        <p:spPr>
          <a:xfrm>
            <a:off x="0" y="0"/>
            <a:ext cx="9248332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s-IN" b="1" dirty="0">
              <a:effectLst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37A2542-3D2E-456D-9F06-9583784F4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6800" y="2921390"/>
            <a:ext cx="561530" cy="4029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2DE24F-7125-4CD9-B483-119B20670F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94" y="770206"/>
            <a:ext cx="8292077" cy="585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81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65C68-0921-4962-9245-4A703B3A249D}"/>
              </a:ext>
            </a:extLst>
          </p:cNvPr>
          <p:cNvSpPr/>
          <p:nvPr/>
        </p:nvSpPr>
        <p:spPr>
          <a:xfrm>
            <a:off x="0" y="0"/>
            <a:ext cx="9248332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/>
            <a:r>
              <a:rPr lang="en-US" sz="3200" dirty="0"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এ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চতুর্থ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শিল্পবিপ্লবের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সময়ে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প্রযুক্তি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কোনো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না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কোনোভাবে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আমাদের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জীবনে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প্রভাব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ফেলছে</a:t>
            </a:r>
            <a:r>
              <a:rPr lang="en-US" sz="3200" dirty="0"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পৃথিবীতে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এমন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মানুষ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পাওয়া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দুষ্কর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যার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জীবনে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তথ্য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ও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যোগাযোগ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প্রযুক্তির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কোনো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প্রভাব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নেই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বা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পরিবর্তন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আনেনি</a:t>
            </a:r>
            <a:r>
              <a:rPr lang="en-US" sz="3200" dirty="0"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1850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2552</TotalTime>
  <Words>594</Words>
  <Application>Microsoft Office PowerPoint</Application>
  <PresentationFormat>On-screen Show (4:3)</PresentationFormat>
  <Paragraphs>40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NikoshBAN</vt:lpstr>
      <vt:lpstr>Nirmala UI</vt:lpstr>
      <vt:lpstr>SutonnyMJ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219</cp:revision>
  <dcterms:created xsi:type="dcterms:W3CDTF">2006-08-16T00:00:00Z</dcterms:created>
  <dcterms:modified xsi:type="dcterms:W3CDTF">2021-09-24T17:47:59Z</dcterms:modified>
</cp:coreProperties>
</file>