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76" r:id="rId3"/>
    <p:sldId id="277" r:id="rId4"/>
    <p:sldId id="259" r:id="rId5"/>
    <p:sldId id="260" r:id="rId6"/>
    <p:sldId id="278" r:id="rId7"/>
    <p:sldId id="279" r:id="rId8"/>
    <p:sldId id="281" r:id="rId9"/>
    <p:sldId id="282" r:id="rId10"/>
    <p:sldId id="283" r:id="rId11"/>
    <p:sldId id="284" r:id="rId12"/>
    <p:sldId id="285" r:id="rId13"/>
    <p:sldId id="286" r:id="rId14"/>
    <p:sldId id="274" r:id="rId15"/>
    <p:sldId id="289" r:id="rId16"/>
    <p:sldId id="290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7" autoAdjust="0"/>
    <p:restoredTop sz="94660"/>
  </p:normalViewPr>
  <p:slideViewPr>
    <p:cSldViewPr snapToGrid="0">
      <p:cViewPr varScale="1">
        <p:scale>
          <a:sx n="76" d="100"/>
          <a:sy n="76" d="100"/>
        </p:scale>
        <p:origin x="51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notesMaster" Target="notesMasters/notes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4E3F3-DAE2-49F7-8556-A8E72D216B07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C7E95-ADDA-466C-B938-17E9F2070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321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3FE84-F0E8-4B84-8D2D-C6D2D77ADB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511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শিক্ষার্থীদেরকে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বিভিন্ন প্রশ্নের মাধ্যমে পাঠ শিরোনাম বের করা যেতে পারে।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যেমন – গাছটি সবুজ পাতায় ভরে যাওয়ার কারণ কী?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68C76-F32F-4EE6-A5CD-D2276F84EBF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822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/>
              <a:t>সাধারণ</a:t>
            </a:r>
            <a:r>
              <a:rPr lang="bn-BD" baseline="0" dirty="0"/>
              <a:t> উদাহরণের মাধ্যমে অভিস্রবণ প্রক্রিয়া ব্যাখ্যা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68C76-F32F-4EE6-A5CD-D2276F84EBF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736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68C76-F32F-4EE6-A5CD-D2276F84EBF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512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/>
              <a:t>শ্রেণিকক্ষে</a:t>
            </a:r>
            <a:r>
              <a:rPr lang="bn-BD" baseline="0" dirty="0"/>
              <a:t> কয়েকটি কিসমিস, একটি পাত্র ও কিছূ পানি সরবরাহ করে শিক্ষার্থীদের দ্বারা অভিস্রবণ প্রক্রিয়ার পরিক্ষণটি করানো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68C76-F32F-4EE6-A5CD-D2276F84EBF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217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/>
              <a:t>মূল্যায়নের মাধ্যমে</a:t>
            </a:r>
            <a:r>
              <a:rPr lang="bn-BD" baseline="0" dirty="0"/>
              <a:t> জ্ঞানমূলক ও অনুধাবণমূলক প্রশ্নোত্তরের চর্চা করানো যেতে পারে।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68C76-F32F-4EE6-A5CD-D2276F84EBF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0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43A2A-0981-455D-932F-A424DABC2028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58D0-6BB3-4B8F-A659-FA2C4C0C7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540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43A2A-0981-455D-932F-A424DABC2028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58D0-6BB3-4B8F-A659-FA2C4C0C7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963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43A2A-0981-455D-932F-A424DABC2028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58D0-6BB3-4B8F-A659-FA2C4C0C7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946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43A2A-0981-455D-932F-A424DABC2028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58D0-6BB3-4B8F-A659-FA2C4C0C7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765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43A2A-0981-455D-932F-A424DABC2028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58D0-6BB3-4B8F-A659-FA2C4C0C7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722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43A2A-0981-455D-932F-A424DABC2028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58D0-6BB3-4B8F-A659-FA2C4C0C7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491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43A2A-0981-455D-932F-A424DABC2028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58D0-6BB3-4B8F-A659-FA2C4C0C7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563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43A2A-0981-455D-932F-A424DABC2028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58D0-6BB3-4B8F-A659-FA2C4C0C7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834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43A2A-0981-455D-932F-A424DABC2028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58D0-6BB3-4B8F-A659-FA2C4C0C7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698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43A2A-0981-455D-932F-A424DABC2028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58D0-6BB3-4B8F-A659-FA2C4C0C7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172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43A2A-0981-455D-932F-A424DABC2028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58D0-6BB3-4B8F-A659-FA2C4C0C7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237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43A2A-0981-455D-932F-A424DABC2028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458D0-6BB3-4B8F-A659-FA2C4C0C7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79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.xml" /><Relationship Id="rId3" Type="http://schemas.openxmlformats.org/officeDocument/2006/relationships/slide" Target="slide5.xml" /><Relationship Id="rId7" Type="http://schemas.openxmlformats.org/officeDocument/2006/relationships/slide" Target="slide3.xml" /><Relationship Id="rId12" Type="http://schemas.openxmlformats.org/officeDocument/2006/relationships/image" Target="../media/image2.jpeg" /><Relationship Id="rId2" Type="http://schemas.openxmlformats.org/officeDocument/2006/relationships/slide" Target="slide4.xml" /><Relationship Id="rId1" Type="http://schemas.openxmlformats.org/officeDocument/2006/relationships/slideLayout" Target="../slideLayouts/slideLayout1.xml" /><Relationship Id="rId6" Type="http://schemas.openxmlformats.org/officeDocument/2006/relationships/slide" Target="slide2.xml" /><Relationship Id="rId11" Type="http://schemas.openxmlformats.org/officeDocument/2006/relationships/image" Target="../media/image1.jpeg" /><Relationship Id="rId5" Type="http://schemas.openxmlformats.org/officeDocument/2006/relationships/slide" Target="slide13.xml" /><Relationship Id="rId10" Type="http://schemas.openxmlformats.org/officeDocument/2006/relationships/slide" Target="slide17.xml" /><Relationship Id="rId4" Type="http://schemas.openxmlformats.org/officeDocument/2006/relationships/slide" Target="slide6.xml" /><Relationship Id="rId9" Type="http://schemas.openxmlformats.org/officeDocument/2006/relationships/slide" Target="slide14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9.png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 /><Relationship Id="rId3" Type="http://schemas.openxmlformats.org/officeDocument/2006/relationships/image" Target="../media/image12.jpeg" /><Relationship Id="rId7" Type="http://schemas.openxmlformats.org/officeDocument/2006/relationships/image" Target="../media/image16.gif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5.jpeg" /><Relationship Id="rId5" Type="http://schemas.openxmlformats.org/officeDocument/2006/relationships/image" Target="../media/image14.jpeg" /><Relationship Id="rId4" Type="http://schemas.openxmlformats.org/officeDocument/2006/relationships/image" Target="../media/image13.gif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 /><Relationship Id="rId2" Type="http://schemas.openxmlformats.org/officeDocument/2006/relationships/slideLayout" Target="../slideLayouts/slideLayout7.xml" /><Relationship Id="rId1" Type="http://schemas.openxmlformats.org/officeDocument/2006/relationships/tags" Target="../tags/tag1.xml" /><Relationship Id="rId5" Type="http://schemas.openxmlformats.org/officeDocument/2006/relationships/image" Target="../media/image4.jpg" /><Relationship Id="rId4" Type="http://schemas.openxmlformats.org/officeDocument/2006/relationships/image" Target="../media/image3.jpeg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32767" y="112574"/>
            <a:ext cx="10459232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8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nSenHandwriting" pitchFamily="2" charset="0"/>
                <a:cs typeface="BenSenHandwriting" pitchFamily="2" charset="0"/>
              </a:rPr>
              <a:t>মাল্টিমিডিয়া কনটেন্ট পরিচিতি</a:t>
            </a:r>
            <a:endParaRPr lang="en-US" sz="8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nSenHandwriting" pitchFamily="2" charset="0"/>
              <a:cs typeface="BenSenHandwriting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612900"/>
            <a:ext cx="12192000" cy="76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8860858" y="2389063"/>
            <a:ext cx="3331141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Kalpurush" pitchFamily="2" charset="0"/>
                <a:cs typeface="Kalpurush" pitchFamily="2" charset="0"/>
              </a:rPr>
              <a:t>পাঠ পরিচিতি</a:t>
            </a:r>
            <a:endParaRPr lang="en-US" sz="28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8860859" y="3003045"/>
            <a:ext cx="333114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Kalpurush" pitchFamily="2" charset="0"/>
                <a:cs typeface="Kalpurush" pitchFamily="2" charset="0"/>
              </a:rPr>
              <a:t>শিখনফল</a:t>
            </a:r>
            <a:endParaRPr lang="en-US" sz="28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8860859" y="3673614"/>
            <a:ext cx="333114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Kalpurush" pitchFamily="2" charset="0"/>
                <a:cs typeface="Kalpurush" pitchFamily="2" charset="0"/>
              </a:rPr>
              <a:t>উপস্থাপনা</a:t>
            </a:r>
            <a:endParaRPr lang="en-US" sz="28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8860859" y="4280221"/>
            <a:ext cx="333114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Kalpurush" pitchFamily="2" charset="0"/>
                <a:cs typeface="Kalpurush" pitchFamily="2" charset="0"/>
              </a:rPr>
              <a:t>অভিস্রবণের গুরুত্ব</a:t>
            </a:r>
            <a:endParaRPr lang="en-US" sz="28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8800" y="2438400"/>
            <a:ext cx="5715000" cy="35814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া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6019800"/>
            <a:ext cx="12192000" cy="838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কৃষ্ণ রায়,সহকারী শিক্ষক,শত্রুজিৎপুর কে পি মাধ্যমিক বিদ্যালয়,মাগুরা সদর,মাগুরা</a:t>
            </a:r>
            <a:r>
              <a:rPr lang="bn-BD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391886" y="1689421"/>
            <a:ext cx="2362200" cy="533400"/>
          </a:xfrm>
          <a:prstGeom prst="rect">
            <a:avLst/>
          </a:prstGeom>
          <a:ln/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accent5">
                    <a:lumMod val="75000"/>
                  </a:schemeClr>
                </a:solidFill>
                <a:latin typeface="Kalpurush" pitchFamily="2" charset="0"/>
                <a:cs typeface="Kalpurush" pitchFamily="2" charset="0"/>
              </a:rPr>
              <a:t>স্বাগতম 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1" name="Rectangle 20">
            <a:hlinkClick r:id="rId7" action="ppaction://hlinksldjump"/>
          </p:cNvPr>
          <p:cNvSpPr/>
          <p:nvPr/>
        </p:nvSpPr>
        <p:spPr>
          <a:xfrm>
            <a:off x="5001928" y="1676400"/>
            <a:ext cx="2286000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accent5">
                    <a:lumMod val="75000"/>
                  </a:schemeClr>
                </a:solidFill>
                <a:latin typeface="Kalpurush" pitchFamily="2" charset="0"/>
                <a:cs typeface="Kalpurush" pitchFamily="2" charset="0"/>
              </a:rPr>
              <a:t>শিক্ষক পরিচিতি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2" name="Rectangle 21">
            <a:hlinkClick r:id="rId8" action="ppaction://hlinksldjump"/>
          </p:cNvPr>
          <p:cNvSpPr/>
          <p:nvPr/>
        </p:nvSpPr>
        <p:spPr>
          <a:xfrm>
            <a:off x="9573928" y="1689421"/>
            <a:ext cx="1905000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পরবর্তী পাতা</a:t>
            </a:r>
            <a:endParaRPr lang="en-US" sz="2800" b="1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5" name="Rectangle 24">
            <a:hlinkClick r:id="rId9" action="ppaction://hlinksldjump"/>
          </p:cNvPr>
          <p:cNvSpPr/>
          <p:nvPr/>
        </p:nvSpPr>
        <p:spPr>
          <a:xfrm>
            <a:off x="8860859" y="4909302"/>
            <a:ext cx="333114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Kalpurush" pitchFamily="2" charset="0"/>
                <a:cs typeface="Kalpurush" pitchFamily="2" charset="0"/>
              </a:rPr>
              <a:t>দলগত কাজ</a:t>
            </a:r>
            <a:endParaRPr lang="en-US" sz="28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6" name="Rectangle 25">
            <a:hlinkClick r:id="rId10" action="ppaction://hlinksldjump"/>
          </p:cNvPr>
          <p:cNvSpPr/>
          <p:nvPr/>
        </p:nvSpPr>
        <p:spPr>
          <a:xfrm>
            <a:off x="8860859" y="5511974"/>
            <a:ext cx="333114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Kalpurush" pitchFamily="2" charset="0"/>
                <a:cs typeface="Kalpurush" pitchFamily="2" charset="0"/>
              </a:rPr>
              <a:t>উপসংহার</a:t>
            </a:r>
            <a:endParaRPr lang="en-US" sz="2800" dirty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1026" name="Picture 2" descr="C:\Users\Dumuria High School\Desktop\Untitled-1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2362200"/>
            <a:ext cx="8768219" cy="36703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3429000" y="2514600"/>
            <a:ext cx="29718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6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বিজ্ঞান</a:t>
            </a:r>
            <a:endParaRPr lang="en-US" sz="6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29000" y="35814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40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অষ্টম শ্রেনী</a:t>
            </a:r>
            <a:endParaRPr lang="en-US" sz="40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32767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046490"/>
      </p:ext>
    </p:extLst>
  </p:cSld>
  <p:clrMapOvr>
    <a:masterClrMapping/>
  </p:clrMapOvr>
  <p:transition spd="slow">
    <p:wheel spokes="8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2055453131_1381090402.jpg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-739" t="5641" r="12562" b="4042"/>
          <a:stretch/>
        </p:blipFill>
        <p:spPr>
          <a:xfrm>
            <a:off x="6419850" y="838201"/>
            <a:ext cx="3409950" cy="3720921"/>
          </a:xfrm>
        </p:spPr>
      </p:pic>
      <p:sp>
        <p:nvSpPr>
          <p:cNvPr id="10" name="TextBox 9"/>
          <p:cNvSpPr txBox="1"/>
          <p:nvPr/>
        </p:nvSpPr>
        <p:spPr>
          <a:xfrm>
            <a:off x="8229600" y="685800"/>
            <a:ext cx="2057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05800" y="825322"/>
            <a:ext cx="1447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অর্ধভেদ্য পর্দা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53200" y="825322"/>
            <a:ext cx="1295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চাপ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34400" y="3416121"/>
            <a:ext cx="9906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534400" y="3502501"/>
            <a:ext cx="9906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পানি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05600" y="3302358"/>
            <a:ext cx="9144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05600" y="3670479"/>
            <a:ext cx="9144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705600" y="3339921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 pitchFamily="2" charset="0"/>
                <a:cs typeface="NikoshBAN" pitchFamily="2" charset="0"/>
              </a:rPr>
              <a:t>লবনযুক্ত পানি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56963" y="5332926"/>
            <a:ext cx="1752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429000" y="152401"/>
            <a:ext cx="1447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অর্ধভেদ্য পর্দা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30521" y="1992868"/>
            <a:ext cx="685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362200" y="1981200"/>
            <a:ext cx="685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181600" y="2362200"/>
            <a:ext cx="228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038600" y="2362200"/>
            <a:ext cx="228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200400" y="2438400"/>
            <a:ext cx="228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057400" y="2362200"/>
            <a:ext cx="228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562600" y="3124200"/>
            <a:ext cx="228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6" r="2000"/>
          <a:stretch/>
        </p:blipFill>
        <p:spPr bwMode="auto">
          <a:xfrm>
            <a:off x="2057400" y="517288"/>
            <a:ext cx="3895810" cy="413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4038600" y="778153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" name="Freeform 2047"/>
          <p:cNvSpPr/>
          <p:nvPr/>
        </p:nvSpPr>
        <p:spPr>
          <a:xfrm>
            <a:off x="4137174" y="1983346"/>
            <a:ext cx="14117" cy="78652"/>
          </a:xfrm>
          <a:custGeom>
            <a:avLst/>
            <a:gdLst>
              <a:gd name="connsiteX0" fmla="*/ 1238 w 14117"/>
              <a:gd name="connsiteY0" fmla="*/ 0 h 78652"/>
              <a:gd name="connsiteX1" fmla="*/ 1238 w 14117"/>
              <a:gd name="connsiteY1" fmla="*/ 77274 h 78652"/>
              <a:gd name="connsiteX2" fmla="*/ 14117 w 14117"/>
              <a:gd name="connsiteY2" fmla="*/ 51516 h 78652"/>
              <a:gd name="connsiteX3" fmla="*/ 14117 w 14117"/>
              <a:gd name="connsiteY3" fmla="*/ 51516 h 78652"/>
              <a:gd name="connsiteX4" fmla="*/ 1238 w 14117"/>
              <a:gd name="connsiteY4" fmla="*/ 0 h 78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17" h="78652">
                <a:moveTo>
                  <a:pt x="1238" y="0"/>
                </a:moveTo>
                <a:cubicBezTo>
                  <a:pt x="165" y="34344"/>
                  <a:pt x="-908" y="68688"/>
                  <a:pt x="1238" y="77274"/>
                </a:cubicBezTo>
                <a:cubicBezTo>
                  <a:pt x="3384" y="85860"/>
                  <a:pt x="14117" y="51516"/>
                  <a:pt x="14117" y="51516"/>
                </a:cubicBezTo>
                <a:lnTo>
                  <a:pt x="14117" y="51516"/>
                </a:lnTo>
                <a:lnTo>
                  <a:pt x="1238" y="0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9" name="Freeform 2048"/>
          <p:cNvSpPr/>
          <p:nvPr/>
        </p:nvSpPr>
        <p:spPr>
          <a:xfrm>
            <a:off x="4072333" y="1918953"/>
            <a:ext cx="148232" cy="143013"/>
          </a:xfrm>
          <a:custGeom>
            <a:avLst/>
            <a:gdLst>
              <a:gd name="connsiteX0" fmla="*/ 66078 w 148232"/>
              <a:gd name="connsiteY0" fmla="*/ 0 h 143013"/>
              <a:gd name="connsiteX1" fmla="*/ 14563 w 148232"/>
              <a:gd name="connsiteY1" fmla="*/ 64394 h 143013"/>
              <a:gd name="connsiteX2" fmla="*/ 1684 w 148232"/>
              <a:gd name="connsiteY2" fmla="*/ 103031 h 143013"/>
              <a:gd name="connsiteX3" fmla="*/ 40321 w 148232"/>
              <a:gd name="connsiteY3" fmla="*/ 115910 h 143013"/>
              <a:gd name="connsiteX4" fmla="*/ 78957 w 148232"/>
              <a:gd name="connsiteY4" fmla="*/ 103031 h 143013"/>
              <a:gd name="connsiteX5" fmla="*/ 130473 w 148232"/>
              <a:gd name="connsiteY5" fmla="*/ 51516 h 143013"/>
              <a:gd name="connsiteX6" fmla="*/ 117594 w 148232"/>
              <a:gd name="connsiteY6" fmla="*/ 141668 h 143013"/>
              <a:gd name="connsiteX7" fmla="*/ 14563 w 148232"/>
              <a:gd name="connsiteY7" fmla="*/ 115910 h 143013"/>
              <a:gd name="connsiteX8" fmla="*/ 1684 w 148232"/>
              <a:gd name="connsiteY8" fmla="*/ 64394 h 143013"/>
              <a:gd name="connsiteX9" fmla="*/ 117594 w 148232"/>
              <a:gd name="connsiteY9" fmla="*/ 51516 h 143013"/>
              <a:gd name="connsiteX10" fmla="*/ 104715 w 148232"/>
              <a:gd name="connsiteY10" fmla="*/ 90152 h 143013"/>
              <a:gd name="connsiteX11" fmla="*/ 40321 w 148232"/>
              <a:gd name="connsiteY11" fmla="*/ 77273 h 143013"/>
              <a:gd name="connsiteX12" fmla="*/ 78957 w 148232"/>
              <a:gd name="connsiteY12" fmla="*/ 64394 h 143013"/>
              <a:gd name="connsiteX13" fmla="*/ 143352 w 148232"/>
              <a:gd name="connsiteY13" fmla="*/ 77273 h 143013"/>
              <a:gd name="connsiteX14" fmla="*/ 130473 w 148232"/>
              <a:gd name="connsiteY14" fmla="*/ 38637 h 143013"/>
              <a:gd name="connsiteX15" fmla="*/ 91836 w 148232"/>
              <a:gd name="connsiteY15" fmla="*/ 51516 h 143013"/>
              <a:gd name="connsiteX16" fmla="*/ 78957 w 148232"/>
              <a:gd name="connsiteY16" fmla="*/ 115910 h 143013"/>
              <a:gd name="connsiteX17" fmla="*/ 40321 w 148232"/>
              <a:gd name="connsiteY17" fmla="*/ 90152 h 143013"/>
              <a:gd name="connsiteX18" fmla="*/ 66078 w 148232"/>
              <a:gd name="connsiteY18" fmla="*/ 51516 h 143013"/>
              <a:gd name="connsiteX19" fmla="*/ 66078 w 148232"/>
              <a:gd name="connsiteY19" fmla="*/ 64394 h 143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8232" h="143013">
                <a:moveTo>
                  <a:pt x="66078" y="0"/>
                </a:moveTo>
                <a:cubicBezTo>
                  <a:pt x="48906" y="21465"/>
                  <a:pt x="29132" y="41084"/>
                  <a:pt x="14563" y="64394"/>
                </a:cubicBezTo>
                <a:cubicBezTo>
                  <a:pt x="7368" y="75906"/>
                  <a:pt x="-4387" y="90889"/>
                  <a:pt x="1684" y="103031"/>
                </a:cubicBezTo>
                <a:cubicBezTo>
                  <a:pt x="7755" y="115173"/>
                  <a:pt x="27442" y="111617"/>
                  <a:pt x="40321" y="115910"/>
                </a:cubicBezTo>
                <a:cubicBezTo>
                  <a:pt x="53200" y="111617"/>
                  <a:pt x="71427" y="114326"/>
                  <a:pt x="78957" y="103031"/>
                </a:cubicBezTo>
                <a:cubicBezTo>
                  <a:pt x="124168" y="35215"/>
                  <a:pt x="52669" y="25581"/>
                  <a:pt x="130473" y="51516"/>
                </a:cubicBezTo>
                <a:cubicBezTo>
                  <a:pt x="126180" y="81567"/>
                  <a:pt x="139059" y="120203"/>
                  <a:pt x="117594" y="141668"/>
                </a:cubicBezTo>
                <a:cubicBezTo>
                  <a:pt x="109823" y="149439"/>
                  <a:pt x="30595" y="121254"/>
                  <a:pt x="14563" y="115910"/>
                </a:cubicBezTo>
                <a:cubicBezTo>
                  <a:pt x="10270" y="98738"/>
                  <a:pt x="-3913" y="81186"/>
                  <a:pt x="1684" y="64394"/>
                </a:cubicBezTo>
                <a:cubicBezTo>
                  <a:pt x="17569" y="16739"/>
                  <a:pt x="100092" y="48599"/>
                  <a:pt x="117594" y="51516"/>
                </a:cubicBezTo>
                <a:cubicBezTo>
                  <a:pt x="113301" y="64395"/>
                  <a:pt x="117594" y="85859"/>
                  <a:pt x="104715" y="90152"/>
                </a:cubicBezTo>
                <a:cubicBezTo>
                  <a:pt x="83948" y="97074"/>
                  <a:pt x="55799" y="92751"/>
                  <a:pt x="40321" y="77273"/>
                </a:cubicBezTo>
                <a:cubicBezTo>
                  <a:pt x="30722" y="67674"/>
                  <a:pt x="66078" y="68687"/>
                  <a:pt x="78957" y="64394"/>
                </a:cubicBezTo>
                <a:cubicBezTo>
                  <a:pt x="100422" y="68687"/>
                  <a:pt x="123773" y="87062"/>
                  <a:pt x="143352" y="77273"/>
                </a:cubicBezTo>
                <a:cubicBezTo>
                  <a:pt x="155494" y="71202"/>
                  <a:pt x="142615" y="44708"/>
                  <a:pt x="130473" y="38637"/>
                </a:cubicBezTo>
                <a:cubicBezTo>
                  <a:pt x="118330" y="32566"/>
                  <a:pt x="104715" y="47223"/>
                  <a:pt x="91836" y="51516"/>
                </a:cubicBezTo>
                <a:cubicBezTo>
                  <a:pt x="87543" y="72981"/>
                  <a:pt x="96469" y="102776"/>
                  <a:pt x="78957" y="115910"/>
                </a:cubicBezTo>
                <a:cubicBezTo>
                  <a:pt x="66574" y="125197"/>
                  <a:pt x="43357" y="105330"/>
                  <a:pt x="40321" y="90152"/>
                </a:cubicBezTo>
                <a:cubicBezTo>
                  <a:pt x="37285" y="74974"/>
                  <a:pt x="55133" y="62461"/>
                  <a:pt x="66078" y="51516"/>
                </a:cubicBezTo>
                <a:lnTo>
                  <a:pt x="66078" y="64394"/>
                </a:ln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057400" y="898288"/>
            <a:ext cx="381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ক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057400" y="2218513"/>
            <a:ext cx="381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খ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133600" y="3703876"/>
            <a:ext cx="381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গ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2057400" y="4876800"/>
            <a:ext cx="8153400" cy="16764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একই দ্রাবক বিশিষ্ট দুটি ভিন্ন ঘনত্বের দ্রবণ একটি অর্ধভেদ্য পর্দা দ্বারা পৃথক থাকলে  </a:t>
            </a:r>
            <a:r>
              <a:rPr lang="bn-BD" sz="32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দ্রাবক অনু কম ঘনত্বের </a:t>
            </a:r>
            <a:r>
              <a:rPr lang="bn-BD" sz="32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দ্রবণ থেকে </a:t>
            </a:r>
            <a:r>
              <a:rPr lang="bn-BD" sz="32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বেশি ঘনত্বের </a:t>
            </a:r>
            <a:r>
              <a:rPr lang="bn-BD" sz="32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দ্রবণের দিকে </a:t>
            </a:r>
            <a:r>
              <a:rPr lang="bn-BD" sz="32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ব্যাপিত</a:t>
            </a:r>
            <a:r>
              <a:rPr lang="bn-BD" sz="32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হওয়াটাই হলো </a:t>
            </a:r>
            <a:r>
              <a:rPr lang="bn-BD" sz="32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অভিস্রবণ</a:t>
            </a:r>
            <a:r>
              <a:rPr lang="bn-BD" sz="32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Action Button: Home 29">
            <a:hlinkClick r:id="" action="ppaction://hlinkshowjump?jump=firstslide" highlightClick="1"/>
          </p:cNvPr>
          <p:cNvSpPr/>
          <p:nvPr/>
        </p:nvSpPr>
        <p:spPr>
          <a:xfrm>
            <a:off x="11125200" y="39189"/>
            <a:ext cx="1066800" cy="533400"/>
          </a:xfrm>
          <a:prstGeom prst="actionButtonHo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307900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smosi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685801"/>
            <a:ext cx="7315201" cy="5486401"/>
          </a:xfrm>
          <a:prstGeom prst="rect">
            <a:avLst/>
          </a:prstGeom>
        </p:spPr>
      </p:pic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11125200" y="39189"/>
            <a:ext cx="1066800" cy="533400"/>
          </a:xfrm>
          <a:prstGeom prst="actionButtonHo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2799843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ata 1"/>
          <p:cNvSpPr/>
          <p:nvPr/>
        </p:nvSpPr>
        <p:spPr>
          <a:xfrm>
            <a:off x="3124200" y="3276600"/>
            <a:ext cx="5943600" cy="990600"/>
          </a:xfrm>
          <a:prstGeom prst="flowChartInputOutpu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7034290" y="5104606"/>
            <a:ext cx="16764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2325431" y="5104606"/>
            <a:ext cx="16764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3658394" y="4799806"/>
            <a:ext cx="10668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8215927" y="4114006"/>
            <a:ext cx="16764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owchart: Magnetic Disk 8"/>
          <p:cNvSpPr/>
          <p:nvPr/>
        </p:nvSpPr>
        <p:spPr>
          <a:xfrm>
            <a:off x="5257800" y="2819400"/>
            <a:ext cx="2057400" cy="914400"/>
          </a:xfrm>
          <a:prstGeom prst="flowChartMagneticDisk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xplosion 1 10"/>
          <p:cNvSpPr/>
          <p:nvPr/>
        </p:nvSpPr>
        <p:spPr>
          <a:xfrm>
            <a:off x="6477000" y="3542763"/>
            <a:ext cx="228600" cy="152400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xplosion 1 11"/>
          <p:cNvSpPr/>
          <p:nvPr/>
        </p:nvSpPr>
        <p:spPr>
          <a:xfrm>
            <a:off x="5549721" y="3530958"/>
            <a:ext cx="228600" cy="152400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xplosion 1 12"/>
          <p:cNvSpPr/>
          <p:nvPr/>
        </p:nvSpPr>
        <p:spPr>
          <a:xfrm>
            <a:off x="5867400" y="3581400"/>
            <a:ext cx="228600" cy="152400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xplosion 1 13"/>
          <p:cNvSpPr/>
          <p:nvPr/>
        </p:nvSpPr>
        <p:spPr>
          <a:xfrm>
            <a:off x="6096000" y="3505200"/>
            <a:ext cx="228600" cy="152400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xplosion 1 14"/>
          <p:cNvSpPr/>
          <p:nvPr/>
        </p:nvSpPr>
        <p:spPr>
          <a:xfrm>
            <a:off x="6324600" y="3581400"/>
            <a:ext cx="228600" cy="152400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486400" y="3454758"/>
            <a:ext cx="304800" cy="228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804079" y="3505200"/>
            <a:ext cx="304800" cy="228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096000" y="3429000"/>
            <a:ext cx="304800" cy="228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311721" y="3505200"/>
            <a:ext cx="304800" cy="228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477000" y="3479442"/>
            <a:ext cx="304800" cy="228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3276600" y="457200"/>
            <a:ext cx="6096000" cy="8382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কিসমিসের সাহায্যে অভিস্রবণ পরীক্ষা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2514600" y="1676400"/>
            <a:ext cx="1981200" cy="762000"/>
          </a:xfrm>
          <a:prstGeom prst="wedgeRoundRectCallout">
            <a:avLst>
              <a:gd name="adj1" fmla="val 98777"/>
              <a:gd name="adj2" fmla="val 192641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শুকনা কিসমিস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257800" y="1676400"/>
            <a:ext cx="2133600" cy="762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৫/৬ ঘন্টা পর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ounded Rectangular Callout 23"/>
          <p:cNvSpPr/>
          <p:nvPr/>
        </p:nvSpPr>
        <p:spPr>
          <a:xfrm>
            <a:off x="8001000" y="1676400"/>
            <a:ext cx="1981200" cy="762000"/>
          </a:xfrm>
          <a:prstGeom prst="wedgeRoundRectCallout">
            <a:avLst>
              <a:gd name="adj1" fmla="val -107940"/>
              <a:gd name="adj2" fmla="val 189261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ফুলে উঠল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419600" y="5791200"/>
            <a:ext cx="2971800" cy="6858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অভিস্রবণ প্রক্রিয়া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Action Button: Home 25">
            <a:hlinkClick r:id="" action="ppaction://hlinkshowjump?jump=firstslide" highlightClick="1"/>
          </p:cNvPr>
          <p:cNvSpPr/>
          <p:nvPr/>
        </p:nvSpPr>
        <p:spPr>
          <a:xfrm>
            <a:off x="11125200" y="39189"/>
            <a:ext cx="1066800" cy="533400"/>
          </a:xfrm>
          <a:prstGeom prst="actionButtonHo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375581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495800" y="304800"/>
            <a:ext cx="3200400" cy="685800"/>
          </a:xfrm>
          <a:prstGeom prst="roundRect">
            <a:avLst/>
          </a:prstGeom>
          <a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অভিস্রবণের গুরুত্ব</a:t>
            </a:r>
            <a:endParaRPr lang="en-US" sz="44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osmosis-287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143000"/>
            <a:ext cx="2514600" cy="1676400"/>
          </a:xfrm>
          <a:prstGeom prst="rect">
            <a:avLst/>
          </a:prstGeom>
        </p:spPr>
      </p:pic>
      <p:pic>
        <p:nvPicPr>
          <p:cNvPr id="7" name="Picture 6" descr="Pepper-Growing-Veggi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3917696"/>
            <a:ext cx="2514600" cy="1721104"/>
          </a:xfrm>
          <a:prstGeom prst="rect">
            <a:avLst/>
          </a:prstGeom>
        </p:spPr>
      </p:pic>
      <p:pic>
        <p:nvPicPr>
          <p:cNvPr id="8" name="Picture 7" descr="biology_osmosis.jpg"/>
          <p:cNvPicPr>
            <a:picLocks noChangeAspect="1"/>
          </p:cNvPicPr>
          <p:nvPr/>
        </p:nvPicPr>
        <p:blipFill>
          <a:blip r:embed="rId5"/>
          <a:srcRect l="2740" t="17352" r="4110" b="9386"/>
          <a:stretch>
            <a:fillRect/>
          </a:stretch>
        </p:blipFill>
        <p:spPr>
          <a:xfrm>
            <a:off x="1981200" y="1143000"/>
            <a:ext cx="2438400" cy="1676400"/>
          </a:xfrm>
          <a:prstGeom prst="rect">
            <a:avLst/>
          </a:prstGeom>
        </p:spPr>
      </p:pic>
      <p:pic>
        <p:nvPicPr>
          <p:cNvPr id="9" name="Picture 8" descr="34a445380c3d152491c1960b3fa5d8a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0" y="1143000"/>
            <a:ext cx="2514600" cy="16764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724400" y="2971800"/>
            <a:ext cx="2667000" cy="6858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724400" y="2971800"/>
            <a:ext cx="2667000" cy="6858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 দ্বারা উদ্ভিদ মাটি থেকে পানি ও খনিজ লবণ শোষণ করে 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543800" y="2971800"/>
            <a:ext cx="2667000" cy="6858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543800" y="2971800"/>
            <a:ext cx="2667000" cy="6858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অভিস্রবণ প্রক্রিয়া দ্বারা উদ্ভিদ ও প্রাণীকোষে রসস্ফীতি ঘটে 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905000" y="5791200"/>
            <a:ext cx="2667000" cy="6858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905000" y="5791200"/>
            <a:ext cx="2667000" cy="6858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কান্ড ও পাতাকে সতেজ এবং খাড়া রাখতে সাহায্য করে 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905000" y="2971800"/>
            <a:ext cx="2667000" cy="6858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905000" y="2971800"/>
            <a:ext cx="2667000" cy="6858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প্রক্রিয়ায় প্লাজমাপর্দা দিয়ে খনিজ লবণ কোষে প্রবেশ করে 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ff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2401" y="3962400"/>
            <a:ext cx="2362200" cy="1695450"/>
          </a:xfrm>
          <a:prstGeom prst="rect">
            <a:avLst/>
          </a:prstGeom>
        </p:spPr>
      </p:pic>
      <p:pic>
        <p:nvPicPr>
          <p:cNvPr id="19" name="Picture 18" descr="animated big red rose flower2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2252" y="4038600"/>
            <a:ext cx="2590800" cy="1600200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4724400" y="5791200"/>
            <a:ext cx="2667000" cy="6858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724400" y="5791200"/>
            <a:ext cx="2667000" cy="6858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ফুলের পাঁপড়ি বন্ধ ও খুলতে সাহায্য করে 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543800" y="5791200"/>
            <a:ext cx="2667000" cy="6858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543800" y="5791200"/>
            <a:ext cx="2667000" cy="6858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অভিস্রবণের মাধ্যমে প্রাণীর অন্ত্রে খাদ্য শোষিত হতে পারে 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Action Button: Home 23">
            <a:hlinkClick r:id="" action="ppaction://hlinkshowjump?jump=firstslide" highlightClick="1"/>
          </p:cNvPr>
          <p:cNvSpPr/>
          <p:nvPr/>
        </p:nvSpPr>
        <p:spPr>
          <a:xfrm>
            <a:off x="11125200" y="39189"/>
            <a:ext cx="1066800" cy="533400"/>
          </a:xfrm>
          <a:prstGeom prst="actionButtonHo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108792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2192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8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Action Button: Home 9">
            <a:hlinkClick r:id="" action="ppaction://hlinkshowjump?jump=firstslide" highlightClick="1"/>
          </p:cNvPr>
          <p:cNvSpPr/>
          <p:nvPr/>
        </p:nvSpPr>
        <p:spPr>
          <a:xfrm>
            <a:off x="11125200" y="39189"/>
            <a:ext cx="1066800" cy="533400"/>
          </a:xfrm>
          <a:prstGeom prst="actionButtonHo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HOME</a:t>
            </a:r>
          </a:p>
        </p:txBody>
      </p:sp>
      <p:sp>
        <p:nvSpPr>
          <p:cNvPr id="7" name="Chevron 6"/>
          <p:cNvSpPr/>
          <p:nvPr/>
        </p:nvSpPr>
        <p:spPr>
          <a:xfrm>
            <a:off x="1905000" y="2133600"/>
            <a:ext cx="2133600" cy="1219200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 (ক)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1905000" y="3505200"/>
            <a:ext cx="2133600" cy="1219200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 (খ)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1905000" y="4876800"/>
            <a:ext cx="2133600" cy="1219200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 (গ)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3581400" y="2133600"/>
            <a:ext cx="6629400" cy="1219200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অভিস্রবণ ছাড়া উদ্ভিদে পানি শোষণ সম্ভব নয় – ব্যাখ্যা কর।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3581400" y="3505200"/>
            <a:ext cx="6629400" cy="1219200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 অস্তিত্ব রক্ষায় অভিস্রবণ অত্যাবশ্যক – আলোচনা কর।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3581400" y="4876800"/>
            <a:ext cx="6629400" cy="1219200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অভিস্রবণও এক প্রকার ব্যাপন – ব্যাখ্যা কর।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561205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018773" y="457200"/>
            <a:ext cx="6175331" cy="914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3775" y="2005548"/>
            <a:ext cx="112608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১। অভিস্রবণ কী ?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২। অভিস্রবণ প্রক্রিয়ায় দ্রাবক একই হতে হয় কেন ?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কিসমিসকে পানিতে ভিজিয়ে রাখলে তা ফুলে উঠে কেন?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৪। অভিস্রবণ একমাত্র তরলের ক্ষেত্রে ঘটে কেন ?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৫। কিসমিস খেতে মিষ্টি লাগে কেন ?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৬। অর্ধভেদ্য পর্দা কী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11125200" y="39189"/>
            <a:ext cx="1066800" cy="533400"/>
          </a:xfrm>
          <a:prstGeom prst="actionButtonHo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365766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4724400" y="457200"/>
            <a:ext cx="2819400" cy="381000"/>
          </a:xfrm>
          <a:prstGeom prst="triangle">
            <a:avLst/>
          </a:prstGeom>
          <a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105400" y="838200"/>
            <a:ext cx="2057400" cy="762000"/>
          </a:xfrm>
          <a:prstGeom prst="rect">
            <a:avLst/>
          </a:prstGeom>
          <a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2849940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অভিস্রবণ প্রক্রিয়ার পাঠটি ভালোভাবে পড় এবং ০৫ টি বহু-নির্বাচনি প্রশ্ন তৈরি কর।</a:t>
            </a:r>
            <a:endParaRPr lang="en-US" sz="4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11125200" y="39189"/>
            <a:ext cx="1066800" cy="533400"/>
          </a:xfrm>
          <a:prstGeom prst="actionButtonHo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3374410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219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উপসংহার</a:t>
            </a:r>
            <a:endParaRPr lang="en-US" sz="7200" b="1" dirty="0">
              <a:solidFill>
                <a:schemeClr val="bg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572701"/>
            <a:ext cx="12191999" cy="43396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13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ধন্যবাদ</a:t>
            </a:r>
            <a:endParaRPr lang="en-US" sz="13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  <a:p>
            <a:pPr algn="r"/>
            <a:r>
              <a:rPr lang="bn-IN" sz="13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সবাইকে</a:t>
            </a:r>
            <a:endParaRPr lang="en-US" sz="13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6" name="Action Button: Return 5">
            <a:hlinkClick r:id="" action="ppaction://hlinkshowjump?jump=endshow" highlightClick="1"/>
          </p:cNvPr>
          <p:cNvSpPr/>
          <p:nvPr/>
        </p:nvSpPr>
        <p:spPr>
          <a:xfrm>
            <a:off x="10439400" y="6261538"/>
            <a:ext cx="1752600" cy="596462"/>
          </a:xfrm>
          <a:prstGeom prst="actionButtonRetur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CLOSE</a:t>
            </a:r>
          </a:p>
        </p:txBody>
      </p:sp>
      <p:sp>
        <p:nvSpPr>
          <p:cNvPr id="11" name="Action Button: Home 10">
            <a:hlinkClick r:id="" action="ppaction://hlinkshowjump?jump=firstslide" highlightClick="1"/>
          </p:cNvPr>
          <p:cNvSpPr/>
          <p:nvPr/>
        </p:nvSpPr>
        <p:spPr>
          <a:xfrm>
            <a:off x="11125200" y="39189"/>
            <a:ext cx="1066800" cy="533400"/>
          </a:xfrm>
          <a:prstGeom prst="actionButtonHo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1090588997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46418660" y="39189"/>
            <a:ext cx="1066800" cy="533400"/>
          </a:xfrm>
          <a:prstGeom prst="actionButtonHome">
            <a:avLst/>
          </a:prstGeom>
          <a:solidFill>
            <a:schemeClr val="accent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C000"/>
                </a:solidFill>
                <a:latin typeface="Kalpurush" pitchFamily="2" charset="0"/>
                <a:cs typeface="Kalpurush" pitchFamily="2" charset="0"/>
              </a:rPr>
              <a:t>HOME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2" y="1752600"/>
            <a:ext cx="9067799" cy="304800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72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Kalpurush" pitchFamily="2" charset="0"/>
                <a:cs typeface="Kalpurush" pitchFamily="2" charset="0"/>
              </a:rPr>
              <a:t>আজকের ক্লাসে সবাইকে স্বাগতম</a:t>
            </a:r>
            <a:endParaRPr lang="en-US" sz="7200" b="1" dirty="0">
              <a:ln>
                <a:prstDash val="solid"/>
              </a:ln>
              <a:solidFill>
                <a:srgbClr val="C0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33196915" y="39189"/>
            <a:ext cx="1066800" cy="533400"/>
          </a:xfrm>
          <a:prstGeom prst="actionButtonHo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HOME</a:t>
            </a:r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11125200" y="39189"/>
            <a:ext cx="1066800" cy="533400"/>
          </a:xfrm>
          <a:prstGeom prst="actionButtonHo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321518449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70234" y="483498"/>
            <a:ext cx="7299435" cy="1371600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rgbClr val="E9DE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bn-BD" sz="8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181556" y="2401491"/>
            <a:ext cx="11808832" cy="4335674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6203852" y="4009292"/>
            <a:ext cx="42204" cy="1800665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992838" y="3770136"/>
            <a:ext cx="0" cy="1364566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6471138" y="4740813"/>
            <a:ext cx="14068" cy="1406769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293603" y="2451527"/>
            <a:ext cx="348878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কৃষ্ণ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রায়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শত্রুজিৎপুর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মাগুরা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18/09/2021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/>
              <a:t>KRISHNA ROY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967" y="3285296"/>
            <a:ext cx="2758189" cy="2334245"/>
          </a:xfrm>
          <a:prstGeom prst="rect">
            <a:avLst/>
          </a:prstGeom>
        </p:spPr>
      </p:pic>
      <p:sp>
        <p:nvSpPr>
          <p:cNvPr id="12" name="Action Button: Home 11">
            <a:hlinkClick r:id="" action="ppaction://hlinkshowjump?jump=firstslide" highlightClick="1"/>
          </p:cNvPr>
          <p:cNvSpPr/>
          <p:nvPr/>
        </p:nvSpPr>
        <p:spPr>
          <a:xfrm>
            <a:off x="11125200" y="39189"/>
            <a:ext cx="1066800" cy="533400"/>
          </a:xfrm>
          <a:prstGeom prst="actionButtonHo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HOME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5743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2301">
        <p15:prstTrans prst="curtains"/>
      </p:transition>
    </mc:Choice>
    <mc:Fallback xmlns="">
      <p:transition spd="slow" advTm="230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46238"/>
          </a:xfr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IN" sz="88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8800" b="1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46238"/>
            <a:ext cx="12192000" cy="5211762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bn-IN" sz="3600" dirty="0">
                <a:latin typeface="Kalpurush" pitchFamily="2" charset="0"/>
                <a:cs typeface="Kalpurush" pitchFamily="2" charset="0"/>
              </a:rPr>
              <a:t> 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শ্রেণী	: অষ্টম</a:t>
            </a:r>
          </a:p>
          <a:p>
            <a:pPr marL="0" indent="0" algn="ctr">
              <a:buNone/>
            </a:pP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 বিষয়	: বিজ্ঞান</a:t>
            </a:r>
          </a:p>
          <a:p>
            <a:pPr marL="0" indent="0" algn="ctr">
              <a:buNone/>
            </a:pP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 অধ্যায়: </a:t>
            </a:r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৩য়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সময়	: ৪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</a:p>
          <a:p>
            <a:pPr marL="0" indent="0" algn="ctr">
              <a:buNone/>
            </a:pP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তারিখ	: </a:t>
            </a:r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২১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09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2021</a:t>
            </a:r>
          </a:p>
        </p:txBody>
      </p:sp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11125200" y="39189"/>
            <a:ext cx="1066800" cy="533400"/>
          </a:xfrm>
          <a:prstGeom prst="actionButtonHo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89599907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763"/>
            <a:ext cx="12192000" cy="1447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35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bn-IN" sz="9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507156"/>
            <a:ext cx="12192001" cy="5350843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BD" sz="6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 ---</a:t>
            </a:r>
          </a:p>
          <a:p>
            <a:r>
              <a:rPr lang="bn-BD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অভিস্রবণ কী তা বলতে পারবে</a:t>
            </a:r>
          </a:p>
          <a:p>
            <a:r>
              <a:rPr lang="bn-BD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একটি পরীক্ষার মাধ্যমে অভিস্রবণ প্রক্রিয়া ব্যাখ্যা করতে পারবে</a:t>
            </a:r>
          </a:p>
          <a:p>
            <a:r>
              <a:rPr lang="bn-BD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অভিস্রবণের গুরুত্ব বর্ণনা করতে পারবে।  </a:t>
            </a:r>
            <a:endParaRPr lang="en-US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11125200" y="39189"/>
            <a:ext cx="1066800" cy="533400"/>
          </a:xfrm>
          <a:prstGeom prst="actionButtonHo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1291445958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nimatedTreechanging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76600" y="1196181"/>
            <a:ext cx="54864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657600" y="449760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আমরা কী দেখছি ?</a:t>
            </a:r>
            <a:endParaRPr lang="en-US" sz="4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11125200" y="39189"/>
            <a:ext cx="1066800" cy="533400"/>
          </a:xfrm>
          <a:prstGeom prst="actionButtonHo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3159760834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9026" y="2590801"/>
            <a:ext cx="6898574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</a:t>
            </a:r>
            <a:r>
              <a:rPr lang="en-GB" sz="8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</a:t>
            </a:r>
            <a:r>
              <a:rPr lang="bn-BD" sz="8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স্রবণ</a:t>
            </a:r>
            <a:endParaRPr lang="en-US" sz="8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11125200" y="39189"/>
            <a:ext cx="1066800" cy="533400"/>
          </a:xfrm>
          <a:prstGeom prst="actionButtonHo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2089566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iphy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963" y="609600"/>
            <a:ext cx="8331696" cy="44196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057400" y="5334000"/>
            <a:ext cx="8001000" cy="838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ছবিতে আমরা পানির কী ধর্ম দেখতে পাচ্ছি ?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90181" y="5334000"/>
            <a:ext cx="8768219" cy="838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 অধিক পরিমাণ থেকে কম পরিমাণের  দিকে ধাবিত হয়।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11125200" y="39189"/>
            <a:ext cx="1066800" cy="533400"/>
          </a:xfrm>
          <a:prstGeom prst="actionButtonHo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102845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inciples-Osmosis-Illustration-PNG.png"/>
          <p:cNvPicPr>
            <a:picLocks noChangeAspect="1"/>
          </p:cNvPicPr>
          <p:nvPr/>
        </p:nvPicPr>
        <p:blipFill>
          <a:blip r:embed="rId2"/>
          <a:srcRect t="14406"/>
          <a:stretch>
            <a:fillRect/>
          </a:stretch>
        </p:blipFill>
        <p:spPr>
          <a:xfrm>
            <a:off x="413358" y="1678634"/>
            <a:ext cx="10985327" cy="43795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10200" y="5217796"/>
            <a:ext cx="762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পানি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36420" y="5643184"/>
            <a:ext cx="171594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দ্রবীভূত চিনি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7944" y="5596564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অর্ধভেদ্য পর্দা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2320050" y="5217002"/>
            <a:ext cx="7620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800600" y="381001"/>
            <a:ext cx="2590800" cy="7694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অভিস্রবণ কী?</a:t>
            </a:r>
            <a:endParaRPr lang="en-US" sz="4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11125200" y="39189"/>
            <a:ext cx="1066800" cy="533400"/>
          </a:xfrm>
          <a:prstGeom prst="actionButtonHo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30863852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1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425</Words>
  <Application>Microsoft Office PowerPoint</Application>
  <PresentationFormat>Widescreen</PresentationFormat>
  <Paragraphs>116</Paragraphs>
  <Slides>17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পাঠ পরিচিতি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akash</dc:creator>
  <cp:lastModifiedBy>Unknown User</cp:lastModifiedBy>
  <cp:revision>59</cp:revision>
  <dcterms:created xsi:type="dcterms:W3CDTF">1979-12-31T18:07:20Z</dcterms:created>
  <dcterms:modified xsi:type="dcterms:W3CDTF">2021-09-24T05:37:25Z</dcterms:modified>
</cp:coreProperties>
</file>