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8" r:id="rId3"/>
    <p:sldId id="259" r:id="rId4"/>
    <p:sldId id="260" r:id="rId5"/>
    <p:sldId id="261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TRUJITPUR K P SCH" initials="SKPS" lastIdx="5" clrIdx="0">
    <p:extLst>
      <p:ext uri="{19B8F6BF-5375-455C-9EA6-DF929625EA0E}">
        <p15:presenceInfo xmlns:p15="http://schemas.microsoft.com/office/powerpoint/2012/main" userId="SHATRUJITPUR K P 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presProps" Target="pres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commentAuthors" Target="commentAuthor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viewProps" Target="view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2-11T21:58:24.441" idx="5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9F499-602D-406E-9213-607BC8B400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BB312-A0B5-4BBB-B451-68877993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FE84-F0E8-4B84-8D2D-C6D2D77ADBC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8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4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9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3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6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0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8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3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3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4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6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83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0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KRISHNA 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9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66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3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91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6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16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76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79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2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hyperlink" Target="http://www.powerpointstyles.com/" TargetMode="Externa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4464051" y="6237288"/>
            <a:ext cx="2450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>
                <a:solidFill>
                  <a:srgbClr val="000000"/>
                </a:solidFill>
                <a:hlinkClick r:id="rId14"/>
              </a:rPr>
              <a:t>Powerpoint Templates</a:t>
            </a:r>
            <a:endParaRPr lang="fr-FR" sz="1800">
              <a:solidFill>
                <a:srgbClr val="000000"/>
              </a:solidFill>
            </a:endParaRPr>
          </a:p>
        </p:txBody>
      </p:sp>
      <p:pic>
        <p:nvPicPr>
          <p:cNvPr id="2051" name="Picture 16" descr="jhghjgj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0608733" y="6381751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>
                <a:solidFill>
                  <a:srgbClr val="FFFFFF"/>
                </a:solidFill>
              </a:rPr>
              <a:t>Page </a:t>
            </a:r>
            <a:fld id="{9D70DE01-F1C1-463E-9A51-8D1C6D2026C7}" type="slidenum">
              <a:rPr lang="fr-FR" sz="1800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sz="1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t>12/5/2014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t>KRISHNA 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4E10C-0539-4769-9A4C-E2C27ABB74E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8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1.xml" /><Relationship Id="rId5" Type="http://schemas.openxmlformats.org/officeDocument/2006/relationships/image" Target="../media/image4.jpg" /><Relationship Id="rId4" Type="http://schemas.openxmlformats.org/officeDocument/2006/relationships/image" Target="../media/image1.jp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eg" /><Relationship Id="rId5" Type="http://schemas.openxmlformats.org/officeDocument/2006/relationships/image" Target="../media/image9.pn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524000" y="1"/>
            <a:ext cx="307180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8000" b="1" i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8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fr-FR" sz="5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PH01179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67241" y="1571613"/>
            <a:ext cx="3623471" cy="362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9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উদাহরণঃ প্রোটিস্টা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cte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786" y="1787322"/>
            <a:ext cx="3143272" cy="206891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309786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bact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56" y="1785927"/>
            <a:ext cx="3010644" cy="2257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738942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ডায়াটম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রাজ্য-২ : প্রোটিস্টা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 এক কোষী</a:t>
            </a:r>
            <a:r>
              <a:rPr lang="en-GB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কলোনিয়াল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ফিলামেন্টাস।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কোষে ক্রোমাটিন বস্তু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নিউক্লিয়ার পর্দা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পরিবেস্টিত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অঙ্গাণু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 বিভাজন দ্বি বিভাজন প্রক্রিয়ায় সম্পন্ন হয়।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শোষণ,গ্রহন বা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ফটোসিন্থেটিক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পদ্ধতিতে খাদ্য গ্রহন করে।</a:t>
            </a:r>
          </a:p>
          <a:p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কনজুগেশন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প্রক্রিয়ায় প্রজনন ঘটে।</a:t>
            </a:r>
          </a:p>
        </p:txBody>
      </p:sp>
    </p:spTree>
    <p:extLst>
      <p:ext uri="{BB962C8B-B14F-4D97-AF65-F5344CB8AC3E}">
        <p14:creationId xmlns:p14="http://schemas.microsoft.com/office/powerpoint/2010/main" val="5177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উদাহরণঃ ফানজাই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cte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695" y="1643050"/>
            <a:ext cx="2357454" cy="235745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309786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পেনিসিলিয়াম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bact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58" y="1785927"/>
            <a:ext cx="3087840" cy="2257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738942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মাশরুম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রাজ্য-৩ : ফানজাই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1643051"/>
            <a:ext cx="82296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অধিকাংশই স্থলজ,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 জীবী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 পরজীবী।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 এক কোষী অথবা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মাইসেলিয়াম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দিয়ে গঠিত।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 নিউক্লিয়াস সু গঠিত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প্রক্রিয়ায় সম্পন্ন হয়।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শোষণ পদ্ধতিতে খাদ্য গ্রহন করে।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হ্যাপ্লয়েড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 করে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উদাহরণঃ প্লানটি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cte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695" y="1823165"/>
            <a:ext cx="2357454" cy="199722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309786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স্পাইরোগাইরা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bact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6658" y="1973126"/>
            <a:ext cx="3087840" cy="1883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738942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কাঠাল গাছ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রাজ্য-৪ : প্লানটি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 প্রকৃত নিউক্লিউলাস যুক্ত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সালোকসংশ্লেষণ কারী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 উন্নত টিস্যু তন্ত্র বিদ্যমান।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 ভ্রূণ সৃষ্টি হয়।</a:t>
            </a:r>
          </a:p>
          <a:p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অ্যানাইসোগামাস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উদাহরণঃ অ্যানিমালিয়া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cte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787" y="2000241"/>
            <a:ext cx="3119223" cy="180794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309786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bact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78" y="1973126"/>
            <a:ext cx="2828201" cy="1883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738942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মোরগ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রাজ্য-৫ : অ্যানি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ম্যা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লিয়া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 সুকেন্দ্রিক ও বহুকোষী প্রাণী।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কোষে কোনো জড় কোষ প্রাচীর, প্লাস্টিড ও কোষগহ্বর নেই।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 পরভোজী।</a:t>
            </a:r>
            <a:endParaRPr lang="en-GB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 যৌন জননের মাধ্যমে বংশ বৃদ্ধি করে।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ভ্রূণ বিকাশের সময়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ভ্রূণীয় স্তর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 হয়।</a:t>
            </a:r>
            <a:endParaRPr lang="en-GB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358246" cy="928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5860"/>
            <a:ext cx="8329642" cy="53578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গ্রুপ-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Monera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  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গ্রুপ-B: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Protista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 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গ্রুপ-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Fungi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  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গ্রুপ-</a:t>
            </a:r>
            <a:r>
              <a:rPr lang="bn-BD" sz="24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bn-BD" sz="28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Planti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	  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গ্রুপ-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Animalia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  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4284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66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479110" cy="409226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ণি বিণ্যাস কী ?</a:t>
            </a:r>
          </a:p>
          <a:p>
            <a:pPr lvl="0">
              <a:buNone/>
            </a:pP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চিত্র A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lvl="0">
              <a:buNone/>
            </a:pP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 C  ও চিত্র D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None/>
            </a:pP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 B  ও চিত্র E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রাজ্যগত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GB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07999" y="1219874"/>
            <a:ext cx="5765544" cy="102870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11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17431" y="2658368"/>
            <a:ext cx="42362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  <a:r>
              <a:rPr lang="bn-BD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6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অধ্যায়</a:t>
            </a:r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্র </a:t>
            </a:r>
            <a:r>
              <a:rPr lang="bn-BD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6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76890" y="3864220"/>
            <a:ext cx="31653" cy="135049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8629" y="3684853"/>
            <a:ext cx="0" cy="10234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77355" y="4412861"/>
            <a:ext cx="10551" cy="10550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65415" y="2361044"/>
            <a:ext cx="4712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 রায়</a:t>
            </a:r>
          </a:p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শত্রুজিৎপুর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12/5/2014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>
                <a:solidFill>
                  <a:prstClr val="black">
                    <a:tint val="75000"/>
                  </a:prstClr>
                </a:solidFill>
              </a:rPr>
              <a:t>KRISHNA ROY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" y="260974"/>
            <a:ext cx="2627784" cy="241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6901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301">
        <p15:prstTrans prst="curtains"/>
      </p:transition>
    </mc:Choice>
    <mc:Fallback xmlns="">
      <p:transition spd="slow" advTm="2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079" y="0"/>
            <a:ext cx="8229600" cy="725470"/>
          </a:xfr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GB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71547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lvl="1"/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66844" y="142852"/>
            <a:ext cx="3286148" cy="2071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GB" sz="66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7570" y="3786190"/>
            <a:ext cx="3286148" cy="2071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66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66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3881422" y="1214422"/>
            <a:ext cx="3929090" cy="39290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4468 C -0.06996 0.05555 -0.07569 0.06227 -0.07847 0.07407 C -0.08003 0.09028 -0.0835 0.10579 -0.08732 0.12106 C -0.09149 0.13819 -0.09444 0.15579 -0.10052 0.17199 C -0.10243 0.18403 -0.10364 0.1963 -0.10781 0.20741 C -0.11232 0.24606 -0.11267 0.30718 -0.09462 0.34259 C -0.09236 0.3581 -0.08975 0.37546 -0.08437 0.38958 C -0.07725 0.43472 -0.05694 0.47523 -0.03281 0.50741 C -0.02708 0.51505 -0.02795 0.51111 -0.02257 0.51713 C -0.01545 0.525 -0.00625 0.5368 0.00243 0.54074 C 0.01198 0.55347 0.00104 0.54097 0.01268 0.54861 C 0.01493 0.55 0.01632 0.55301 0.01858 0.5544 C 0.02691 0.55972 0.0375 0.5625 0.04653 0.56412 C 0.07448 0.57917 0.10035 0.56389 0.12743 0.55833 C 0.13386 0.55417 0.1415 0.5493 0.14653 0.54259 C 0.15243 0.53472 0.1599 0.5213 0.16719 0.51528 C 0.17014 0.50926 0.17153 0.50347 0.17448 0.49745 C 0.17917 0.47778 0.1717 0.50694 0.17882 0.48565 C 0.17969 0.48333 0.17934 0.48009 0.18038 0.47801 C 0.18143 0.47616 0.18334 0.47546 0.18472 0.47407 C 0.18629 0.46643 0.18733 0.46111 0.19063 0.4544 C 0.19254 0.44305 0.19618 0.43241 0.19792 0.42106 C 0.19913 0.41389 0.20087 0.39954 0.20087 0.39977 C 0.20174 0.37523 0.20087 0.34537 0.20677 0.32106 C 0.20573 0.30347 0.20521 0.28657 0.19358 0.27593 C 0.19028 0.26227 0.19497 0.2787 0.18768 0.26412 C 0.18681 0.2625 0.18698 0.26018 0.18629 0.25833 C 0.18316 0.24954 0.17674 0.24305 0.17153 0.2368 C 0.16493 0.22893 0.16198 0.22037 0.15382 0.21713 C 0.14948 0.21319 0.14566 0.20764 0.14063 0.20532 C 0.13177 0.20139 0.12292 0.19768 0.11424 0.19352 C 0.1092 0.18704 0.11111 0.18981 0.10834 0.18565 " pathEditMode="relative" rAng="0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2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C 0.00261 -0.04468 -0.00208 -0.04167 0.01042 -0.06852 C 0.01094 -0.07106 0.01111 -0.07384 0.01181 -0.07639 C 0.0125 -0.0787 0.01424 -0.08009 0.01476 -0.08241 C 0.01754 -0.09653 0.01684 -0.10278 0.02066 -0.11574 C 0.0224 -0.13032 0.02535 -0.14514 0.02952 -0.1588 C 0.03056 -0.17616 0.03212 -0.19514 0.03681 -0.21181 C 0.04323 -0.23542 0.03681 -0.20463 0.04132 -0.22755 C 0.04254 -0.24583 0.04462 -0.26273 0.03681 -0.27847 C 0.03281 -0.29537 0.02413 -0.30903 0.01476 -0.32153 C 0.01354 -0.32315 0.0132 -0.32593 0.01181 -0.32755 C 0.00382 -0.33704 0.00417 -0.33611 -0.00295 -0.33912 C -0.00781 -0.34352 -0.00903 -0.34861 -0.01458 -0.35093 C -0.02118 -0.35671 -0.02639 -0.36111 -0.03368 -0.36481 C -0.03663 -0.36644 -0.04253 -0.36852 -0.04253 -0.36852 C -0.05798 -0.38194 -0.08074 -0.38449 -0.09845 -0.38819 C -0.11164 -0.3875 -0.125 -0.3875 -0.13819 -0.38634 C -0.14965 -0.38542 -0.16094 -0.37801 -0.17205 -0.37454 C -0.1809 -0.36667 -0.18977 -0.3588 -0.19845 -0.35093 C -0.20435 -0.3456 -0.21772 -0.34167 -0.22501 -0.33912 C -0.23733 -0.32824 -0.25088 -0.31921 -0.26459 -0.31181 C -0.27674 -0.2956 -0.26112 -0.31435 -0.27501 -0.30394 C -0.29237 -0.29097 -0.26841 -0.30347 -0.28369 -0.29606 C -0.29949 -0.275 -0.30036 -0.26898 -0.30296 -0.23912 C -0.30227 -0.21319 -0.3073 -0.17894 -0.29549 -0.15486 C -0.29046 -0.13403 -0.29862 -0.16574 -0.29115 -0.14329 C -0.28577 -0.12662 -0.28473 -0.09213 -0.27049 -0.08634 C -0.26581 -0.07986 -0.26338 -0.0794 -0.2573 -0.07639 C -0.25643 -0.07662 -0.24254 -0.07708 -0.2382 -0.08032 C -0.23508 -0.08264 -0.22935 -0.08819 -0.22935 -0.08819 C -0.22657 -0.09398 -0.22622 -0.09537 -0.22206 -0.1 C -0.22067 -0.10162 -0.21754 -0.10394 -0.21754 -0.10394 " pathEditMode="relative" ptsTypes="fffffffffffffffffffffffff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43076" y="185739"/>
            <a:ext cx="8924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80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  <a:endParaRPr lang="fr-FR" sz="5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81189" y="1357313"/>
            <a:ext cx="4357687" cy="3714750"/>
          </a:xfrm>
          <a:prstGeom prst="rect">
            <a:avLst/>
          </a:prstGeom>
          <a:solidFill>
            <a:srgbClr val="2F84D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৯ম-১০ম শ্রেণ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n-BD" sz="48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  অধ্যায়</a:t>
            </a:r>
            <a:endParaRPr lang="bn-BD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3" descr="2014-06-23 15_43_22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428751"/>
            <a:ext cx="27622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5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666 -0.01064 L -3.33333E-6 -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2926" y="2071678"/>
            <a:ext cx="3143272" cy="2071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2926" y="4214818"/>
            <a:ext cx="321471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0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একটি বিদ্যালয়</a:t>
            </a:r>
            <a:endParaRPr lang="en-US" sz="20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38744" y="0"/>
            <a:ext cx="2000264" cy="142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66844" y="2143116"/>
            <a:ext cx="2000264" cy="142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8348" y="5000636"/>
            <a:ext cx="2000264" cy="142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৯ম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3388" y="5000636"/>
            <a:ext cx="2000264" cy="142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শ্রেণি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53454" y="2000240"/>
            <a:ext cx="2000264" cy="142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67636" y="2714620"/>
            <a:ext cx="714380" cy="35719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078586">
            <a:off x="7348645" y="4814832"/>
            <a:ext cx="714380" cy="35719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5898666" y="1554634"/>
            <a:ext cx="570187" cy="31839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3667108" y="2786058"/>
            <a:ext cx="714380" cy="35719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8160269">
            <a:off x="4190997" y="4769996"/>
            <a:ext cx="714380" cy="35719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ker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GB" sz="7200" kern="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bn-BD" sz="11500" b="1" ker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জগতের</a:t>
            </a:r>
          </a:p>
          <a:p>
            <a:pPr algn="ctr">
              <a:buFontTx/>
              <a:buNone/>
            </a:pPr>
            <a:r>
              <a:rPr lang="bn-BD" sz="11500" b="1" ker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bn-BD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5982" y="294516"/>
            <a:ext cx="10972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kern="0">
                <a:latin typeface="NikoshBAN" pitchFamily="2" charset="0"/>
                <a:cs typeface="NikoshBAN" pitchFamily="2" charset="0"/>
              </a:rPr>
              <a:t>শিখন ফল</a:t>
            </a:r>
            <a:endParaRPr lang="en-GB" sz="6000" b="1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2285" y="1576963"/>
            <a:ext cx="10972800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kern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শ্রেণিবিন্যাস কাকে বলে তা </a:t>
            </a:r>
            <a:r>
              <a:rPr lang="en-US" sz="4000" b="1" kern="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kern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4000" b="1" kern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 জগতের শ্রেণিবিন্যাস করন পারবে।</a:t>
            </a:r>
          </a:p>
          <a:p>
            <a:r>
              <a:rPr lang="bn-BD" sz="4000" b="1" kern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রাজ্যের </a:t>
            </a:r>
            <a:r>
              <a:rPr lang="en-US" sz="4000" b="1" kern="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kern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 শিখতে পারবে।</a:t>
            </a:r>
          </a:p>
          <a:p>
            <a:r>
              <a:rPr lang="bn-BD" sz="4000" b="1" kern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রাজ্যের </a:t>
            </a:r>
            <a:r>
              <a:rPr lang="en-US" sz="4000" b="1" kern="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kern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 শিখতে পারবে।</a:t>
            </a:r>
          </a:p>
          <a:p>
            <a:endParaRPr lang="bn-BD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6910" y="214291"/>
            <a:ext cx="757242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 জীবদের মধ্যে ভি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 ল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করঃ </a:t>
            </a:r>
            <a:endParaRPr lang="en-GB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Five_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787" y="1142984"/>
            <a:ext cx="7396581" cy="4357718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02974" y="268011"/>
            <a:ext cx="10972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kern="0">
                <a:solidFill>
                  <a:schemeClr val="accent3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GB" b="1" kern="0" dirty="0">
              <a:solidFill>
                <a:schemeClr val="accent3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7820" y="2393651"/>
            <a:ext cx="821537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বিশাল বৈচিত্রময় জীব জগত কে সহজভাবে অল্প পরিশ্রমে এবং অল্প সময়ে সঠিক ভাবে জানার জন্য বিভিন্ন দল ও ঊপদলে বিন্যস্ত করার পদ্ধতি কে জীব জগতের শ্রেনিবিন্যাস বলে।</a:t>
            </a:r>
            <a:endParaRPr lang="en-GB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Content Placeholder 4" descr="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29386" y="1593559"/>
            <a:ext cx="2794931" cy="342973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9" name="Title 2"/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BD" sz="6000" b="1" kern="0">
                <a:latin typeface="NikoshBAN" pitchFamily="2" charset="0"/>
                <a:cs typeface="NikoshBAN" pitchFamily="2" charset="0"/>
              </a:rPr>
              <a:t>বিজ্ঞানী হুইটেকার</a:t>
            </a:r>
            <a:endParaRPr lang="en-US" sz="6000" b="1" kern="0" dirty="0"/>
          </a:p>
        </p:txBody>
      </p:sp>
      <p:sp>
        <p:nvSpPr>
          <p:cNvPr id="30" name="TextBox 29"/>
          <p:cNvSpPr txBox="1"/>
          <p:nvPr/>
        </p:nvSpPr>
        <p:spPr>
          <a:xfrm>
            <a:off x="4310050" y="4786322"/>
            <a:ext cx="3571900" cy="1815882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হুইটেকার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১৯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৬৯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bn-BD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সমগ্র জীব জগত ৫ টি রাজ্যে শ্রেণিবিন্যাস করেন।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2" name="Regular Pentagon 41"/>
          <p:cNvSpPr/>
          <p:nvPr/>
        </p:nvSpPr>
        <p:spPr>
          <a:xfrm>
            <a:off x="4738678" y="2714620"/>
            <a:ext cx="2286016" cy="200026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endParaRPr lang="en-GB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Up Arrow 42"/>
          <p:cNvSpPr/>
          <p:nvPr/>
        </p:nvSpPr>
        <p:spPr>
          <a:xfrm>
            <a:off x="5595934" y="2143116"/>
            <a:ext cx="500066" cy="50006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4" name="Up Arrow 43"/>
          <p:cNvSpPr/>
          <p:nvPr/>
        </p:nvSpPr>
        <p:spPr>
          <a:xfrm rot="3553402">
            <a:off x="7045984" y="3093099"/>
            <a:ext cx="500066" cy="50006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5" name="Up Arrow 44"/>
          <p:cNvSpPr/>
          <p:nvPr/>
        </p:nvSpPr>
        <p:spPr>
          <a:xfrm rot="17561032">
            <a:off x="4167174" y="3143248"/>
            <a:ext cx="500066" cy="50006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6" name="Up Arrow 45"/>
          <p:cNvSpPr/>
          <p:nvPr/>
        </p:nvSpPr>
        <p:spPr>
          <a:xfrm rot="13489695">
            <a:off x="4667240" y="4714884"/>
            <a:ext cx="500066" cy="50006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7" name="Up Arrow 46"/>
          <p:cNvSpPr/>
          <p:nvPr/>
        </p:nvSpPr>
        <p:spPr>
          <a:xfrm rot="7889981">
            <a:off x="6691496" y="4667439"/>
            <a:ext cx="500066" cy="50006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52992" y="1071546"/>
            <a:ext cx="1928826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rgbClr val="FFFFFF">
                    <a:lumMod val="95000"/>
                  </a:srgbClr>
                </a:solidFill>
                <a:latin typeface="NikoshBAN" pitchFamily="2" charset="0"/>
                <a:cs typeface="NikoshBAN" pitchFamily="2" charset="0"/>
              </a:rPr>
              <a:t>রাজ্য-১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মনেরা</a:t>
            </a:r>
            <a:endParaRPr lang="en-GB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667636" y="2500306"/>
            <a:ext cx="1928826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rgbClr val="FFFFFF">
                    <a:lumMod val="95000"/>
                  </a:srgbClr>
                </a:solidFill>
                <a:latin typeface="NikoshBAN" pitchFamily="2" charset="0"/>
                <a:cs typeface="NikoshBAN" pitchFamily="2" charset="0"/>
              </a:rPr>
              <a:t>রাজ্য-৩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ফানজাই</a:t>
            </a:r>
            <a:endParaRPr lang="en-GB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024034" y="2571744"/>
            <a:ext cx="1928826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rgbClr val="FFFFFF">
                    <a:lumMod val="95000"/>
                  </a:srgbClr>
                </a:solidFill>
                <a:latin typeface="NikoshBAN" pitchFamily="2" charset="0"/>
                <a:cs typeface="NikoshBAN" pitchFamily="2" charset="0"/>
              </a:rPr>
              <a:t>রাজ্য-২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GB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95538" y="5143512"/>
            <a:ext cx="1928826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rgbClr val="FFFFFF">
                    <a:lumMod val="95000"/>
                  </a:srgbClr>
                </a:solidFill>
                <a:latin typeface="NikoshBAN" pitchFamily="2" charset="0"/>
                <a:cs typeface="NikoshBAN" pitchFamily="2" charset="0"/>
              </a:rPr>
              <a:t>রাজ্য-৪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প্লানটি</a:t>
            </a:r>
            <a:endParaRPr lang="en-GB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381884" y="5072074"/>
            <a:ext cx="1928826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rgbClr val="FFFFFF">
                    <a:lumMod val="95000"/>
                  </a:srgbClr>
                </a:solidFill>
                <a:latin typeface="NikoshBAN" pitchFamily="2" charset="0"/>
                <a:cs typeface="NikoshBAN" pitchFamily="2" charset="0"/>
              </a:rPr>
              <a:t>রাজ্য-৫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অ্যানিমেলিয়া</a:t>
            </a:r>
            <a:endParaRPr lang="en-GB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" name="Picture 52" descr="5_kingdom_classifier-141F31D29724E1D5A7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653" y="490331"/>
            <a:ext cx="7286677" cy="5857892"/>
          </a:xfrm>
          <a:prstGeom prst="rect">
            <a:avLst/>
          </a:prstGeom>
          <a:noFill/>
        </p:spPr>
      </p:pic>
      <p:sp>
        <p:nvSpPr>
          <p:cNvPr id="54" name="Title 2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BD" sz="6000" b="1" kern="0">
                <a:latin typeface="NikoshBAN" pitchFamily="2" charset="0"/>
                <a:cs typeface="NikoshBAN" pitchFamily="2" charset="0"/>
              </a:rPr>
              <a:t>বিজ্ঞানী মারগুলিস</a:t>
            </a:r>
            <a:endParaRPr lang="en-US" sz="6000" b="1" kern="0" dirty="0"/>
          </a:p>
        </p:txBody>
      </p:sp>
      <p:pic>
        <p:nvPicPr>
          <p:cNvPr id="55" name="Content Placeholder 4" descr="thum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024431" y="1214422"/>
            <a:ext cx="2128045" cy="319206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6" name="Flowchart: Off-page Connector 55"/>
          <p:cNvSpPr/>
          <p:nvPr/>
        </p:nvSpPr>
        <p:spPr>
          <a:xfrm>
            <a:off x="4966244" y="1357298"/>
            <a:ext cx="2286016" cy="1000132"/>
          </a:xfrm>
          <a:prstGeom prst="flowChartOffpageConnector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সমগ্র জীব জগৎ</a:t>
            </a:r>
            <a:endParaRPr lang="en-GB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5966376" y="2357430"/>
            <a:ext cx="357190" cy="500066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8" name="Bent-Up Arrow 57"/>
          <p:cNvSpPr/>
          <p:nvPr/>
        </p:nvSpPr>
        <p:spPr>
          <a:xfrm rot="10800000">
            <a:off x="3323170" y="2857496"/>
            <a:ext cx="2857520" cy="357190"/>
          </a:xfrm>
          <a:prstGeom prst="bentUp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9" name="Bent-Up Arrow 58"/>
          <p:cNvSpPr/>
          <p:nvPr/>
        </p:nvSpPr>
        <p:spPr>
          <a:xfrm rot="10800000" flipH="1">
            <a:off x="6180690" y="2857496"/>
            <a:ext cx="2786082" cy="357190"/>
          </a:xfrm>
          <a:prstGeom prst="bentUp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0" name="Flowchart: Off-page Connector 59"/>
          <p:cNvSpPr/>
          <p:nvPr/>
        </p:nvSpPr>
        <p:spPr>
          <a:xfrm>
            <a:off x="2751666" y="3214686"/>
            <a:ext cx="1500198" cy="857256"/>
          </a:xfrm>
          <a:prstGeom prst="flowChartOffpageConnector">
            <a:avLst/>
          </a:prstGeom>
          <a:solidFill>
            <a:srgbClr val="00B0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সুপার কিংডম -১</a:t>
            </a:r>
            <a:endParaRPr lang="en-GB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Flowchart: Off-page Connector 60"/>
          <p:cNvSpPr/>
          <p:nvPr/>
        </p:nvSpPr>
        <p:spPr>
          <a:xfrm>
            <a:off x="8109516" y="3214686"/>
            <a:ext cx="1500198" cy="857256"/>
          </a:xfrm>
          <a:prstGeom prst="flowChartOffpageConnector">
            <a:avLst/>
          </a:prstGeom>
          <a:solidFill>
            <a:srgbClr val="00B0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সুপার কিংডম -২</a:t>
            </a:r>
            <a:endParaRPr lang="en-GB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537352" y="4357694"/>
            <a:ext cx="1785950" cy="1785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ক্যারিওটা</a:t>
            </a:r>
            <a:endParaRPr lang="en-GB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038078" y="4357694"/>
            <a:ext cx="1785950" cy="1785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ক্যারিওটা</a:t>
            </a:r>
            <a:endParaRPr lang="en-GB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C 0.06901 7.40741E-7 0.125 0.07477 0.125 0.16667 C 0.125 0.25856 0.06901 0.33333 0 0.33333 C -0.06901 0.33333 -0.125 0.25856 -0.125 0.16667 C -0.125 0.07477 -0.06901 7.40741E-7 0 7.40741E-7 Z " pathEditMode="relative" rAng="0" ptsTypes="AAAAA">
                                      <p:cBhvr>
                                        <p:cTn id="4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C 0.06901 7.40741E-7 0.125 0.07477 0.125 0.16667 C 0.125 0.25856 0.06901 0.33333 -1.875E-6 0.33333 C -0.06901 0.33333 -0.125 0.25856 -0.125 0.16667 C -0.125 0.07477 -0.06901 7.40741E-7 -1.875E-6 7.40741E-7 Z " pathEditMode="relative" rAng="0" ptsTypes="AAAAA">
                                      <p:cBhvr>
                                        <p:cTn id="4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build="p" animBg="1"/>
      <p:bldP spid="16" grpId="1" build="allAtOnce" animBg="1"/>
      <p:bldP spid="17" grpId="0" animBg="1"/>
      <p:bldP spid="17" grpId="1" animBg="1"/>
      <p:bldP spid="18" grpId="0" build="p" animBg="1"/>
      <p:bldP spid="18" grpId="1" build="allAtOnce" animBg="1"/>
      <p:bldP spid="19" grpId="0" animBg="1"/>
      <p:bldP spid="19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/>
      <p:bldP spid="30" grpId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5129" y="212787"/>
            <a:ext cx="8229600" cy="8683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285860"/>
            <a:ext cx="8329642" cy="5072098"/>
          </a:xfrm>
          <a:solidFill>
            <a:schemeClr val="accent3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738414" y="1357298"/>
            <a:ext cx="1785950" cy="1785950"/>
          </a:xfrm>
          <a:prstGeom prst="ellipse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ক্যারিওটা</a:t>
            </a:r>
            <a:endParaRPr lang="en-GB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3309918" y="3143248"/>
            <a:ext cx="357190" cy="285752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238876" y="1357298"/>
            <a:ext cx="1785950" cy="1785950"/>
          </a:xfrm>
          <a:prstGeom prst="ellipse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ক্যারিওটা</a:t>
            </a:r>
            <a:endParaRPr lang="en-GB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66976" y="3429000"/>
            <a:ext cx="1785950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0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রাজ্য – ১</a:t>
            </a:r>
            <a:endParaRPr lang="bn-BD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মনেরা</a:t>
            </a:r>
            <a:endParaRPr lang="en-GB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inus 16"/>
          <p:cNvSpPr/>
          <p:nvPr/>
        </p:nvSpPr>
        <p:spPr>
          <a:xfrm>
            <a:off x="1881158" y="4500570"/>
            <a:ext cx="8643998" cy="642942"/>
          </a:xfrm>
          <a:prstGeom prst="mathMinus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810248" y="3857628"/>
            <a:ext cx="357190" cy="928694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67174" y="5357826"/>
            <a:ext cx="1785950" cy="92869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0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রাজ্য – ৩</a:t>
            </a:r>
            <a:endParaRPr lang="bn-BD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ফানজাই</a:t>
            </a:r>
            <a:endParaRPr lang="en-GB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67438" y="5357826"/>
            <a:ext cx="1785950" cy="92869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0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রাজ্য – 4</a:t>
            </a:r>
            <a:endParaRPr lang="bn-BD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প্লানটি</a:t>
            </a:r>
            <a:endParaRPr lang="en-GB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67702" y="5357826"/>
            <a:ext cx="1785950" cy="92869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0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রাজ্য – 5</a:t>
            </a:r>
            <a:endParaRPr lang="bn-BD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আনিম্যালিয়া</a:t>
            </a:r>
            <a:endParaRPr lang="en-GB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38348" y="5357826"/>
            <a:ext cx="1785950" cy="92869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0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রাজ্য – ২</a:t>
            </a:r>
            <a:endParaRPr lang="bn-BD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GB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3095604" y="4929198"/>
            <a:ext cx="357190" cy="357190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4810116" y="4929198"/>
            <a:ext cx="357190" cy="357190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810380" y="4929198"/>
            <a:ext cx="357190" cy="357190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8739206" y="4929198"/>
            <a:ext cx="357190" cy="357190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1" name="Bent Arrow 40"/>
          <p:cNvSpPr/>
          <p:nvPr/>
        </p:nvSpPr>
        <p:spPr>
          <a:xfrm rot="10800000">
            <a:off x="5953124" y="3214686"/>
            <a:ext cx="1214446" cy="714380"/>
          </a:xfrm>
          <a:prstGeom prst="bent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26" grpId="0" animBg="1"/>
      <p:bldP spid="26" grpId="1" animBg="1"/>
      <p:bldP spid="31" grpId="0" animBg="1"/>
      <p:bldP spid="32" grpId="0" animBg="1"/>
      <p:bldP spid="32" grpId="1" animBg="1"/>
      <p:bldP spid="16" grpId="0" animBg="1"/>
      <p:bldP spid="16" grpId="1" animBg="1"/>
      <p:bldP spid="17" grpId="0" animBg="1"/>
      <p:bldP spid="19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9" grpId="0" animBg="1"/>
      <p:bldP spid="29" grpId="1" animBg="1"/>
      <p:bldP spid="33" grpId="0" animBg="1"/>
      <p:bldP spid="34" grpId="0" animBg="1"/>
      <p:bldP spid="35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-১</a:t>
            </a:r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024034" y="1643050"/>
            <a:ext cx="8072494" cy="4286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138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প্রোক্যারিওটা</a:t>
            </a:r>
            <a:endParaRPr lang="en-GB" sz="13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উদাহরণঃ মনেরা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cte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786" y="1643050"/>
            <a:ext cx="3143272" cy="235745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309786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ব্যাক্টেরিয়া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bact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942" y="1785927"/>
            <a:ext cx="3143272" cy="2257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738942" y="4286257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নস্টক</a:t>
            </a:r>
            <a:endParaRPr lang="en-GB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রাজ্য-১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মনেরা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 এক কোষী,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ফিলামেন্টাস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কোষে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ক্রোমাটিন বস্তু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 কিন্তু নিউক্লিওলাস ও নিউক্লিয়ার পর্দা নেই।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প্লাস্টিড, মাইটোকন্ড্রিয়া,এন্ডোপ্লাসমিক জালিকা ইত্যাদি নেই কিন্তু রাইবোসোম আছে।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 বিভাজন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প্রক্রিয়ায় সম্পন্ন হয়।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প্রধানতঃ 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শোষণ পদ্ধতি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 খাদ্য গ্রহন করে।</a:t>
            </a:r>
            <a:endParaRPr lang="en-GB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-২</a:t>
            </a:r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024034" y="1643050"/>
            <a:ext cx="8072494" cy="4286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138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ইউক্যারিওটা</a:t>
            </a:r>
            <a:endParaRPr lang="en-GB" sz="13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2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512</Words>
  <Application>Microsoft Office PowerPoint</Application>
  <PresentationFormat>Widescreen</PresentationFormat>
  <Paragraphs>146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Modèle par défaut</vt:lpstr>
      <vt:lpstr>1_Office Theme</vt:lpstr>
      <vt:lpstr>PowerPoint Presentation</vt:lpstr>
      <vt:lpstr>PowerPoint Presentation</vt:lpstr>
      <vt:lpstr>PowerPoint Presentation</vt:lpstr>
      <vt:lpstr>PowerPoint Presentation</vt:lpstr>
      <vt:lpstr>জীব জগতের শ্রেণিবিন্যাস</vt:lpstr>
      <vt:lpstr>সুপার কিংডম -১</vt:lpstr>
      <vt:lpstr>উদাহরণঃ মনেরা</vt:lpstr>
      <vt:lpstr>রাজ্য-১ : মনেরা</vt:lpstr>
      <vt:lpstr>সুপার কিংডম -২</vt:lpstr>
      <vt:lpstr>উদাহরণঃ প্রোটিস্টা</vt:lpstr>
      <vt:lpstr>রাজ্য-২ : প্রোটিস্টা</vt:lpstr>
      <vt:lpstr>উদাহরণঃ ফানজাই</vt:lpstr>
      <vt:lpstr>রাজ্য-৩ : ফানজাই</vt:lpstr>
      <vt:lpstr>উদাহরণঃ প্লানটি</vt:lpstr>
      <vt:lpstr>রাজ্য-৪ : প্লানটি</vt:lpstr>
      <vt:lpstr>উদাহরণঃ অ্যানিমালিয়া</vt:lpstr>
      <vt:lpstr>রাজ্য-৫ : অ্যানিম্যালিয়া</vt:lpstr>
      <vt:lpstr>দলীয় কাজ</vt:lpstr>
      <vt:lpstr>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SHATRUJITPUR K P SCH</dc:creator>
  <cp:lastModifiedBy>Unknown User</cp:lastModifiedBy>
  <cp:revision>19</cp:revision>
  <dcterms:created xsi:type="dcterms:W3CDTF">2014-12-10T01:43:04Z</dcterms:created>
  <dcterms:modified xsi:type="dcterms:W3CDTF">2021-09-24T05:43:14Z</dcterms:modified>
</cp:coreProperties>
</file>