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87" r:id="rId3"/>
    <p:sldId id="261" r:id="rId4"/>
    <p:sldId id="280" r:id="rId5"/>
    <p:sldId id="262" r:id="rId6"/>
    <p:sldId id="260" r:id="rId7"/>
    <p:sldId id="267" r:id="rId8"/>
    <p:sldId id="263" r:id="rId9"/>
    <p:sldId id="264" r:id="rId10"/>
    <p:sldId id="278" r:id="rId11"/>
    <p:sldId id="270" r:id="rId12"/>
    <p:sldId id="279" r:id="rId13"/>
    <p:sldId id="256" r:id="rId14"/>
    <p:sldId id="284" r:id="rId15"/>
    <p:sldId id="266" r:id="rId16"/>
    <p:sldId id="271" r:id="rId17"/>
    <p:sldId id="272" r:id="rId18"/>
    <p:sldId id="273" r:id="rId19"/>
    <p:sldId id="258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CCFF"/>
    <a:srgbClr val="00FFFF"/>
    <a:srgbClr val="66FF99"/>
    <a:srgbClr val="F6E5FF"/>
    <a:srgbClr val="CC66FF"/>
    <a:srgbClr val="66FF33"/>
    <a:srgbClr val="FF00FF"/>
    <a:srgbClr val="FFCC66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532" autoAdjust="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F9B67-38C7-4951-BD2B-5C6262416A6A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E2EFF9-CCAC-4EC8-B192-C4D73C9C56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7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48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028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664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899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4657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519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8654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66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5000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971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336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9C66-C66E-4992-86E0-3468675A54C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356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094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34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466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9002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717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E2EFF9-CCAC-4EC8-B192-C4D73C9C5670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247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1/1/2002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1371600" y="609600"/>
            <a:ext cx="5943600" cy="5562600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27105" y="2419350"/>
            <a:ext cx="2632589" cy="2228850"/>
          </a:xfrm>
          <a:prstGeom prst="rect">
            <a:avLst/>
          </a:prstGeom>
          <a:noFill/>
          <a:ln w="19050">
            <a:noFill/>
          </a:ln>
        </p:spPr>
        <p:txBody>
          <a:bodyPr wrap="none" rtlCol="0">
            <a:prstTxWarp prst="textArchUpPour">
              <a:avLst>
                <a:gd name="adj1" fmla="val 6560185"/>
                <a:gd name="adj2" fmla="val 31735"/>
              </a:avLst>
            </a:prstTxWarp>
            <a:spAutoFit/>
          </a:bodyPr>
          <a:lstStyle/>
          <a:p>
            <a:r>
              <a:rPr lang="bn-IN" sz="13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99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3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99"/>
              </a:solidFill>
              <a:effectLst>
                <a:outerShdw blurRad="50800" algn="tl" rotWithShape="0">
                  <a:srgbClr val="000000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634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Box 54"/>
          <p:cNvSpPr txBox="1"/>
          <p:nvPr/>
        </p:nvSpPr>
        <p:spPr>
          <a:xfrm>
            <a:off x="648046" y="3810000"/>
            <a:ext cx="7997190" cy="584775"/>
          </a:xfrm>
          <a:prstGeom prst="rect">
            <a:avLst/>
          </a:prstGeom>
          <a:solidFill>
            <a:srgbClr val="F9E9F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(৫+১২) 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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২ = ৮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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8082" y="1436371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65364" y="1436370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সর্বনিম্ন উপাত্ত = 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9600" y="2198370"/>
            <a:ext cx="7997190" cy="58477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3400" y="521970"/>
            <a:ext cx="8111836" cy="773430"/>
            <a:chOff x="381000" y="457200"/>
            <a:chExt cx="8305800" cy="773430"/>
          </a:xfrm>
        </p:grpSpPr>
        <p:sp>
          <p:nvSpPr>
            <p:cNvPr id="23" name="Oval 22"/>
            <p:cNvSpPr/>
            <p:nvPr/>
          </p:nvSpPr>
          <p:spPr>
            <a:xfrm>
              <a:off x="381000" y="5029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219200" y="51054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057400" y="45720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2895600" y="4648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572000" y="46863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3733800" y="46863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410200" y="5029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248400" y="5029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7086600" y="4648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7886700" y="5029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33400" y="2884170"/>
            <a:ext cx="8077200" cy="773430"/>
            <a:chOff x="419100" y="2819400"/>
            <a:chExt cx="8305800" cy="773430"/>
          </a:xfrm>
        </p:grpSpPr>
        <p:sp>
          <p:nvSpPr>
            <p:cNvPr id="42" name="Oval 41"/>
            <p:cNvSpPr/>
            <p:nvPr/>
          </p:nvSpPr>
          <p:spPr>
            <a:xfrm>
              <a:off x="419100" y="28651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1257300" y="287274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Oval 44"/>
            <p:cNvSpPr/>
            <p:nvPr/>
          </p:nvSpPr>
          <p:spPr>
            <a:xfrm>
              <a:off x="2095500" y="281940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2933700" y="28270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610100" y="283083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771900" y="283083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5448300" y="28651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286500" y="28651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7124700" y="28270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8" name="Oval 57"/>
            <p:cNvSpPr/>
            <p:nvPr/>
          </p:nvSpPr>
          <p:spPr>
            <a:xfrm>
              <a:off x="7924800" y="28651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47" name="Straight Arrow Connector 46"/>
          <p:cNvCxnSpPr>
            <a:stCxn id="42" idx="2"/>
            <a:endCxn id="53" idx="2"/>
          </p:cNvCxnSpPr>
          <p:nvPr/>
        </p:nvCxnSpPr>
        <p:spPr>
          <a:xfrm flipV="1">
            <a:off x="533400" y="3255645"/>
            <a:ext cx="3260521" cy="3429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54" idx="2"/>
          </p:cNvCxnSpPr>
          <p:nvPr/>
        </p:nvCxnSpPr>
        <p:spPr>
          <a:xfrm>
            <a:off x="5424182" y="3289935"/>
            <a:ext cx="3186418" cy="6023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613410" y="4539649"/>
                <a:ext cx="7997190" cy="1861151"/>
              </a:xfrm>
              <a:prstGeom prst="rect">
                <a:avLst/>
              </a:prstGeom>
              <a:gradFill flip="none" rotWithShape="1">
                <a:gsLst>
                  <a:gs pos="0">
                    <a:srgbClr val="66FFFF">
                      <a:tint val="66000"/>
                      <a:satMod val="160000"/>
                    </a:srgbClr>
                  </a:gs>
                  <a:gs pos="50000">
                    <a:srgbClr val="66FFFF">
                      <a:tint val="44500"/>
                      <a:satMod val="160000"/>
                    </a:srgbClr>
                  </a:gs>
                  <a:gs pos="100000">
                    <a:srgbClr val="66FFFF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যদি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n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সংখ্যক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উপাত্ত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থাকে এবং </a:t>
                </a:r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n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যদি 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বিজোড়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সংখ্যা হয় তবে</a:t>
                </a:r>
              </a:p>
              <a:p>
                <a:pPr algn="ctr"/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উপাত্তগুলোর মধ্যক</a:t>
                </a:r>
                <a:r>
                  <a:rPr lang="bn-BD" sz="2800" dirty="0" smtClean="0">
                    <a:latin typeface="NikoshBAN" pitchFamily="2" charset="0"/>
                    <a:cs typeface="NikoshBAN" pitchFamily="2" charset="0"/>
                  </a:rPr>
                  <a:t> হ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বে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 b="0" i="0" smtClean="0">
                            <a:latin typeface="Cambria Math"/>
                            <a:cs typeface="NikoshBAN" pitchFamily="2" charset="0"/>
                          </a:rPr>
                          <m:t>n</m:t>
                        </m:r>
                        <m:r>
                          <a:rPr lang="bn-IN" sz="2800" b="0" i="1" dirty="0" smtClean="0">
                            <a:latin typeface="Cambria Math"/>
                            <a:cs typeface="NikoshBAN" pitchFamily="2" charset="0"/>
                          </a:rPr>
                          <m:t> + </m:t>
                        </m:r>
                        <m:r>
                          <a:rPr lang="bn-IN" sz="2800" b="0" i="1" dirty="0" smtClean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8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তম পদের মান। আর  </a:t>
                </a:r>
                <a:r>
                  <a:rPr lang="en-US" sz="2800" dirty="0" smtClean="0">
                    <a:latin typeface="Times New Roman" pitchFamily="18" charset="0"/>
                    <a:cs typeface="Times New Roman" pitchFamily="18" charset="0"/>
                  </a:rPr>
                  <a:t>n </a:t>
                </a:r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যদি জোড় হয়</a:t>
                </a:r>
              </a:p>
              <a:p>
                <a:pPr algn="ctr"/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তবে মধ্যক হবে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dirty="0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3200" b="0" i="0" dirty="0" smtClean="0">
                            <a:latin typeface="Cambria Math"/>
                            <a:cs typeface="NikoshBAN" pitchFamily="2" charset="0"/>
                          </a:rPr>
                          <m:t>n</m:t>
                        </m:r>
                      </m:num>
                      <m:den>
                        <m:r>
                          <a:rPr lang="bn-IN" sz="3200" b="0" i="0" dirty="0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  <m:r>
                      <a:rPr lang="bn-IN" sz="3200" i="1" dirty="0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তম 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28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800">
                            <a:latin typeface="Cambria Math"/>
                            <a:cs typeface="NikoshBAN" pitchFamily="2" charset="0"/>
                          </a:rPr>
                          <m:t>n</m:t>
                        </m:r>
                        <m:r>
                          <a:rPr lang="bn-IN" sz="2800" i="1" dirty="0">
                            <a:latin typeface="Cambria Math"/>
                            <a:cs typeface="NikoshBAN" pitchFamily="2" charset="0"/>
                          </a:rPr>
                          <m:t> + </m:t>
                        </m:r>
                        <m:r>
                          <a:rPr lang="bn-IN" sz="2800" i="1" dirty="0">
                            <a:latin typeface="Cambria Math"/>
                            <a:cs typeface="NikoshBAN" pitchFamily="2" charset="0"/>
                          </a:rPr>
                          <m:t>১</m:t>
                        </m:r>
                      </m:num>
                      <m:den>
                        <m:r>
                          <a:rPr lang="bn-IN" sz="2800" i="1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r>
                  <a:rPr lang="bn-IN" sz="2800" dirty="0" smtClean="0">
                    <a:latin typeface="NikoshBAN" pitchFamily="2" charset="0"/>
                    <a:cs typeface="NikoshBAN" pitchFamily="2" charset="0"/>
                  </a:rPr>
                  <a:t> তম পদ দুইটির সাংখ্যিক মানের গড়।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410" y="4539649"/>
                <a:ext cx="7997190" cy="1861151"/>
              </a:xfrm>
              <a:prstGeom prst="rect">
                <a:avLst/>
              </a:prstGeom>
              <a:blipFill rotWithShape="1">
                <a:blip r:embed="rId3"/>
                <a:stretch>
                  <a:fillRect l="-76" t="-3896" r="-380" b="-259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738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6" grpId="0" animBg="1"/>
      <p:bldP spid="50" grpId="0" animBg="1"/>
      <p:bldP spid="51" grpId="0" animBg="1"/>
      <p:bldP spid="32" grpId="0" uiExpand="1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210" y="685800"/>
            <a:ext cx="8109684" cy="707886"/>
          </a:xfrm>
          <a:prstGeom prst="rect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483893" y="1740010"/>
            <a:ext cx="8229600" cy="3517790"/>
            <a:chOff x="483893" y="2725167"/>
            <a:chExt cx="8229600" cy="3517790"/>
          </a:xfrm>
        </p:grpSpPr>
        <p:sp>
          <p:nvSpPr>
            <p:cNvPr id="51" name="Rectangle 50"/>
            <p:cNvSpPr/>
            <p:nvPr/>
          </p:nvSpPr>
          <p:spPr>
            <a:xfrm>
              <a:off x="483893" y="2725167"/>
              <a:ext cx="8229600" cy="34950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Cube 7"/>
            <p:cNvSpPr/>
            <p:nvPr/>
          </p:nvSpPr>
          <p:spPr>
            <a:xfrm>
              <a:off x="3650689" y="3429000"/>
              <a:ext cx="349955" cy="2813957"/>
            </a:xfrm>
            <a:prstGeom prst="cube">
              <a:avLst>
                <a:gd name="adj" fmla="val 12668"/>
              </a:avLst>
            </a:prstGeom>
            <a:solidFill>
              <a:srgbClr val="66FF3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Cube 21"/>
            <p:cNvSpPr/>
            <p:nvPr/>
          </p:nvSpPr>
          <p:spPr>
            <a:xfrm>
              <a:off x="3239509" y="4344634"/>
              <a:ext cx="349955" cy="1866901"/>
            </a:xfrm>
            <a:prstGeom prst="cube">
              <a:avLst>
                <a:gd name="adj" fmla="val 12668"/>
              </a:avLst>
            </a:prstGeom>
            <a:solidFill>
              <a:srgbClr val="FF00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Cube 22"/>
            <p:cNvSpPr/>
            <p:nvPr/>
          </p:nvSpPr>
          <p:spPr>
            <a:xfrm>
              <a:off x="2804183" y="4670326"/>
              <a:ext cx="349955" cy="1534532"/>
            </a:xfrm>
            <a:prstGeom prst="cube">
              <a:avLst>
                <a:gd name="adj" fmla="val 12668"/>
              </a:avLst>
            </a:prstGeom>
            <a:solidFill>
              <a:srgbClr val="00FF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ube 23"/>
            <p:cNvSpPr/>
            <p:nvPr/>
          </p:nvSpPr>
          <p:spPr>
            <a:xfrm>
              <a:off x="2383692" y="4268434"/>
              <a:ext cx="349955" cy="1943101"/>
            </a:xfrm>
            <a:prstGeom prst="cube">
              <a:avLst>
                <a:gd name="adj" fmla="val 12668"/>
              </a:avLst>
            </a:prstGeom>
            <a:solidFill>
              <a:srgbClr val="66FF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Cube 24"/>
            <p:cNvSpPr/>
            <p:nvPr/>
          </p:nvSpPr>
          <p:spPr>
            <a:xfrm>
              <a:off x="1948017" y="3558923"/>
              <a:ext cx="349955" cy="2666648"/>
            </a:xfrm>
            <a:prstGeom prst="cube">
              <a:avLst>
                <a:gd name="adj" fmla="val 12668"/>
              </a:avLst>
            </a:prstGeom>
            <a:solidFill>
              <a:srgbClr val="FFCC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Cube 25"/>
            <p:cNvSpPr/>
            <p:nvPr/>
          </p:nvSpPr>
          <p:spPr>
            <a:xfrm>
              <a:off x="1513986" y="4391150"/>
              <a:ext cx="349955" cy="1824593"/>
            </a:xfrm>
            <a:prstGeom prst="cube">
              <a:avLst>
                <a:gd name="adj" fmla="val 12668"/>
              </a:avLst>
            </a:prstGeom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Cube 26"/>
            <p:cNvSpPr/>
            <p:nvPr/>
          </p:nvSpPr>
          <p:spPr>
            <a:xfrm>
              <a:off x="1027360" y="3810000"/>
              <a:ext cx="349955" cy="2411186"/>
            </a:xfrm>
            <a:prstGeom prst="cube">
              <a:avLst>
                <a:gd name="adj" fmla="val 12668"/>
              </a:avLst>
            </a:prstGeom>
            <a:solidFill>
              <a:srgbClr val="99FF33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Cube 27"/>
            <p:cNvSpPr/>
            <p:nvPr/>
          </p:nvSpPr>
          <p:spPr>
            <a:xfrm>
              <a:off x="557956" y="4914898"/>
              <a:ext cx="349955" cy="1306288"/>
            </a:xfrm>
            <a:prstGeom prst="cube">
              <a:avLst>
                <a:gd name="adj" fmla="val 12668"/>
              </a:avLst>
            </a:prstGeom>
            <a:solidFill>
              <a:srgbClr val="FFCC66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Cube 28"/>
            <p:cNvSpPr/>
            <p:nvPr/>
          </p:nvSpPr>
          <p:spPr>
            <a:xfrm>
              <a:off x="4127820" y="3635829"/>
              <a:ext cx="349955" cy="2585357"/>
            </a:xfrm>
            <a:prstGeom prst="cube">
              <a:avLst>
                <a:gd name="adj" fmla="val 12668"/>
              </a:avLst>
            </a:prstGeom>
            <a:solidFill>
              <a:srgbClr val="CC66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Cube 41"/>
            <p:cNvSpPr/>
            <p:nvPr/>
          </p:nvSpPr>
          <p:spPr>
            <a:xfrm>
              <a:off x="5045197" y="3821591"/>
              <a:ext cx="349955" cy="2405038"/>
            </a:xfrm>
            <a:prstGeom prst="cube">
              <a:avLst>
                <a:gd name="adj" fmla="val 12668"/>
              </a:avLst>
            </a:prstGeom>
            <a:solidFill>
              <a:srgbClr val="00B0F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Cube 42"/>
            <p:cNvSpPr/>
            <p:nvPr/>
          </p:nvSpPr>
          <p:spPr>
            <a:xfrm>
              <a:off x="4592380" y="4397829"/>
              <a:ext cx="349955" cy="1796143"/>
            </a:xfrm>
            <a:prstGeom prst="cube">
              <a:avLst>
                <a:gd name="adj" fmla="val 12668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Cube 43"/>
            <p:cNvSpPr/>
            <p:nvPr/>
          </p:nvSpPr>
          <p:spPr>
            <a:xfrm>
              <a:off x="5935668" y="3390901"/>
              <a:ext cx="349955" cy="2813957"/>
            </a:xfrm>
            <a:prstGeom prst="cube">
              <a:avLst>
                <a:gd name="adj" fmla="val 12668"/>
              </a:avLst>
            </a:prstGeom>
            <a:solidFill>
              <a:srgbClr val="CCEC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Cube 44"/>
            <p:cNvSpPr/>
            <p:nvPr/>
          </p:nvSpPr>
          <p:spPr>
            <a:xfrm>
              <a:off x="6370270" y="4103915"/>
              <a:ext cx="349955" cy="2100943"/>
            </a:xfrm>
            <a:prstGeom prst="cube">
              <a:avLst>
                <a:gd name="adj" fmla="val 12668"/>
              </a:avLst>
            </a:prstGeom>
            <a:solidFill>
              <a:srgbClr val="CCFF99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Cube 45"/>
            <p:cNvSpPr/>
            <p:nvPr/>
          </p:nvSpPr>
          <p:spPr>
            <a:xfrm>
              <a:off x="6848742" y="5279572"/>
              <a:ext cx="349955" cy="925286"/>
            </a:xfrm>
            <a:prstGeom prst="cube">
              <a:avLst>
                <a:gd name="adj" fmla="val 12668"/>
              </a:avLst>
            </a:prstGeom>
            <a:solidFill>
              <a:srgbClr val="FFFF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Cube 46"/>
            <p:cNvSpPr/>
            <p:nvPr/>
          </p:nvSpPr>
          <p:spPr>
            <a:xfrm>
              <a:off x="7324653" y="3867930"/>
              <a:ext cx="349955" cy="2341075"/>
            </a:xfrm>
            <a:prstGeom prst="cube">
              <a:avLst>
                <a:gd name="adj" fmla="val 12668"/>
              </a:avLst>
            </a:prstGeom>
            <a:solidFill>
              <a:srgbClr val="FF0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Cube 47"/>
            <p:cNvSpPr/>
            <p:nvPr/>
          </p:nvSpPr>
          <p:spPr>
            <a:xfrm>
              <a:off x="7749822" y="4010387"/>
              <a:ext cx="349955" cy="2209800"/>
            </a:xfrm>
            <a:prstGeom prst="cube">
              <a:avLst>
                <a:gd name="adj" fmla="val 12668"/>
              </a:avLst>
            </a:prstGeom>
            <a:solidFill>
              <a:srgbClr val="00FF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Cube 48"/>
            <p:cNvSpPr/>
            <p:nvPr/>
          </p:nvSpPr>
          <p:spPr>
            <a:xfrm>
              <a:off x="8233711" y="4376056"/>
              <a:ext cx="349955" cy="1835479"/>
            </a:xfrm>
            <a:prstGeom prst="cube">
              <a:avLst>
                <a:gd name="adj" fmla="val 12668"/>
              </a:avLst>
            </a:prstGeom>
            <a:solidFill>
              <a:srgbClr val="FF00FF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Cube 49"/>
            <p:cNvSpPr/>
            <p:nvPr/>
          </p:nvSpPr>
          <p:spPr>
            <a:xfrm>
              <a:off x="5482150" y="4609924"/>
              <a:ext cx="349955" cy="1584048"/>
            </a:xfrm>
            <a:prstGeom prst="cube">
              <a:avLst>
                <a:gd name="adj" fmla="val 12668"/>
              </a:avLst>
            </a:prstGeom>
            <a:solidFill>
              <a:srgbClr val="00B05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58135" y="3434443"/>
            <a:ext cx="3497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48742" y="3825623"/>
            <a:ext cx="336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৭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23541" y="2934053"/>
            <a:ext cx="487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76657" y="3216023"/>
            <a:ext cx="492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23852" y="2530223"/>
            <a:ext cx="4924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১৯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59005" y="2319040"/>
            <a:ext cx="798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3941" y="2061844"/>
            <a:ext cx="49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01228" y="2791833"/>
            <a:ext cx="5148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১৬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48218" y="1886907"/>
            <a:ext cx="6021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5169" y="2900397"/>
            <a:ext cx="646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১৩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436102" y="3144383"/>
            <a:ext cx="4700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068553" y="2148517"/>
            <a:ext cx="540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২৩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44593" y="2411186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২০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70482" y="2964300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১৪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54138" y="2824843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893" y="5572780"/>
            <a:ext cx="8229599" cy="523220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স্তম্ভগুলোর উচ্চতা দেওয়া আছে।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প্রদত্ত উপাত্তগুলোর মধ্যক নির্ণয় কর।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61074" y="2313214"/>
            <a:ext cx="682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২১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744290" y="1887613"/>
            <a:ext cx="732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৫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70386" y="2621163"/>
            <a:ext cx="5783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8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77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38180"/>
              </p:ext>
            </p:extLst>
          </p:nvPr>
        </p:nvGraphicFramePr>
        <p:xfrm>
          <a:off x="457202" y="1371600"/>
          <a:ext cx="4038598" cy="5029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66800"/>
                <a:gridCol w="1066798"/>
                <a:gridCol w="1905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প্রাপ্ত</a:t>
                      </a:r>
                      <a:r>
                        <a:rPr lang="bn-IN" sz="2400" baseline="0" dirty="0" smtClean="0">
                          <a:latin typeface="NikoshBAN" pitchFamily="2" charset="0"/>
                          <a:cs typeface="NikoshBAN" pitchFamily="2" charset="0"/>
                        </a:rPr>
                        <a:t> নম্বর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ক্রমযোজিত সমষ্টি</a:t>
                      </a:r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২৪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৮০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৯০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৪৭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৯৫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৯৯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C2FF8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D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D1FFF6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973153"/>
              </p:ext>
            </p:extLst>
          </p:nvPr>
        </p:nvGraphicFramePr>
        <p:xfrm>
          <a:off x="457200" y="381000"/>
          <a:ext cx="8193905" cy="1000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48060"/>
                <a:gridCol w="762224"/>
                <a:gridCol w="666945"/>
                <a:gridCol w="726998"/>
                <a:gridCol w="692931"/>
                <a:gridCol w="676186"/>
                <a:gridCol w="666945"/>
                <a:gridCol w="735660"/>
                <a:gridCol w="692931"/>
                <a:gridCol w="762801"/>
                <a:gridCol w="762224"/>
              </a:tblGrid>
              <a:tr h="500390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প্রাপ্ত নম্বর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৬৫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৭৫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৮০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৯০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৯৫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৯৯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00FFFF"/>
                    </a:solidFill>
                  </a:tcPr>
                </a:tc>
              </a:tr>
              <a:tr h="500390">
                <a:tc>
                  <a:txBody>
                    <a:bodyPr/>
                    <a:lstStyle/>
                    <a:p>
                      <a:pPr algn="ctr"/>
                      <a:r>
                        <a:rPr lang="bn-IN" dirty="0" smtClean="0">
                          <a:latin typeface="NikoshBAN" pitchFamily="2" charset="0"/>
                          <a:cs typeface="NikoshBAN" pitchFamily="2" charset="0"/>
                        </a:rPr>
                        <a:t>গণসংখ্যা</a:t>
                      </a:r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১০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১</a:t>
                      </a:r>
                      <a:endParaRPr lang="en-US" sz="24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4DDFF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495799" y="1381780"/>
            <a:ext cx="4155305" cy="46166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এখানে,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= ৫০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→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জোড় সংখ্যা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474991" y="1832559"/>
                <a:ext cx="4176114" cy="3140219"/>
              </a:xfrm>
              <a:prstGeom prst="rect">
                <a:avLst/>
              </a:prstGeom>
              <a:solidFill>
                <a:srgbClr val="E1E1FF"/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bn-IN" sz="2400" b="1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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মধ্যক</a:t>
                </a:r>
                <a:r>
                  <a:rPr lang="bn-IN" sz="2400" dirty="0" smtClean="0">
                    <a:latin typeface="Times New Roman" pitchFamily="18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bn-IN" sz="24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/>
                                <a:cs typeface="NikoshBAN" pitchFamily="2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bn-IN" sz="2400" b="0" i="1" smtClean="0">
                                <a:latin typeface="Cambria Math"/>
                                <a:cs typeface="NikoshBAN" pitchFamily="2" charset="0"/>
                              </a:rPr>
                              <m:t>২</m:t>
                            </m:r>
                          </m:den>
                        </m:f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+ </m:t>
                        </m:r>
                        <m:d>
                          <m:dPr>
                            <m:ctrlPr>
                              <a:rPr lang="bn-IN" sz="2400" b="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bn-IN" sz="2400" b="0" i="1" smtClean="0">
                                    <a:latin typeface="Cambria Math"/>
                                    <a:cs typeface="NikoshBAN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/>
                                    <a:cs typeface="NikoshBAN" pitchFamily="2" charset="0"/>
                                  </a:rPr>
                                  <m:t>𝑛</m:t>
                                </m:r>
                              </m:num>
                              <m:den>
                                <m:r>
                                  <a:rPr lang="bn-IN" sz="2400" b="0" i="1" smtClean="0">
                                    <a:latin typeface="Cambria Math"/>
                                    <a:cs typeface="NikoshBAN" pitchFamily="2" charset="0"/>
                                  </a:rPr>
                                  <m:t>২</m:t>
                                </m:r>
                              </m:den>
                            </m:f>
                            <m:r>
                              <a:rPr lang="bn-IN" sz="2400" b="0" i="1" smtClean="0">
                                <a:latin typeface="Cambria Math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bn-IN" sz="2400" b="0" i="1" smtClean="0">
                                <a:latin typeface="Cambria Math"/>
                                <a:cs typeface="NikoshBAN" pitchFamily="2" charset="0"/>
                              </a:rPr>
                              <m:t>১</m:t>
                            </m:r>
                          </m:e>
                        </m:d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bn-IN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২৫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২৬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তম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পদ</m:t>
                        </m:r>
                      </m:num>
                      <m:den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bn-IN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   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24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৭৫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+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৭৫</m:t>
                        </m:r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 </m:t>
                        </m:r>
                      </m:num>
                      <m:den>
                        <m:r>
                          <a:rPr lang="bn-IN" sz="2400" b="0" i="1" smtClean="0">
                            <a:latin typeface="Cambria Math"/>
                            <a:cs typeface="NikoshBAN" pitchFamily="2" charset="0"/>
                          </a:rPr>
                          <m:t>২</m:t>
                        </m:r>
                      </m:den>
                    </m:f>
                  </m:oMath>
                </a14:m>
                <a:endParaRPr lang="bn-IN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            = ৭৫</a:t>
                </a:r>
              </a:p>
              <a:p>
                <a:r>
                  <a:rPr lang="en-US" sz="2400" b="1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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  <a:sym typeface="Symbol"/>
                  </a:rPr>
                  <a:t>প্রাপ্ত নম্বরের মধ্যক = ৭৫</a:t>
                </a:r>
              </a:p>
              <a:p>
                <a:endParaRPr lang="bn-IN" sz="2400" dirty="0" smtClean="0">
                  <a:latin typeface="NikoshBAN" pitchFamily="2" charset="0"/>
                  <a:cs typeface="NikoshBAN" pitchFamily="2" charset="0"/>
                  <a:sym typeface="Symbol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991" y="1832559"/>
                <a:ext cx="4176114" cy="3140219"/>
              </a:xfrm>
              <a:prstGeom prst="rect">
                <a:avLst/>
              </a:prstGeom>
              <a:blipFill rotWithShape="1">
                <a:blip r:embed="rId3"/>
                <a:stretch>
                  <a:fillRect l="-2035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495800" y="5029200"/>
            <a:ext cx="4155305" cy="1384995"/>
          </a:xfrm>
          <a:prstGeom prst="rect">
            <a:avLst/>
          </a:prstGeom>
          <a:solidFill>
            <a:srgbClr val="C2FF85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বিন্যস্ত উপাত্তের মধ্যক নির্ণয় পদ্ধতি।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36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2282" y="5105400"/>
            <a:ext cx="800100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প্রচুরক হলো প্রদত্ত উপাত্তের মধ্যে যে সংখ্যা সর্বাধিকবার থাকে।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78427" y="773862"/>
            <a:ext cx="1413164" cy="1715984"/>
            <a:chOff x="578427" y="570016"/>
            <a:chExt cx="1413164" cy="171598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905000" y="747172"/>
            <a:ext cx="1413164" cy="1715984"/>
            <a:chOff x="578427" y="570016"/>
            <a:chExt cx="1413164" cy="1715984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6934200" y="690653"/>
            <a:ext cx="1413164" cy="1715984"/>
            <a:chOff x="578427" y="570016"/>
            <a:chExt cx="1413164" cy="1715984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2" t="-1604" r="6685" b="1604"/>
            <a:stretch/>
          </p:blipFill>
          <p:spPr>
            <a:xfrm>
              <a:off x="578427" y="570016"/>
              <a:ext cx="1413164" cy="1715984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1038307" y="1135620"/>
              <a:ext cx="388248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4000" b="1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3235040" y="773862"/>
            <a:ext cx="1260760" cy="1689294"/>
            <a:chOff x="3390900" y="570016"/>
            <a:chExt cx="1260760" cy="1689294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4454240" y="703998"/>
            <a:ext cx="1260760" cy="1689294"/>
            <a:chOff x="3390900" y="570016"/>
            <a:chExt cx="1260760" cy="168929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5715000" y="690653"/>
            <a:ext cx="1260760" cy="1689294"/>
            <a:chOff x="3390900" y="570016"/>
            <a:chExt cx="1260760" cy="1689294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3235040" y="2958906"/>
            <a:ext cx="1260760" cy="1689294"/>
            <a:chOff x="3390900" y="570016"/>
            <a:chExt cx="1260760" cy="1689294"/>
          </a:xfrm>
        </p:grpSpPr>
        <p:pic>
          <p:nvPicPr>
            <p:cNvPr id="39" name="Picture 3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045040" y="2882706"/>
            <a:ext cx="1260760" cy="1689294"/>
            <a:chOff x="3390900" y="570016"/>
            <a:chExt cx="1260760" cy="1689294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98" t="2021" r="29192" b="43029"/>
            <a:stretch/>
          </p:blipFill>
          <p:spPr>
            <a:xfrm>
              <a:off x="3390900" y="570016"/>
              <a:ext cx="1260760" cy="1689294"/>
            </a:xfrm>
            <a:prstGeom prst="rect">
              <a:avLst/>
            </a:prstGeom>
          </p:spPr>
        </p:pic>
        <p:sp>
          <p:nvSpPr>
            <p:cNvPr id="43" name="TextBox 42"/>
            <p:cNvSpPr txBox="1"/>
            <p:nvPr/>
          </p:nvSpPr>
          <p:spPr>
            <a:xfrm>
              <a:off x="3876849" y="1163247"/>
              <a:ext cx="39145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070BAF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600" b="1" dirty="0">
                <a:solidFill>
                  <a:srgbClr val="070BAF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592282" y="2965353"/>
            <a:ext cx="1240222" cy="1676400"/>
            <a:chOff x="592282" y="2590800"/>
            <a:chExt cx="1240222" cy="16764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05000" y="2965353"/>
            <a:ext cx="1240222" cy="1676400"/>
            <a:chOff x="505691" y="2590800"/>
            <a:chExt cx="1240222" cy="1676400"/>
          </a:xfrm>
        </p:grpSpPr>
        <p:pic>
          <p:nvPicPr>
            <p:cNvPr id="47" name="Picture 4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05691" y="2590800"/>
              <a:ext cx="1240222" cy="1676400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4572000" y="2870846"/>
            <a:ext cx="1240222" cy="1676400"/>
            <a:chOff x="592282" y="2590800"/>
            <a:chExt cx="1240222" cy="1676400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51" name="TextBox 50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5846378" y="2870846"/>
            <a:ext cx="1240222" cy="1676400"/>
            <a:chOff x="592282" y="2590800"/>
            <a:chExt cx="1240222" cy="1676400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606" r="13879" b="3333"/>
            <a:stretch/>
          </p:blipFill>
          <p:spPr>
            <a:xfrm>
              <a:off x="592282" y="2590800"/>
              <a:ext cx="1240222" cy="1676400"/>
            </a:xfrm>
            <a:prstGeom prst="rect">
              <a:avLst/>
            </a:prstGeom>
          </p:spPr>
        </p:pic>
        <p:sp>
          <p:nvSpPr>
            <p:cNvPr id="54" name="TextBox 53"/>
            <p:cNvSpPr txBox="1"/>
            <p:nvPr/>
          </p:nvSpPr>
          <p:spPr>
            <a:xfrm>
              <a:off x="993423" y="3080602"/>
              <a:ext cx="4331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bn-IN" sz="3600" b="1" dirty="0" smtClean="0">
                  <a:solidFill>
                    <a:srgbClr val="FFFF00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3600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0784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55334" y="1128134"/>
            <a:ext cx="8055266" cy="4358266"/>
            <a:chOff x="457200" y="1025911"/>
            <a:chExt cx="8142514" cy="448093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199" b="16180"/>
            <a:stretch/>
          </p:blipFill>
          <p:spPr>
            <a:xfrm>
              <a:off x="3276600" y="1025912"/>
              <a:ext cx="4829175" cy="2241396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3523" r="35306" b="16857"/>
            <a:stretch/>
          </p:blipFill>
          <p:spPr>
            <a:xfrm>
              <a:off x="457200" y="1025912"/>
              <a:ext cx="3124201" cy="2241395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837" t="14199" r="66187" b="16180"/>
            <a:stretch/>
          </p:blipFill>
          <p:spPr>
            <a:xfrm>
              <a:off x="7924800" y="1025911"/>
              <a:ext cx="674914" cy="224139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8" t="14504" r="3613" b="16915"/>
            <a:stretch/>
          </p:blipFill>
          <p:spPr>
            <a:xfrm>
              <a:off x="1971907" y="3298901"/>
              <a:ext cx="4505093" cy="2207943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921" t="13754" r="35306" b="16971"/>
            <a:stretch/>
          </p:blipFill>
          <p:spPr>
            <a:xfrm>
              <a:off x="6415668" y="3276600"/>
              <a:ext cx="2162175" cy="2230244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914" t="13755" r="20220" b="16972"/>
            <a:stretch/>
          </p:blipFill>
          <p:spPr>
            <a:xfrm>
              <a:off x="457200" y="3276600"/>
              <a:ext cx="1538868" cy="2230244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9" name="TextBox 8"/>
          <p:cNvSpPr txBox="1"/>
          <p:nvPr/>
        </p:nvSpPr>
        <p:spPr>
          <a:xfrm>
            <a:off x="762000" y="5739825"/>
            <a:ext cx="7620000" cy="584775"/>
          </a:xfrm>
          <a:prstGeom prst="rect">
            <a:avLst/>
          </a:prstGeom>
          <a:solidFill>
            <a:srgbClr val="F9E9F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সর্বাধিকবার প্রদর্শিত উপাত্তকে প্রচুরক বলে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4267803" y="1244945"/>
            <a:ext cx="685197" cy="1955455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5706126" y="1223174"/>
            <a:ext cx="685197" cy="1955455"/>
          </a:xfrm>
          <a:prstGeom prst="roundRect">
            <a:avLst/>
          </a:prstGeom>
          <a:noFill/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078916" y="634425"/>
            <a:ext cx="98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প্রচুরক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63789" y="634425"/>
            <a:ext cx="9861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প্রচুরক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50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541020" y="3562350"/>
            <a:ext cx="8065770" cy="781050"/>
            <a:chOff x="541020" y="3562350"/>
            <a:chExt cx="8065770" cy="781050"/>
          </a:xfrm>
        </p:grpSpPr>
        <p:sp>
          <p:nvSpPr>
            <p:cNvPr id="2" name="Oval 1"/>
            <p:cNvSpPr/>
            <p:nvPr/>
          </p:nvSpPr>
          <p:spPr>
            <a:xfrm>
              <a:off x="541020" y="362331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" name="Oval 2"/>
            <p:cNvSpPr/>
            <p:nvPr/>
          </p:nvSpPr>
          <p:spPr>
            <a:xfrm>
              <a:off x="1367790" y="362331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Oval 3"/>
            <p:cNvSpPr/>
            <p:nvPr/>
          </p:nvSpPr>
          <p:spPr>
            <a:xfrm>
              <a:off x="2202180" y="356235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3002280" y="357759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802380" y="358521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5406390" y="358902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4606290" y="358902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6221730" y="362331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7006590" y="362331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7806690" y="3585210"/>
              <a:ext cx="800100" cy="72009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33400" y="4568190"/>
            <a:ext cx="8073390" cy="765810"/>
            <a:chOff x="533400" y="4568190"/>
            <a:chExt cx="8073390" cy="765810"/>
          </a:xfrm>
        </p:grpSpPr>
        <p:sp>
          <p:nvSpPr>
            <p:cNvPr id="12" name="Oval 11"/>
            <p:cNvSpPr/>
            <p:nvPr/>
          </p:nvSpPr>
          <p:spPr>
            <a:xfrm>
              <a:off x="5326380" y="457962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6972300" y="456819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6172200" y="456819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33400" y="459867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7806690" y="457200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2141220" y="457962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2960370" y="461391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344930" y="461391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741420" y="461391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4541520" y="4575810"/>
              <a:ext cx="800100" cy="720090"/>
            </a:xfrm>
            <a:prstGeom prst="ellipse">
              <a:avLst/>
            </a:prstGeom>
            <a:solidFill>
              <a:srgbClr val="66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09600" y="674370"/>
            <a:ext cx="8077200" cy="773430"/>
            <a:chOff x="609600" y="674370"/>
            <a:chExt cx="8077200" cy="773430"/>
          </a:xfrm>
        </p:grpSpPr>
        <p:sp>
          <p:nvSpPr>
            <p:cNvPr id="22" name="Oval 21"/>
            <p:cNvSpPr/>
            <p:nvPr/>
          </p:nvSpPr>
          <p:spPr>
            <a:xfrm>
              <a:off x="609600" y="72009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508760" y="72771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438400" y="67437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3390900" y="68199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5181600" y="68580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৯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4305300" y="68580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6096000" y="72009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010400" y="72009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7886700" y="681990"/>
              <a:ext cx="800100" cy="720090"/>
            </a:xfrm>
            <a:prstGeom prst="ellipse">
              <a:avLst/>
            </a:prstGeom>
            <a:solidFill>
              <a:srgbClr val="00FF9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9600" y="1676400"/>
            <a:ext cx="8039100" cy="800100"/>
            <a:chOff x="609600" y="1676400"/>
            <a:chExt cx="8039100" cy="800100"/>
          </a:xfrm>
        </p:grpSpPr>
        <p:sp>
          <p:nvSpPr>
            <p:cNvPr id="31" name="Oval 30"/>
            <p:cNvSpPr/>
            <p:nvPr/>
          </p:nvSpPr>
          <p:spPr>
            <a:xfrm>
              <a:off x="5181600" y="172212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6934200" y="171069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057900" y="171069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7848600" y="167640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৯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524000" y="172212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438400" y="17183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৩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609600" y="17564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3352800" y="17183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4267200" y="17183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৫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609600" y="2768025"/>
            <a:ext cx="799719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প্রচুরক  = ৫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50985" y="5511225"/>
            <a:ext cx="7997190" cy="584775"/>
          </a:xfrm>
          <a:prstGeom prst="rect">
            <a:avLst/>
          </a:prstGeom>
          <a:solidFill>
            <a:srgbClr val="EEF5CB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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প্রচুরক = ২ অথবা 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4234814" y="1624965"/>
            <a:ext cx="1746885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ounded Rectangle 63"/>
          <p:cNvSpPr/>
          <p:nvPr/>
        </p:nvSpPr>
        <p:spPr>
          <a:xfrm>
            <a:off x="4532947" y="4471035"/>
            <a:ext cx="1639253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Rounded Rectangle 64"/>
          <p:cNvSpPr/>
          <p:nvPr/>
        </p:nvSpPr>
        <p:spPr>
          <a:xfrm>
            <a:off x="1333500" y="4495800"/>
            <a:ext cx="1626870" cy="914400"/>
          </a:xfrm>
          <a:prstGeom prst="roundRect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34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3" grpId="0" animBg="1"/>
      <p:bldP spid="64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09600"/>
            <a:ext cx="8001000" cy="707886"/>
          </a:xfrm>
          <a:prstGeom prst="rect">
            <a:avLst/>
          </a:prstGeom>
          <a:gradFill flip="none" rotWithShape="1">
            <a:gsLst>
              <a:gs pos="0">
                <a:srgbClr val="99FF33">
                  <a:tint val="66000"/>
                  <a:satMod val="160000"/>
                </a:srgbClr>
              </a:gs>
              <a:gs pos="50000">
                <a:srgbClr val="99FF33">
                  <a:tint val="44500"/>
                  <a:satMod val="160000"/>
                </a:srgbClr>
              </a:gs>
              <a:gs pos="100000">
                <a:srgbClr val="99FF33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685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ube 6"/>
          <p:cNvSpPr/>
          <p:nvPr/>
        </p:nvSpPr>
        <p:spPr>
          <a:xfrm>
            <a:off x="1447800" y="440436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2209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ube 8"/>
          <p:cNvSpPr/>
          <p:nvPr/>
        </p:nvSpPr>
        <p:spPr>
          <a:xfrm>
            <a:off x="2971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ube 9"/>
          <p:cNvSpPr/>
          <p:nvPr/>
        </p:nvSpPr>
        <p:spPr>
          <a:xfrm>
            <a:off x="3733800" y="440436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Cube 10"/>
          <p:cNvSpPr/>
          <p:nvPr/>
        </p:nvSpPr>
        <p:spPr>
          <a:xfrm>
            <a:off x="4495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ube 11"/>
          <p:cNvSpPr/>
          <p:nvPr/>
        </p:nvSpPr>
        <p:spPr>
          <a:xfrm>
            <a:off x="5257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601980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Cube 13"/>
          <p:cNvSpPr/>
          <p:nvPr/>
        </p:nvSpPr>
        <p:spPr>
          <a:xfrm>
            <a:off x="677037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Cube 14"/>
          <p:cNvSpPr/>
          <p:nvPr/>
        </p:nvSpPr>
        <p:spPr>
          <a:xfrm>
            <a:off x="7547610" y="4400550"/>
            <a:ext cx="990600" cy="914400"/>
          </a:xfrm>
          <a:prstGeom prst="cube">
            <a:avLst/>
          </a:prstGeom>
          <a:solidFill>
            <a:srgbClr val="00FF99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Cube 37"/>
          <p:cNvSpPr/>
          <p:nvPr/>
        </p:nvSpPr>
        <p:spPr>
          <a:xfrm>
            <a:off x="1447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Cube 38"/>
          <p:cNvSpPr/>
          <p:nvPr/>
        </p:nvSpPr>
        <p:spPr>
          <a:xfrm>
            <a:off x="2209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১০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Cube 39"/>
          <p:cNvSpPr/>
          <p:nvPr/>
        </p:nvSpPr>
        <p:spPr>
          <a:xfrm>
            <a:off x="2971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১৬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Cube 40"/>
          <p:cNvSpPr/>
          <p:nvPr/>
        </p:nvSpPr>
        <p:spPr>
          <a:xfrm>
            <a:off x="3733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Cube 41"/>
          <p:cNvSpPr/>
          <p:nvPr/>
        </p:nvSpPr>
        <p:spPr>
          <a:xfrm>
            <a:off x="4495800" y="371856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Cube 42"/>
          <p:cNvSpPr/>
          <p:nvPr/>
        </p:nvSpPr>
        <p:spPr>
          <a:xfrm>
            <a:off x="525780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Cube 43"/>
          <p:cNvSpPr/>
          <p:nvPr/>
        </p:nvSpPr>
        <p:spPr>
          <a:xfrm>
            <a:off x="601980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Cube 44"/>
          <p:cNvSpPr/>
          <p:nvPr/>
        </p:nvSpPr>
        <p:spPr>
          <a:xfrm>
            <a:off x="6777990" y="3729990"/>
            <a:ext cx="990600" cy="914400"/>
          </a:xfrm>
          <a:prstGeom prst="cube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2209800" y="302133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Cube 29"/>
          <p:cNvSpPr/>
          <p:nvPr/>
        </p:nvSpPr>
        <p:spPr>
          <a:xfrm>
            <a:off x="2971800" y="302895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Cube 36"/>
          <p:cNvSpPr/>
          <p:nvPr/>
        </p:nvSpPr>
        <p:spPr>
          <a:xfrm>
            <a:off x="297942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3733800" y="303276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১৮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Cube 31"/>
          <p:cNvSpPr/>
          <p:nvPr/>
        </p:nvSpPr>
        <p:spPr>
          <a:xfrm>
            <a:off x="4495800" y="302895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১৩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5257800" y="304419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২১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Cube 33"/>
          <p:cNvSpPr/>
          <p:nvPr/>
        </p:nvSpPr>
        <p:spPr>
          <a:xfrm>
            <a:off x="6019800" y="3044190"/>
            <a:ext cx="990600" cy="914400"/>
          </a:xfrm>
          <a:prstGeom prst="cube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Cube 27"/>
          <p:cNvSpPr/>
          <p:nvPr/>
        </p:nvSpPr>
        <p:spPr>
          <a:xfrm>
            <a:off x="3733800" y="233934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১১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449580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5257800" y="2343150"/>
            <a:ext cx="990600" cy="914400"/>
          </a:xfrm>
          <a:prstGeom prst="cube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১৪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3733800" y="1655802"/>
            <a:ext cx="990600" cy="914400"/>
          </a:xfrm>
          <a:prstGeom prst="cube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Cube 45"/>
          <p:cNvSpPr/>
          <p:nvPr/>
        </p:nvSpPr>
        <p:spPr>
          <a:xfrm>
            <a:off x="4495800" y="1664196"/>
            <a:ext cx="990600" cy="914400"/>
          </a:xfrm>
          <a:prstGeom prst="cube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85800" y="5587425"/>
            <a:ext cx="7620000" cy="584775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প্রদত্ত উপাত্তগুলোর মধ্যক ও প্রচুরক নির্ণয়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50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80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9000"/>
                            </p:stCondLst>
                            <p:childTnLst>
                              <p:par>
                                <p:cTn id="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000"/>
                            </p:stCondLst>
                            <p:childTnLst>
                              <p:par>
                                <p:cTn id="6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3000"/>
                            </p:stCondLst>
                            <p:childTnLst>
                              <p:par>
                                <p:cTn id="7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4000"/>
                            </p:stCondLst>
                            <p:childTnLst>
                              <p:par>
                                <p:cTn id="8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8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6000"/>
                            </p:stCondLst>
                            <p:childTnLst>
                              <p:par>
                                <p:cTn id="9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000"/>
                            </p:stCondLst>
                            <p:childTnLst>
                              <p:par>
                                <p:cTn id="9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0"/>
                            </p:stCondLst>
                            <p:childTnLst>
                              <p:par>
                                <p:cTn id="1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1000"/>
                            </p:stCondLst>
                            <p:childTnLst>
                              <p:par>
                                <p:cTn id="1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2000"/>
                            </p:stCondLst>
                            <p:childTnLst>
                              <p:par>
                                <p:cTn id="1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4000"/>
                            </p:stCondLst>
                            <p:childTnLst>
                              <p:par>
                                <p:cTn id="1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1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26000"/>
                            </p:stCondLst>
                            <p:childTnLst>
                              <p:par>
                                <p:cTn id="1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8000"/>
                            </p:stCondLst>
                            <p:childTnLst>
                              <p:par>
                                <p:cTn id="1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9000"/>
                            </p:stCondLst>
                            <p:childTnLst>
                              <p:par>
                                <p:cTn id="15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29" grpId="0" animBg="1"/>
      <p:bldP spid="30" grpId="0" animBg="1"/>
      <p:bldP spid="37" grpId="0" animBg="1"/>
      <p:bldP spid="31" grpId="0" animBg="1"/>
      <p:bldP spid="32" grpId="0" animBg="1"/>
      <p:bldP spid="33" grpId="0" animBg="1"/>
      <p:bldP spid="34" grpId="0" animBg="1"/>
      <p:bldP spid="28" grpId="0" animBg="1"/>
      <p:bldP spid="27" grpId="0" animBg="1"/>
      <p:bldP spid="36" grpId="0" animBg="1"/>
      <p:bldP spid="35" grpId="0" animBg="1"/>
      <p:bldP spid="46" grpId="0" animBg="1"/>
      <p:bldP spid="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533400"/>
            <a:ext cx="7799070" cy="707886"/>
          </a:xfrm>
          <a:prstGeom prst="rect">
            <a:avLst/>
          </a:prstGeom>
          <a:solidFill>
            <a:srgbClr val="C1FFC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799" y="1301621"/>
            <a:ext cx="7799071" cy="5016758"/>
          </a:xfrm>
          <a:prstGeom prst="rect">
            <a:avLst/>
          </a:prstGeom>
          <a:solidFill>
            <a:srgbClr val="CCE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৪,৬,৭,৯,১২ সংখ্যাগুলোর মধ্যক কোনটি?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 ৭     খ.     ৬     গ.     ৯      ঘ.     ১২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৪,৫,৮,৬,৭,৫,১২ সংখ্যাগুলোর প্রচুরক কোনটি?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ক.    ৮     খ.    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৭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গ.     ৬      ঘ.       ৫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৮,১২,১১,১২,১৪,১৮ সংখ্যাগুলোর মধ্যক কোনটি?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 ৮     খ.     ১১    গ.    ১২      ঘ.      ১৪</a:t>
            </a: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৪। সংগৃহীত উপাত্তের মধ্যম মানকে কী বলে?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ক.   গড়    খ.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 গ.  প্রচুরক    ঘ. বিন্যস্ত উপাত্ত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৫। ৪,৬,৮,৯,১০.১৮,১৯,২০,২১,২৩,২৪,৩০ এর প্রচু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ক কত?</a:t>
            </a:r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  * উপাত্তগুলোর প্রচুরক নেই।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762000" y="17526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257800" y="27432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33800" y="37338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2209800" y="4724400"/>
            <a:ext cx="800100" cy="609600"/>
          </a:xfrm>
          <a:prstGeom prst="ellipse">
            <a:avLst/>
          </a:prstGeom>
          <a:noFill/>
          <a:ln>
            <a:solidFill>
              <a:srgbClr val="070B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49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7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8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25269"/>
            <a:ext cx="7924800" cy="646331"/>
          </a:xfrm>
          <a:prstGeom prst="rect">
            <a:avLst/>
          </a:prstGeom>
          <a:solidFill>
            <a:srgbClr val="F4DD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362200"/>
            <a:ext cx="7924800" cy="3046988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বার্ষিক পরীক্ষায় ২০ জন শিক্ষার্থীর গণিতে প্রাপ্ত নম্বর হলোঃ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৩০,৪০,৩৫,৫০,৫৫,৬০,৬৫,৭৩,৬২,৭০,৪৫,৩৫,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৮৫,৭৪,৯৮,৯২,৯০,৮৩,৪৫,৫৭।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১। উপাত্তগুলোকে মানের উর্ধক্রম ও অধঃক্রম অনূসারে সাজাও।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২। উপাত্তগুলোর মধ্যক নির্ণয় কর।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৩। উপাত্তগুলোর প্রচুরক নির্ণয় কর।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184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62000" y="457200"/>
            <a:ext cx="7620000" cy="58674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0" y="1524000"/>
            <a:ext cx="35814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24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3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821657"/>
            <a:ext cx="3810000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18968" y="1016000"/>
            <a:ext cx="5139402" cy="4978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 descr="C:\Users\FNSS Computer\Desktop\IMG_20210909_192911 cop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92608" y="2156262"/>
            <a:ext cx="1816811" cy="20982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4571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4600" y="533400"/>
            <a:ext cx="3810000" cy="5693866"/>
          </a:xfrm>
          <a:prstGeom prst="rect">
            <a:avLst/>
          </a:prstGeom>
          <a:solidFill>
            <a:srgbClr val="F4DD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bn-BD" sz="4000" b="1" dirty="0" smtClean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2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পরিকল্পনাঃ শ্রেণির কাজ</a:t>
            </a:r>
            <a:endParaRPr lang="en-US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অষ্টম</a:t>
            </a: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১১</a:t>
            </a: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তথ্য ও উপাত্ত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bn-BD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মধ্যক ও প্রচুক</a:t>
            </a: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মিনি</a:t>
            </a:r>
            <a:r>
              <a:rPr lang="bn-IN" sz="36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</a:t>
            </a:r>
            <a:endParaRPr lang="bn-BD" sz="36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১৮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/০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/২০১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</a:t>
            </a:r>
            <a:endParaRPr lang="bn-BD" sz="32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90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08940" y="2590800"/>
            <a:ext cx="8326120" cy="2286000"/>
            <a:chOff x="408940" y="2590800"/>
            <a:chExt cx="8326120" cy="2286000"/>
          </a:xfrm>
        </p:grpSpPr>
        <p:pic>
          <p:nvPicPr>
            <p:cNvPr id="1026" name="Picture 2" descr="C:\Users\nmmhs\Desktop\median_toc.gif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8940" y="2590800"/>
              <a:ext cx="8326120" cy="228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5562600" y="2753380"/>
              <a:ext cx="205740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495800" y="2082225"/>
            <a:ext cx="10102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মধ্যক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59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xit" presetSubtype="0" fill="hold" grpId="1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50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7688" y="5816025"/>
            <a:ext cx="7986712" cy="584775"/>
          </a:xfrm>
          <a:prstGeom prst="rect">
            <a:avLst/>
          </a:prstGeom>
          <a:solidFill>
            <a:srgbClr val="EAD5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স্তম্ভগুলোকে মানের উর্ধ্বক্রম অনুসারে সাজানো হয়েছে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515"/>
          <a:stretch/>
        </p:blipFill>
        <p:spPr bwMode="auto">
          <a:xfrm>
            <a:off x="614362" y="502920"/>
            <a:ext cx="7915275" cy="5153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 flipH="1">
            <a:off x="4571998" y="1056620"/>
            <a:ext cx="990602" cy="2296180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066800" y="1066800"/>
            <a:ext cx="3657600" cy="523220"/>
          </a:xfrm>
          <a:prstGeom prst="rect">
            <a:avLst/>
          </a:prstGeom>
          <a:solidFill>
            <a:srgbClr val="C2FF85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চিহ্নিত স্তম্ভটি হলো মধ্য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স্তম্ভ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533400"/>
            <a:ext cx="6934200" cy="523220"/>
          </a:xfrm>
          <a:prstGeom prst="rect">
            <a:avLst/>
          </a:prstGeom>
          <a:solidFill>
            <a:srgbClr val="B7FF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চিহ্নিত স্তম্ভটির দুই পাশে সমান সংখ্যক স্তম্ভ আছে।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Arrow Connector 8"/>
          <p:cNvCxnSpPr>
            <a:stCxn id="13" idx="2"/>
          </p:cNvCxnSpPr>
          <p:nvPr/>
        </p:nvCxnSpPr>
        <p:spPr>
          <a:xfrm>
            <a:off x="2895600" y="1590020"/>
            <a:ext cx="1691638" cy="1762779"/>
          </a:xfrm>
          <a:prstGeom prst="straightConnector1">
            <a:avLst/>
          </a:prstGeom>
          <a:ln w="571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682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219200"/>
            <a:ext cx="7848600" cy="4520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1" y="5816025"/>
            <a:ext cx="7848600" cy="584775"/>
          </a:xfrm>
          <a:prstGeom prst="rect">
            <a:avLst/>
          </a:prstGeom>
          <a:gradFill flip="none" rotWithShape="1">
            <a:gsLst>
              <a:gs pos="0">
                <a:srgbClr val="00FF99">
                  <a:tint val="66000"/>
                  <a:satMod val="160000"/>
                </a:srgbClr>
              </a:gs>
              <a:gs pos="50000">
                <a:srgbClr val="00FF99">
                  <a:tint val="44500"/>
                  <a:satMod val="160000"/>
                </a:srgbClr>
              </a:gs>
              <a:gs pos="100000">
                <a:srgbClr val="00FF9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গোলাপী রঙের ফুল সবচেয়ে বেশি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1" y="435114"/>
            <a:ext cx="7848600" cy="707886"/>
          </a:xfrm>
          <a:prstGeom prst="rect">
            <a:avLst/>
          </a:prstGeom>
          <a:solidFill>
            <a:srgbClr val="EAD5FF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মধ্যক ও প্রচুরক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27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762000"/>
            <a:ext cx="7696200" cy="5181600"/>
          </a:xfrm>
          <a:prstGeom prst="rect">
            <a:avLst/>
          </a:prstGeom>
          <a:solidFill>
            <a:srgbClr val="F9E9FD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endParaRPr lang="bn-BD" sz="2400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bn-BD" sz="3200" dirty="0" smtClean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মধ্যক ও প্রচুরক ব্যাখ্যা করতে 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অবিন্যস্ত উপাত্তের মধ্যক নির্ণয় করতে পারবে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3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অবিন্যস্ত উপাত্তের প্রচুরক নির্ণয় করতে পারবে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৪। বিন্যস্ত উপাত্তের গড় ও মধ্যক নির্ণয় করতে পারবে।</a:t>
            </a:r>
            <a:endParaRPr lang="bn-BD" sz="28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447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69198" y="2458463"/>
            <a:ext cx="918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28894" y="5181600"/>
            <a:ext cx="8181707" cy="1077218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প্রদত্ত উপাত্তসমূহ মানের ক্রমানুসারে সাজালে যে মান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উপাত্তগুলোকে সমান দুইভাগে ভাগ করে তাকে মধ্যক বলে।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72" t="12276" r="17558" b="14258"/>
          <a:stretch/>
        </p:blipFill>
        <p:spPr>
          <a:xfrm>
            <a:off x="1412025" y="3594764"/>
            <a:ext cx="1102575" cy="100780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6" t="29843" r="13906" b="20000"/>
          <a:stretch/>
        </p:blipFill>
        <p:spPr>
          <a:xfrm>
            <a:off x="2578740" y="3298567"/>
            <a:ext cx="1002660" cy="130400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1" t="9800" r="5042" b="12800"/>
          <a:stretch/>
        </p:blipFill>
        <p:spPr>
          <a:xfrm>
            <a:off x="3640718" y="3029963"/>
            <a:ext cx="1329746" cy="157260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00" r="18800"/>
          <a:stretch/>
        </p:blipFill>
        <p:spPr>
          <a:xfrm>
            <a:off x="5030793" y="2362200"/>
            <a:ext cx="1293807" cy="22403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r="15112"/>
          <a:stretch/>
        </p:blipFill>
        <p:spPr>
          <a:xfrm>
            <a:off x="6387154" y="1981199"/>
            <a:ext cx="1004246" cy="262137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5" r="17208"/>
          <a:stretch/>
        </p:blipFill>
        <p:spPr>
          <a:xfrm>
            <a:off x="7524750" y="1371600"/>
            <a:ext cx="1085850" cy="323097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774" b="6326"/>
          <a:stretch/>
        </p:blipFill>
        <p:spPr>
          <a:xfrm>
            <a:off x="428894" y="3906474"/>
            <a:ext cx="866506" cy="696096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428895" y="515362"/>
            <a:ext cx="8181706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হলো সংগৃহীত উপাত্তের মধ্যম মান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7641" y="4551219"/>
            <a:ext cx="3690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29571" y="4551218"/>
            <a:ext cx="3914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971800" y="4516582"/>
            <a:ext cx="4331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৩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21085" y="4551219"/>
            <a:ext cx="3770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৪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93190" y="4529362"/>
            <a:ext cx="40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৫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883169" y="4551219"/>
            <a:ext cx="381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৭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88741" y="4495800"/>
            <a:ext cx="4251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৬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68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  <p:bldP spid="24" grpId="0" animBg="1"/>
      <p:bldP spid="4" grpId="0"/>
      <p:bldP spid="22" grpId="0"/>
      <p:bldP spid="23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75302" y="609600"/>
            <a:ext cx="8077200" cy="773430"/>
            <a:chOff x="609600" y="609600"/>
            <a:chExt cx="8077200" cy="773430"/>
          </a:xfrm>
        </p:grpSpPr>
        <p:sp>
          <p:nvSpPr>
            <p:cNvPr id="23" name="Oval 22"/>
            <p:cNvSpPr/>
            <p:nvPr/>
          </p:nvSpPr>
          <p:spPr>
            <a:xfrm>
              <a:off x="609600" y="6553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1508760" y="66294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৯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438400" y="60960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Oval 25"/>
            <p:cNvSpPr/>
            <p:nvPr/>
          </p:nvSpPr>
          <p:spPr>
            <a:xfrm>
              <a:off x="3390900" y="6172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Oval 26"/>
            <p:cNvSpPr/>
            <p:nvPr/>
          </p:nvSpPr>
          <p:spPr>
            <a:xfrm>
              <a:off x="5181600" y="62103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305300" y="62103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6096000" y="6553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7010400" y="6553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bn-BD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7886700" y="617220"/>
              <a:ext cx="800100" cy="72009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১৩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521277" y="3238500"/>
            <a:ext cx="8039100" cy="800100"/>
            <a:chOff x="521277" y="3276600"/>
            <a:chExt cx="8039100" cy="800100"/>
          </a:xfrm>
        </p:grpSpPr>
        <p:sp>
          <p:nvSpPr>
            <p:cNvPr id="32" name="Oval 31"/>
            <p:cNvSpPr/>
            <p:nvPr/>
          </p:nvSpPr>
          <p:spPr>
            <a:xfrm>
              <a:off x="5093277" y="332232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১২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845877" y="331089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১৪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969577" y="331089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১৩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7760277" y="327660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১৫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1435677" y="332232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৭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2350077" y="33185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৮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521277" y="33566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৬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264477" y="33185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৯</a:t>
              </a:r>
              <a:endPara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4178877" y="3318510"/>
              <a:ext cx="800100" cy="72009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32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১০</a:t>
              </a:r>
              <a:endPara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43" name="Straight Arrow Connector 42"/>
          <p:cNvCxnSpPr/>
          <p:nvPr/>
        </p:nvCxnSpPr>
        <p:spPr>
          <a:xfrm flipV="1">
            <a:off x="5055177" y="3660252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609600" y="3687961"/>
            <a:ext cx="3505200" cy="3429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599555" y="4368225"/>
            <a:ext cx="7997190" cy="584775"/>
          </a:xfrm>
          <a:prstGeom prst="rect">
            <a:avLst/>
          </a:prstGeom>
          <a:solidFill>
            <a:srgbClr val="F9E9FD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মধ্যক  =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88082" y="1625025"/>
            <a:ext cx="280866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সর্বোচ্চ উপাত্ত = ১৫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99556" y="1625024"/>
            <a:ext cx="2874472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সর্বনিম্ন উপাত্ত = 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09600" y="2387025"/>
            <a:ext cx="7997190" cy="584775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উপাত্তগুলোকে মানের ক্রমানুসারে সাজিয়ে পাই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        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99556" y="5247382"/>
            <a:ext cx="7997190" cy="1077218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২৩,১১,২৫,১৫,২১,১২,১৭,১৮,২২,২৭,২৯,৩০,১৬,১৯,১৪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সংখ্যাগুলোর মধ্যক নির্ণয় কর।</a:t>
            </a:r>
          </a:p>
        </p:txBody>
      </p:sp>
    </p:spTree>
    <p:extLst>
      <p:ext uri="{BB962C8B-B14F-4D97-AF65-F5344CB8AC3E}">
        <p14:creationId xmlns:p14="http://schemas.microsoft.com/office/powerpoint/2010/main" val="827632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46" grpId="0" animBg="1"/>
      <p:bldP spid="50" grpId="0" animBg="1"/>
      <p:bldP spid="51" grpId="0" animBg="1"/>
      <p:bldP spid="35" grpId="0" uiExpand="1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2465</TotalTime>
  <Words>727</Words>
  <Application>Microsoft Office PowerPoint</Application>
  <PresentationFormat>On-screen Show (4:3)</PresentationFormat>
  <Paragraphs>314</Paragraphs>
  <Slides>19</Slides>
  <Notes>19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Debdas</dc:creator>
  <cp:lastModifiedBy>power</cp:lastModifiedBy>
  <cp:revision>272</cp:revision>
  <dcterms:created xsi:type="dcterms:W3CDTF">2006-08-16T00:00:00Z</dcterms:created>
  <dcterms:modified xsi:type="dcterms:W3CDTF">2001-12-31T18:32:22Z</dcterms:modified>
</cp:coreProperties>
</file>