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E226D5"/>
    <a:srgbClr val="CC4475"/>
    <a:srgbClr val="9B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109D-891C-4685-8248-6C1A2B6AA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C0EF6-F111-43B2-B765-DA311F252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3CA09-635D-4848-A7F9-025988FC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97A32-60CF-4BC2-A715-F09CD078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A6A4-B734-42B9-8AB5-7FDF3F89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6783-8E71-46C1-AAF4-48D8C3B6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37400-155F-4059-9133-39BAA669B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77833-67F1-4B9D-A3F4-E3EAA6D2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E44C4-C8D8-482A-9959-9FE83F1F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61A9-BE19-430C-B1B5-415F3FB7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0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8E9EF-A106-4500-8D2A-8C1B807E7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E9761-C1C2-43BF-A6D0-B2AA874F9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6FD2C-677E-415C-9247-0454F095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0407E-9AEE-4634-92D8-3BDEC8BF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72BC-BC01-4079-81B4-ECB56586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9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ABD5-5D87-4348-A740-63B624FF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2E8C7-5E6E-4F47-AA88-8731B791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B1AE2-607C-478F-9F5F-C18B57EF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3F583-9EA8-4CD3-8FB7-0827537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02D54-08E4-47DC-B2E6-01E7B2DD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1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929D-4069-443C-A64F-CA48D7B2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6DA51-B591-4C74-BC24-37486D36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70339-34F0-473F-9A39-6C66F55B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67C55-5E35-4F21-9385-3437CA96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3AC1B-E0F7-4F68-AFDD-A25677DA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2039-E6C9-462A-AF22-DDC7E0B7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EBAA-AC15-492A-A007-91B3E99D8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2878-6053-44A0-9C86-5327126D6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DD49-A9BC-45C0-B267-121E9325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4DA92-F8C8-493D-A939-70839C12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F0D9A-9EB5-4CFF-9C05-6C02C3E1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B12C-1E75-4AAA-85F4-01CF1542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BCABE-069A-4FA0-99FE-B6260632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1E40-D6FE-4DAD-B3A8-A8FDA767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94958-9541-4867-BB88-EE143E7EB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753CD-BC98-4833-9BA6-D598BC466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F5D19-68C6-4F0D-AFDE-1872C7C9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B5370-6FCF-47AF-8271-5F809C70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D4981-F920-48FD-A292-2B3A41FB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9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7447-C3CD-4640-9B20-A55553F5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CB9D8-1365-42CA-BEAC-63247B79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1E64E-9B17-40D7-AF5F-2531C1E4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1A933-7940-46BF-AC16-4D2742D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4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A61CA-C5E7-4663-A60F-AC7CC55B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1129B-B777-4063-AD92-FA0F43CF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2EE1D-A942-4181-A369-DCF05C81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58F6-BFE4-43D6-AFD9-3BB0196B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1E738-6405-460A-8E4D-45BC7EF5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C6EDB-15C4-40AA-9756-9D8E5457E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D428B-6829-49FB-A514-2C974000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990CE-56EB-45E8-9DDB-5BC22D23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A18B8-C503-4D69-B1CA-AD72C06A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D570-9278-45BC-99D9-F2A941AB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64CA7-6A7A-49C4-8FAB-C0898D18D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2103E-9250-44C8-8D48-434F203B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A15ED-5D9A-452A-90F4-A636B78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05EF7-8601-4EF1-8032-E1B594D7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04BAC-6D7E-4FDC-A600-C2341C37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B279E-0801-446E-A7DE-6F0A5569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8F40-9908-4D6C-B184-31ED9520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B2E6-0AE2-4C31-9F42-2894B2CF0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C289-049A-4FA1-B20B-4CFA225A8761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90311-DECD-4B0E-8011-0E0F802FD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DED8-E094-481A-B47D-907114751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4DBF-966D-45F1-893E-1EC1D78E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1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60B33-A2E2-44E6-B402-C4D0F9A3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2" y="0"/>
            <a:ext cx="12430541" cy="6758609"/>
          </a:xfrm>
          <a:prstGeom prst="rect">
            <a:avLst/>
          </a:prstGeom>
          <a:ln w="76200">
            <a:solidFill>
              <a:srgbClr val="80008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92928-81D6-46F2-8383-A9E3209D7479}"/>
              </a:ext>
            </a:extLst>
          </p:cNvPr>
          <p:cNvSpPr txBox="1"/>
          <p:nvPr/>
        </p:nvSpPr>
        <p:spPr>
          <a:xfrm>
            <a:off x="2714285" y="2522731"/>
            <a:ext cx="3631097" cy="646331"/>
          </a:xfrm>
          <a:prstGeom prst="rect">
            <a:avLst/>
          </a:prstGeom>
          <a:solidFill>
            <a:srgbClr val="80008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1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BE3D-2979-4549-927D-4DF6FBE4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353" r="2825" b="1642"/>
          <a:stretch/>
        </p:blipFill>
        <p:spPr>
          <a:xfrm>
            <a:off x="185529" y="102703"/>
            <a:ext cx="11913706" cy="6629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F29D1-CECC-4541-8356-6D2399AA848D}"/>
              </a:ext>
            </a:extLst>
          </p:cNvPr>
          <p:cNvSpPr txBox="1"/>
          <p:nvPr/>
        </p:nvSpPr>
        <p:spPr>
          <a:xfrm>
            <a:off x="887895" y="481977"/>
            <a:ext cx="185530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D74B5-DE40-4056-8D3B-B1473F84D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94" y="3395658"/>
            <a:ext cx="1162212" cy="66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BE769-1593-4DAA-99A5-AC66CC26A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"/>
          <a:stretch/>
        </p:blipFill>
        <p:spPr>
          <a:xfrm>
            <a:off x="2743200" y="1128308"/>
            <a:ext cx="8666922" cy="52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8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26F2E-97B2-4FA0-8D31-50428A686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0"/>
            <a:ext cx="1209923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7E1060-D744-4C15-8CD6-F6D8FFA73966}"/>
              </a:ext>
            </a:extLst>
          </p:cNvPr>
          <p:cNvSpPr/>
          <p:nvPr/>
        </p:nvSpPr>
        <p:spPr>
          <a:xfrm>
            <a:off x="318052" y="73955"/>
            <a:ext cx="11648661" cy="64538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সসসসস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3FF30-BE99-4330-9BA3-3410001F3AAE}"/>
              </a:ext>
            </a:extLst>
          </p:cNvPr>
          <p:cNvSpPr txBox="1"/>
          <p:nvPr/>
        </p:nvSpPr>
        <p:spPr>
          <a:xfrm>
            <a:off x="4638262" y="330237"/>
            <a:ext cx="1921565" cy="646331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গঠন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1F8E3-4E1D-4627-A291-8D32D06130A5}"/>
              </a:ext>
            </a:extLst>
          </p:cNvPr>
          <p:cNvSpPr txBox="1"/>
          <p:nvPr/>
        </p:nvSpPr>
        <p:spPr>
          <a:xfrm>
            <a:off x="569845" y="1154237"/>
            <a:ext cx="1205948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সিদ্বান্ত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ED9D2-C62E-4EB5-BE9C-A9BA3CE5DCD7}"/>
              </a:ext>
            </a:extLst>
          </p:cNvPr>
          <p:cNvSpPr txBox="1"/>
          <p:nvPr/>
        </p:nvSpPr>
        <p:spPr>
          <a:xfrm>
            <a:off x="3057940" y="1226646"/>
            <a:ext cx="8865704" cy="646331"/>
          </a:xfrm>
          <a:prstGeom prst="rect">
            <a:avLst/>
          </a:prstGeom>
          <a:solidFill>
            <a:srgbClr val="FF000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জাহাঙ্গীর সিদ্বান্ত নিলেন মুক্তিবাহিনীতে যোগ দিবেন।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C65B9-9661-4EAC-9BC0-9B0D746DA1D4}"/>
              </a:ext>
            </a:extLst>
          </p:cNvPr>
          <p:cNvSpPr txBox="1"/>
          <p:nvPr/>
        </p:nvSpPr>
        <p:spPr>
          <a:xfrm>
            <a:off x="583096" y="2531817"/>
            <a:ext cx="1205948" cy="646331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ক্ষিপ্রতা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5FD84-AF43-45F5-A4DC-3824217F465C}"/>
              </a:ext>
            </a:extLst>
          </p:cNvPr>
          <p:cNvSpPr txBox="1"/>
          <p:nvPr/>
        </p:nvSpPr>
        <p:spPr>
          <a:xfrm>
            <a:off x="3465443" y="2591283"/>
            <a:ext cx="7984434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সাহসও ক্ষিপ্রতার কারণে আক্রমনের ধারা ছিল ভিন্ন।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DD5912-49F8-4DD1-AA3E-5DD5FD7C0162}"/>
              </a:ext>
            </a:extLst>
          </p:cNvPr>
          <p:cNvSpPr txBox="1"/>
          <p:nvPr/>
        </p:nvSpPr>
        <p:spPr>
          <a:xfrm>
            <a:off x="510210" y="3853502"/>
            <a:ext cx="1749287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61C4D-1C7E-453F-8079-32F6EFCC7195}"/>
              </a:ext>
            </a:extLst>
          </p:cNvPr>
          <p:cNvSpPr txBox="1"/>
          <p:nvPr/>
        </p:nvSpPr>
        <p:spPr>
          <a:xfrm>
            <a:off x="3558207" y="3955920"/>
            <a:ext cx="6440555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জাহাঙ্গীর দেশপ্রেমিকও ছিলেন।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A2D4C-2283-410E-9C25-C9C0F63B310C}"/>
              </a:ext>
            </a:extLst>
          </p:cNvPr>
          <p:cNvSpPr txBox="1"/>
          <p:nvPr/>
        </p:nvSpPr>
        <p:spPr>
          <a:xfrm>
            <a:off x="536713" y="5235101"/>
            <a:ext cx="174266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সেনানায়ক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6FC37-FC6C-4D1B-A28D-B4B7231617BE}"/>
              </a:ext>
            </a:extLst>
          </p:cNvPr>
          <p:cNvSpPr txBox="1"/>
          <p:nvPr/>
        </p:nvSpPr>
        <p:spPr>
          <a:xfrm>
            <a:off x="3571460" y="5235101"/>
            <a:ext cx="816333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জাহাঙ্গীর একজন যোগ্য সেনানায়কও ছিলেন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B1A586C-9378-43A3-BFEE-6E63ADB73369}"/>
              </a:ext>
            </a:extLst>
          </p:cNvPr>
          <p:cNvSpPr/>
          <p:nvPr/>
        </p:nvSpPr>
        <p:spPr>
          <a:xfrm>
            <a:off x="2057399" y="1338224"/>
            <a:ext cx="775253" cy="3231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745B1D9-4F55-41DB-94C1-D18050451DDF}"/>
              </a:ext>
            </a:extLst>
          </p:cNvPr>
          <p:cNvSpPr/>
          <p:nvPr/>
        </p:nvSpPr>
        <p:spPr>
          <a:xfrm>
            <a:off x="2054086" y="2759296"/>
            <a:ext cx="940905" cy="283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AB9609A-B044-4378-8304-18CE7AA03CFC}"/>
              </a:ext>
            </a:extLst>
          </p:cNvPr>
          <p:cNvSpPr/>
          <p:nvPr/>
        </p:nvSpPr>
        <p:spPr>
          <a:xfrm>
            <a:off x="2610678" y="4150022"/>
            <a:ext cx="768626" cy="2836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B094326-B450-465D-B7EE-18F14D6445AC}"/>
              </a:ext>
            </a:extLst>
          </p:cNvPr>
          <p:cNvSpPr/>
          <p:nvPr/>
        </p:nvSpPr>
        <p:spPr>
          <a:xfrm>
            <a:off x="2498033" y="5498352"/>
            <a:ext cx="887897" cy="28369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0ED3DC-1AFE-43A1-958C-337DCE45C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8C9773-48D4-4E82-9AA8-057C347AB4DD}"/>
              </a:ext>
            </a:extLst>
          </p:cNvPr>
          <p:cNvSpPr/>
          <p:nvPr/>
        </p:nvSpPr>
        <p:spPr>
          <a:xfrm>
            <a:off x="195469" y="202096"/>
            <a:ext cx="11801062" cy="64538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8CA88-E3B1-498B-A289-1F74500778AE}"/>
              </a:ext>
            </a:extLst>
          </p:cNvPr>
          <p:cNvSpPr txBox="1"/>
          <p:nvPr/>
        </p:nvSpPr>
        <p:spPr>
          <a:xfrm>
            <a:off x="3352800" y="290648"/>
            <a:ext cx="36841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E8222-E2FC-463D-A537-BAA6EF22FC31}"/>
              </a:ext>
            </a:extLst>
          </p:cNvPr>
          <p:cNvSpPr txBox="1"/>
          <p:nvPr/>
        </p:nvSpPr>
        <p:spPr>
          <a:xfrm>
            <a:off x="808383" y="1535051"/>
            <a:ext cx="8242852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মহিউদ্দিন জাহাঙ্গীর কবে কোথায় জন্মগ্রহন করেন?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C486D-F3A9-4074-A7AB-D7A3CC63564D}"/>
              </a:ext>
            </a:extLst>
          </p:cNvPr>
          <p:cNvSpPr txBox="1"/>
          <p:nvPr/>
        </p:nvSpPr>
        <p:spPr>
          <a:xfrm>
            <a:off x="1126435" y="2414476"/>
            <a:ext cx="7924800" cy="1200329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১৯৪৯ সালের ৭ই মার্চ বরিশাল জেলার বাবুগঞ্জ উপজেলার রহিমগঞ্জ গ্রামে জন্মগ্রহণ করেন।</a:t>
            </a:r>
            <a:endParaRPr lang="en-US" sz="36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63526-6D57-44E1-AAA6-D1C51669B71C}"/>
              </a:ext>
            </a:extLst>
          </p:cNvPr>
          <p:cNvSpPr txBox="1"/>
          <p:nvPr/>
        </p:nvSpPr>
        <p:spPr>
          <a:xfrm>
            <a:off x="1616766" y="4019140"/>
            <a:ext cx="7447721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মহিউদ্দীন জাহাঙ্গীর কোথায় চাকরি করতেন?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ED9FB-6924-476F-9512-966200C9B628}"/>
              </a:ext>
            </a:extLst>
          </p:cNvPr>
          <p:cNvSpPr txBox="1"/>
          <p:nvPr/>
        </p:nvSpPr>
        <p:spPr>
          <a:xfrm>
            <a:off x="1126435" y="5069806"/>
            <a:ext cx="8746435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পাকিস্তানি সামরিক বাহিনীতে চাকরি করতেন,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0ED3DC-1AFE-43A1-958C-337DCE45C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8C9773-48D4-4E82-9AA8-057C347AB4DD}"/>
              </a:ext>
            </a:extLst>
          </p:cNvPr>
          <p:cNvSpPr/>
          <p:nvPr/>
        </p:nvSpPr>
        <p:spPr>
          <a:xfrm>
            <a:off x="195469" y="122583"/>
            <a:ext cx="11801062" cy="64538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8CA88-E3B1-498B-A289-1F74500778AE}"/>
              </a:ext>
            </a:extLst>
          </p:cNvPr>
          <p:cNvSpPr txBox="1"/>
          <p:nvPr/>
        </p:nvSpPr>
        <p:spPr>
          <a:xfrm>
            <a:off x="3352800" y="290648"/>
            <a:ext cx="36841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E8222-E2FC-463D-A537-BAA6EF22FC31}"/>
              </a:ext>
            </a:extLst>
          </p:cNvPr>
          <p:cNvSpPr txBox="1"/>
          <p:nvPr/>
        </p:nvSpPr>
        <p:spPr>
          <a:xfrm>
            <a:off x="1025387" y="984545"/>
            <a:ext cx="4474265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তিনি কিভাবে শহিদ হন?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C486D-F3A9-4074-A7AB-D7A3CC63564D}"/>
              </a:ext>
            </a:extLst>
          </p:cNvPr>
          <p:cNvSpPr txBox="1"/>
          <p:nvPr/>
        </p:nvSpPr>
        <p:spPr>
          <a:xfrm>
            <a:off x="826605" y="1832972"/>
            <a:ext cx="9735378" cy="1754326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পাকিস্তানি  সেনাদের বাঙ্কারে আক্রমন চালানোর সময় আকস্মিকভাবে পাকিস্তানি সেনাদের গুলি এসে তার কপালে লাগে।এরপর তিনি মাটিতে পড়ে যান।সেখানেই তার মৃত্যু হয়।</a:t>
            </a:r>
            <a:endParaRPr lang="en-US" sz="36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63526-6D57-44E1-AAA6-D1C51669B71C}"/>
              </a:ext>
            </a:extLst>
          </p:cNvPr>
          <p:cNvSpPr txBox="1"/>
          <p:nvPr/>
        </p:nvSpPr>
        <p:spPr>
          <a:xfrm>
            <a:off x="922684" y="3921271"/>
            <a:ext cx="8645386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 জাহাঙ্গীরকে কত নাম্বার সেক্টরে পাঠানো হয়?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ED9FB-6924-476F-9512-966200C9B628}"/>
              </a:ext>
            </a:extLst>
          </p:cNvPr>
          <p:cNvSpPr txBox="1"/>
          <p:nvPr/>
        </p:nvSpPr>
        <p:spPr>
          <a:xfrm>
            <a:off x="1417982" y="5114420"/>
            <a:ext cx="5751443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 নাম্বার সেক্টরে পাঠানো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740E40-5F5A-4556-AA6D-DAD780403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9FD36-33D0-4C6C-A41F-9A1DCA4F2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9" y="662609"/>
            <a:ext cx="4141304" cy="5062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7ADF9-8717-4397-BCCB-CA35AB57894A}"/>
              </a:ext>
            </a:extLst>
          </p:cNvPr>
          <p:cNvSpPr txBox="1"/>
          <p:nvPr/>
        </p:nvSpPr>
        <p:spPr>
          <a:xfrm>
            <a:off x="6467061" y="1290068"/>
            <a:ext cx="2305878" cy="646331"/>
          </a:xfrm>
          <a:prstGeom prst="rect">
            <a:avLst/>
          </a:prstGeom>
          <a:solidFill>
            <a:srgbClr val="E226D5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07939-F79C-4D6D-AB66-0BC24B93C18D}"/>
              </a:ext>
            </a:extLst>
          </p:cNvPr>
          <p:cNvSpPr txBox="1"/>
          <p:nvPr/>
        </p:nvSpPr>
        <p:spPr>
          <a:xfrm>
            <a:off x="5618923" y="2599008"/>
            <a:ext cx="4982817" cy="1754326"/>
          </a:xfrm>
          <a:prstGeom prst="rect">
            <a:avLst/>
          </a:prstGeom>
          <a:solidFill>
            <a:srgbClr val="00B050"/>
          </a:solidFill>
          <a:ln w="7620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,ল্প,ঙ্গ,ন্ন,স্ত,ঞ্জ,ক্ট,ন্ড,দ্দ,ক্ষ,স্ব।এই যুক্তবর্ণ গুলো ভেঙ্গে দুটি করে শব্দ লিখবে।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740E40-5F5A-4556-AA6D-DAD780403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1C8F0C-B882-460A-BACE-0B487731581C}"/>
              </a:ext>
            </a:extLst>
          </p:cNvPr>
          <p:cNvSpPr/>
          <p:nvPr/>
        </p:nvSpPr>
        <p:spPr>
          <a:xfrm>
            <a:off x="1709534" y="622853"/>
            <a:ext cx="9276520" cy="5658677"/>
          </a:xfrm>
          <a:prstGeom prst="rect">
            <a:avLst/>
          </a:prstGeom>
          <a:solidFill>
            <a:srgbClr val="E226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F577C-3BA5-4138-A531-A19F3FD95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6" y="622853"/>
            <a:ext cx="4545495" cy="5585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5AC1B2-B444-4BE3-AF23-100C9A190E5E}"/>
              </a:ext>
            </a:extLst>
          </p:cNvPr>
          <p:cNvSpPr txBox="1"/>
          <p:nvPr/>
        </p:nvSpPr>
        <p:spPr>
          <a:xfrm>
            <a:off x="6440561" y="2067339"/>
            <a:ext cx="43334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পাঠে থাকার জন্য তোমাদের অসংখ্য ধন্যবাদ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170E6-9E26-4973-AB65-D01A85F4C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7273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8761E2-A3F2-4C83-BC5E-4F2A45895168}"/>
              </a:ext>
            </a:extLst>
          </p:cNvPr>
          <p:cNvSpPr txBox="1"/>
          <p:nvPr/>
        </p:nvSpPr>
        <p:spPr>
          <a:xfrm>
            <a:off x="1709532" y="1457738"/>
            <a:ext cx="5473148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উপস্থাপণায়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মমতাজ বেগম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চরমোনাই মাদ্রাসা সঃ প্রাঃ বিদ্যালয়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 বরিশাল।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79BBF-6943-49AF-B4A5-57C442775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t="3967" r="15361" b="3967"/>
          <a:stretch/>
        </p:blipFill>
        <p:spPr>
          <a:xfrm rot="5400000">
            <a:off x="7282585" y="1662631"/>
            <a:ext cx="2862323" cy="2452540"/>
          </a:xfrm>
          <a:prstGeom prst="rect">
            <a:avLst/>
          </a:prstGeom>
          <a:ln w="76200">
            <a:solidFill>
              <a:srgbClr val="800080"/>
            </a:solidFill>
          </a:ln>
        </p:spPr>
      </p:pic>
    </p:spTree>
    <p:extLst>
      <p:ext uri="{BB962C8B-B14F-4D97-AF65-F5344CB8AC3E}">
        <p14:creationId xmlns:p14="http://schemas.microsoft.com/office/powerpoint/2010/main" val="1309738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EFB49-7F0B-4F80-9074-892EDDDCA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4" r="10478"/>
          <a:stretch/>
        </p:blipFill>
        <p:spPr>
          <a:xfrm>
            <a:off x="0" y="0"/>
            <a:ext cx="1208598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840F66-415F-4BFD-8CFD-B102D85847F1}"/>
              </a:ext>
            </a:extLst>
          </p:cNvPr>
          <p:cNvSpPr/>
          <p:nvPr/>
        </p:nvSpPr>
        <p:spPr>
          <a:xfrm>
            <a:off x="609600" y="274983"/>
            <a:ext cx="10972800" cy="63080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সস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25FD1-F9B3-4E1D-8334-DED820663BE6}"/>
              </a:ext>
            </a:extLst>
          </p:cNvPr>
          <p:cNvSpPr txBox="1"/>
          <p:nvPr/>
        </p:nvSpPr>
        <p:spPr>
          <a:xfrm>
            <a:off x="1285461" y="1351723"/>
            <a:ext cx="6599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বীরশ্রেষ্ঠদের বীরগাথা-২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E6D1D-B0E6-45EC-96A9-548346234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7864" r="7553" b="3900"/>
          <a:stretch/>
        </p:blipFill>
        <p:spPr>
          <a:xfrm>
            <a:off x="7712764" y="1056479"/>
            <a:ext cx="3193775" cy="3975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286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C3153-DBE4-4A6C-8C83-56DCD29F6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14604" r="11310" b="304"/>
          <a:stretch/>
        </p:blipFill>
        <p:spPr>
          <a:xfrm>
            <a:off x="0" y="109182"/>
            <a:ext cx="12064620" cy="6748818"/>
          </a:xfrm>
          <a:prstGeom prst="rect">
            <a:avLst/>
          </a:prstGeom>
          <a:ln w="76200">
            <a:solidFill>
              <a:srgbClr val="9B158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7332F-7E99-4FAE-821E-25F6944DF7EB}"/>
              </a:ext>
            </a:extLst>
          </p:cNvPr>
          <p:cNvSpPr txBox="1"/>
          <p:nvPr/>
        </p:nvSpPr>
        <p:spPr>
          <a:xfrm>
            <a:off x="4512860" y="109182"/>
            <a:ext cx="3166280" cy="584775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D6926-C8C6-431D-BD12-E9AA08AD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0" y="1264123"/>
            <a:ext cx="3603293" cy="4522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096201-7760-4268-9ED1-7221E91E9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6" y="1264122"/>
            <a:ext cx="3476909" cy="4522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D11F7A-940B-4FBC-90DC-651F04078B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2" t="3520" r="30966" b="55634"/>
          <a:stretch/>
        </p:blipFill>
        <p:spPr>
          <a:xfrm>
            <a:off x="7985716" y="1378424"/>
            <a:ext cx="3287335" cy="4711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8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BE3D-2979-4549-927D-4DF6FBE4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353" r="2825" b="1642"/>
          <a:stretch/>
        </p:blipFill>
        <p:spPr>
          <a:xfrm>
            <a:off x="185529" y="102703"/>
            <a:ext cx="11913706" cy="6629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F29D1-CECC-4541-8356-6D2399AA848D}"/>
              </a:ext>
            </a:extLst>
          </p:cNvPr>
          <p:cNvSpPr txBox="1"/>
          <p:nvPr/>
        </p:nvSpPr>
        <p:spPr>
          <a:xfrm>
            <a:off x="1683026" y="2098743"/>
            <a:ext cx="8242853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 বীরশ্রেষ্ঠদের বীরগাথা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মহিউদ্দিন জাহাঙ্গীরের...............শহিদ হন।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2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C3153-DBE4-4A6C-8C83-56DCD29F6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14604" r="11310" b="304"/>
          <a:stretch/>
        </p:blipFill>
        <p:spPr>
          <a:xfrm>
            <a:off x="0" y="109182"/>
            <a:ext cx="12064620" cy="6748818"/>
          </a:xfrm>
          <a:prstGeom prst="rect">
            <a:avLst/>
          </a:prstGeom>
          <a:ln w="76200">
            <a:solidFill>
              <a:srgbClr val="9B158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7332F-7E99-4FAE-821E-25F6944DF7EB}"/>
              </a:ext>
            </a:extLst>
          </p:cNvPr>
          <p:cNvSpPr txBox="1"/>
          <p:nvPr/>
        </p:nvSpPr>
        <p:spPr>
          <a:xfrm>
            <a:off x="4629280" y="109182"/>
            <a:ext cx="1998776" cy="584775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7650E-4C40-4B02-817E-88E4A4EA0552}"/>
              </a:ext>
            </a:extLst>
          </p:cNvPr>
          <p:cNvSpPr txBox="1"/>
          <p:nvPr/>
        </p:nvSpPr>
        <p:spPr>
          <a:xfrm>
            <a:off x="914399" y="1662546"/>
            <a:ext cx="9878291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-১.২.১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৩.১.১.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১.৪.২.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১.৫.২ .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6628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BE3D-2979-4549-927D-4DF6FBE4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353" r="2825" b="1642"/>
          <a:stretch/>
        </p:blipFill>
        <p:spPr>
          <a:xfrm>
            <a:off x="185529" y="102703"/>
            <a:ext cx="11913706" cy="6629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F29D1-CECC-4541-8356-6D2399AA848D}"/>
              </a:ext>
            </a:extLst>
          </p:cNvPr>
          <p:cNvSpPr txBox="1"/>
          <p:nvPr/>
        </p:nvSpPr>
        <p:spPr>
          <a:xfrm>
            <a:off x="887895" y="481977"/>
            <a:ext cx="185530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D74B5-DE40-4056-8D3B-B1473F84D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94" y="3395658"/>
            <a:ext cx="1162212" cy="66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BE769-1593-4DAA-99A5-AC66CC26A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"/>
          <a:stretch/>
        </p:blipFill>
        <p:spPr>
          <a:xfrm>
            <a:off x="2743200" y="1128308"/>
            <a:ext cx="8666922" cy="52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9315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7B0E8-58C2-4A77-8540-EA5AD8406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1EC153-9694-4C63-B5D7-B8DA76E4F835}"/>
              </a:ext>
            </a:extLst>
          </p:cNvPr>
          <p:cNvSpPr/>
          <p:nvPr/>
        </p:nvSpPr>
        <p:spPr>
          <a:xfrm>
            <a:off x="351178" y="428135"/>
            <a:ext cx="11370364" cy="60017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C8FC2-2292-4493-BDDF-915EDD67A4B8}"/>
              </a:ext>
            </a:extLst>
          </p:cNvPr>
          <p:cNvSpPr txBox="1"/>
          <p:nvPr/>
        </p:nvSpPr>
        <p:spPr>
          <a:xfrm>
            <a:off x="646051" y="630804"/>
            <a:ext cx="1537252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0968D-BA59-4D69-9C96-7C69558BE0BA}"/>
              </a:ext>
            </a:extLst>
          </p:cNvPr>
          <p:cNvSpPr txBox="1"/>
          <p:nvPr/>
        </p:nvSpPr>
        <p:spPr>
          <a:xfrm>
            <a:off x="470458" y="1580975"/>
            <a:ext cx="1888438" cy="646331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883D7-9BE9-424A-A9D8-9CD5C478FF46}"/>
              </a:ext>
            </a:extLst>
          </p:cNvPr>
          <p:cNvSpPr txBox="1"/>
          <p:nvPr/>
        </p:nvSpPr>
        <p:spPr>
          <a:xfrm>
            <a:off x="699061" y="2772382"/>
            <a:ext cx="12324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C11D1-6D04-4ABE-B5E0-798DB227B17D}"/>
              </a:ext>
            </a:extLst>
          </p:cNvPr>
          <p:cNvSpPr txBox="1"/>
          <p:nvPr/>
        </p:nvSpPr>
        <p:spPr>
          <a:xfrm>
            <a:off x="646052" y="4445088"/>
            <a:ext cx="1583639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4D09D-6769-427E-ABB3-45ADEF57731D}"/>
              </a:ext>
            </a:extLst>
          </p:cNvPr>
          <p:cNvSpPr txBox="1"/>
          <p:nvPr/>
        </p:nvSpPr>
        <p:spPr>
          <a:xfrm>
            <a:off x="995577" y="5390762"/>
            <a:ext cx="1812230" cy="646331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ক্ষিপ্রতা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401DA-CDE8-4D22-AE3E-187AFDB1E059}"/>
              </a:ext>
            </a:extLst>
          </p:cNvPr>
          <p:cNvSpPr txBox="1"/>
          <p:nvPr/>
        </p:nvSpPr>
        <p:spPr>
          <a:xfrm>
            <a:off x="3405807" y="1216849"/>
            <a:ext cx="4280454" cy="1200329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মুক্তির জন্য যারা যুদ্ধ করেছেন তাদের বাহিনী।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C8D6A-F3DD-4AFF-AB2A-F93F41E10BE9}"/>
              </a:ext>
            </a:extLst>
          </p:cNvPr>
          <p:cNvSpPr txBox="1"/>
          <p:nvPr/>
        </p:nvSpPr>
        <p:spPr>
          <a:xfrm>
            <a:off x="3730486" y="4416674"/>
            <a:ext cx="2365514" cy="646331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সেনাদের প্রধান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C09052-C164-411A-A327-6F151C296DF7}"/>
              </a:ext>
            </a:extLst>
          </p:cNvPr>
          <p:cNvSpPr txBox="1"/>
          <p:nvPr/>
        </p:nvSpPr>
        <p:spPr>
          <a:xfrm>
            <a:off x="2918784" y="2673581"/>
            <a:ext cx="88789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ঢুকা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8AF5992-1C4B-457B-B709-AEECED485E04}"/>
              </a:ext>
            </a:extLst>
          </p:cNvPr>
          <p:cNvSpPr/>
          <p:nvPr/>
        </p:nvSpPr>
        <p:spPr>
          <a:xfrm>
            <a:off x="2527858" y="1761747"/>
            <a:ext cx="692418" cy="3231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1635564-03B2-4D5D-98B7-9829D4DA2BD3}"/>
              </a:ext>
            </a:extLst>
          </p:cNvPr>
          <p:cNvSpPr/>
          <p:nvPr/>
        </p:nvSpPr>
        <p:spPr>
          <a:xfrm>
            <a:off x="2012687" y="2849814"/>
            <a:ext cx="692417" cy="323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8F3C475-57CF-4C23-BF4A-EEABBB7281ED}"/>
              </a:ext>
            </a:extLst>
          </p:cNvPr>
          <p:cNvSpPr/>
          <p:nvPr/>
        </p:nvSpPr>
        <p:spPr>
          <a:xfrm>
            <a:off x="2892278" y="4418079"/>
            <a:ext cx="692417" cy="32176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FE2656D-5153-4FB1-815D-571AD55B75BD}"/>
              </a:ext>
            </a:extLst>
          </p:cNvPr>
          <p:cNvSpPr/>
          <p:nvPr/>
        </p:nvSpPr>
        <p:spPr>
          <a:xfrm>
            <a:off x="3180519" y="5599944"/>
            <a:ext cx="742122" cy="2279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90AA4-1031-4903-8BF1-050CA8985299}"/>
              </a:ext>
            </a:extLst>
          </p:cNvPr>
          <p:cNvSpPr txBox="1"/>
          <p:nvPr/>
        </p:nvSpPr>
        <p:spPr>
          <a:xfrm>
            <a:off x="4247324" y="5470633"/>
            <a:ext cx="1225824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দ্রুততা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87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7778C-9675-40DA-BB6A-C18ED1373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7" y="0"/>
            <a:ext cx="1229801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DDE539-083B-4474-8CC2-D5F870AAABFD}"/>
              </a:ext>
            </a:extLst>
          </p:cNvPr>
          <p:cNvSpPr/>
          <p:nvPr/>
        </p:nvSpPr>
        <p:spPr>
          <a:xfrm>
            <a:off x="417443" y="163019"/>
            <a:ext cx="11357113" cy="62815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DD0EF-E286-4FEA-932C-4F551ED17A33}"/>
              </a:ext>
            </a:extLst>
          </p:cNvPr>
          <p:cNvSpPr txBox="1"/>
          <p:nvPr/>
        </p:nvSpPr>
        <p:spPr>
          <a:xfrm>
            <a:off x="755374" y="684955"/>
            <a:ext cx="2657060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কথায় প্রকাশ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55966-B333-4AA1-89D4-89B2E82B9E00}"/>
              </a:ext>
            </a:extLst>
          </p:cNvPr>
          <p:cNvSpPr txBox="1"/>
          <p:nvPr/>
        </p:nvSpPr>
        <p:spPr>
          <a:xfrm>
            <a:off x="755374" y="1872623"/>
            <a:ext cx="7964557" cy="2862322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সীমা নেই যার                    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</a:p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ভোলা যায়না                  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অবিস্মরণীয়।</a:t>
            </a:r>
          </a:p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বীরদের মধ্যে শ্রেষ্ঠ             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</a:p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অন্যের ওপর হামলা           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</a:p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বীরের কাহিনী                 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বীরগাথা।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B55725-CF6D-4C9A-A21B-AC03505FBA64}"/>
              </a:ext>
            </a:extLst>
          </p:cNvPr>
          <p:cNvSpPr/>
          <p:nvPr/>
        </p:nvSpPr>
        <p:spPr>
          <a:xfrm>
            <a:off x="4267200" y="2011828"/>
            <a:ext cx="1285461" cy="2316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A2B4D78-28FB-4589-94D0-FDE0B365485C}"/>
              </a:ext>
            </a:extLst>
          </p:cNvPr>
          <p:cNvSpPr/>
          <p:nvPr/>
        </p:nvSpPr>
        <p:spPr>
          <a:xfrm flipV="1">
            <a:off x="3955774" y="2540091"/>
            <a:ext cx="1179443" cy="2316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D96B1DF-71D2-4228-B334-B9428FDCD4FA}"/>
              </a:ext>
            </a:extLst>
          </p:cNvPr>
          <p:cNvSpPr/>
          <p:nvPr/>
        </p:nvSpPr>
        <p:spPr>
          <a:xfrm>
            <a:off x="4465983" y="3212676"/>
            <a:ext cx="1086678" cy="1822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49DB609-03B0-4A49-A03C-22802924F11C}"/>
              </a:ext>
            </a:extLst>
          </p:cNvPr>
          <p:cNvSpPr/>
          <p:nvPr/>
        </p:nvSpPr>
        <p:spPr>
          <a:xfrm>
            <a:off x="4247321" y="3812781"/>
            <a:ext cx="934278" cy="1608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EF5B7C3-F549-4DFF-BD38-41D329528EB4}"/>
              </a:ext>
            </a:extLst>
          </p:cNvPr>
          <p:cNvSpPr/>
          <p:nvPr/>
        </p:nvSpPr>
        <p:spPr>
          <a:xfrm>
            <a:off x="4283765" y="4169929"/>
            <a:ext cx="1053548" cy="210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323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BSL</dc:creator>
  <cp:lastModifiedBy>BSL</cp:lastModifiedBy>
  <cp:revision>41</cp:revision>
  <dcterms:created xsi:type="dcterms:W3CDTF">2021-06-22T13:13:41Z</dcterms:created>
  <dcterms:modified xsi:type="dcterms:W3CDTF">2021-09-24T19:58:56Z</dcterms:modified>
</cp:coreProperties>
</file>