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343" r:id="rId4"/>
    <p:sldId id="346" r:id="rId5"/>
    <p:sldId id="345" r:id="rId6"/>
    <p:sldId id="290" r:id="rId7"/>
    <p:sldId id="285" r:id="rId8"/>
    <p:sldId id="259" r:id="rId9"/>
    <p:sldId id="347" r:id="rId10"/>
    <p:sldId id="263" r:id="rId11"/>
    <p:sldId id="264" r:id="rId12"/>
    <p:sldId id="309" r:id="rId13"/>
    <p:sldId id="374" r:id="rId14"/>
    <p:sldId id="334" r:id="rId15"/>
    <p:sldId id="367" r:id="rId16"/>
    <p:sldId id="372" r:id="rId17"/>
    <p:sldId id="378" r:id="rId18"/>
    <p:sldId id="380" r:id="rId19"/>
    <p:sldId id="379" r:id="rId20"/>
    <p:sldId id="376" r:id="rId21"/>
    <p:sldId id="337" r:id="rId22"/>
    <p:sldId id="336" r:id="rId23"/>
    <p:sldId id="377" r:id="rId24"/>
    <p:sldId id="281" r:id="rId25"/>
    <p:sldId id="280" r:id="rId26"/>
    <p:sldId id="277" r:id="rId27"/>
  </p:sldIdLst>
  <p:sldSz cx="12192000" cy="6858000"/>
  <p:notesSz cx="6858000" cy="9144000"/>
  <p:defaultTextStyle>
    <a:defPPr>
      <a:defRPr lang="en-US"/>
    </a:defPPr>
    <a:lvl1pPr marL="0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4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2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9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36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23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10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98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47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90" y="372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70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34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39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2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2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78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1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8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4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1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"/>
                <a:lumOff val="96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21255">
              <a:schemeClr val="accent6">
                <a:lumMod val="20000"/>
                <a:lumOff val="80000"/>
              </a:schemeClr>
            </a:gs>
            <a:gs pos="95625">
              <a:srgbClr val="E6F2DE">
                <a:alpha val="56000"/>
              </a:srgbClr>
            </a:gs>
            <a:gs pos="91250">
              <a:srgbClr val="EAF4E3"/>
            </a:gs>
            <a:gs pos="82500">
              <a:srgbClr val="F1F8EC"/>
            </a:gs>
            <a:gs pos="67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0F6EF-661F-4BD3-AD1B-F8D1F563983B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6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hinditrust.in/software-kake-bole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n.quora.com/%E0%A6%95%E0%A6%AE%E0%A7%8D%E0%A6%AA%E0%A6%BF%E0%A6%89%E0%A6%9F%E0%A6%BE%E0%A6%B0-%E0%A6%95%E0%A6%BF%E0%A6%AD%E0%A6%BE%E0%A6%AC%E0%A7%87-%E0%A6%95%E0%A6%BE%E0%A6%9C-%E0%A6%95%E0%A6%B0%E0%A7%87-1" TargetMode="External"/><Relationship Id="rId2" Type="http://schemas.openxmlformats.org/officeDocument/2006/relationships/hyperlink" Target="https://hinditrust.in/%e0%a6%95%e0%a6%a8%e0%a7%8d%e0%a6%9f%e0%a7%8d%e0%a6%b0%e0%a7%8b%e0%a6%b2-%e0%a6%87%e0%a6%89%e0%a6%a8%e0%a6%bf%e0%a6%9f-%e0%a6%95%e0%a6%be%e0%a6%95%e0%a7%87-%e0%a6%ac%e0%a6%b2%e0%a7%87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n.quora.com/%E0%A6%95%E0%A6%AE%E0%A7%8D%E0%A6%AA%E0%A6%BF%E0%A6%89%E0%A6%9F%E0%A6%BE%E0%A6%B0%E0%A7%87%E0%A6%B0-%E0%A6%AC%E0%A6%BF%E0%A6%AD%E0%A6%BF%E0%A6%A8%E0%A7%8D%E0%A6%A8-%E0%A6%85%E0%A6%82%E0%A6%B6%E0%A7%87%E0%A6%B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n.quora.com/%E0%A6%95%E0%A6%AE%E0%A7%8D%E0%A6%AA%E0%A6%BF%E0%A6%89%E0%A6%9F%E0%A6%BE%E0%A6%B0%E0%A7%87%E0%A6%B0-%E0%A6%AC%E0%A6%BF%E0%A6%AD%E0%A6%BF%E0%A6%A8%E0%A7%8D%E0%A6%A8-%E0%A6%85%E0%A6%82%E0%A6%B6%E0%A7%87%E0%A6%B0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n.quora.com/%E0%A6%95%E0%A6%AE%E0%A7%8D%E0%A6%AA%E0%A6%BF%E0%A6%89%E0%A6%9F%E0%A6%BE%E0%A6%B0-%E0%A6%95%E0%A6%BF%E0%A6%AD%E0%A6%BE%E0%A6%AC%E0%A7%87-%E0%A6%95%E0%A6%BE%E0%A6%9C-%E0%A6%95%E0%A6%B0%E0%A7%87-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n.quora.com/kampiutarera-mastiskabala-haya-kake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n.quora.com/%E0%A6%95%E0%A6%AE%E0%A7%8D%E0%A6%AA%E0%A6%BF%E0%A6%89%E0%A6%9F%E0%A6%BE%E0%A6%B0-%E0%A6%95%E0%A6%BF%E0%A6%AD%E0%A6%BE%E0%A6%AC%E0%A7%87-%E0%A6%95%E0%A6%BE%E0%A6%9C-%E0%A6%95%E0%A6%B0%E0%A7%87-1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-38637" y="0"/>
            <a:ext cx="12247809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99" y="255813"/>
            <a:ext cx="6025196" cy="5422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51379" y="5370286"/>
            <a:ext cx="10826186" cy="142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7564" tIns="58782" rIns="117564" bIns="58782">
            <a:spAutoFit/>
          </a:bodyPr>
          <a:lstStyle/>
          <a:p>
            <a:r>
              <a:rPr lang="bn-BD" sz="62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85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স্বাগতম</a:t>
            </a:r>
            <a:endParaRPr lang="en-US" sz="85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267" y="288724"/>
            <a:ext cx="5768066" cy="5265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91017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70694" y="4468968"/>
            <a:ext cx="3417995" cy="610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 </a:t>
            </a:r>
            <a:endParaRPr lang="en-US" sz="40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100319" y="5149501"/>
            <a:ext cx="6314138" cy="1001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prstTxWarp prst="textPlain">
              <a:avLst/>
            </a:prstTxWarp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288" y="4604863"/>
            <a:ext cx="2013445" cy="1750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098" y="518286"/>
            <a:ext cx="4367391" cy="3654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90" y="518286"/>
            <a:ext cx="4575718" cy="3654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4605165"/>
            <a:ext cx="2437264" cy="175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2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 descr="Wallpaper04935"/>
          <p:cNvSpPr>
            <a:spLocks noChangeArrowheads="1"/>
          </p:cNvSpPr>
          <p:nvPr/>
        </p:nvSpPr>
        <p:spPr bwMode="auto">
          <a:xfrm>
            <a:off x="4800848" y="871941"/>
            <a:ext cx="2806273" cy="729982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53145" y="2941583"/>
            <a:ext cx="891942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পারবে;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পারবে;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পারবে।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8571" y="2045457"/>
            <a:ext cx="48606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56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061" y="3354064"/>
            <a:ext cx="639569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4000" b="1" dirty="0" smtClean="0">
                <a:solidFill>
                  <a:srgbClr val="01A8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</a:t>
            </a:r>
            <a:r>
              <a:rPr lang="en-US" sz="4000" b="1" dirty="0" err="1" smtClean="0">
                <a:solidFill>
                  <a:srgbClr val="01A8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r>
              <a:rPr lang="as-IN" sz="4000" b="1" dirty="0" smtClean="0">
                <a:solidFill>
                  <a:srgbClr val="01A8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1A8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প্রোগ্রাম বা প্রোগ্রামের সমষ্টিকে সফটওয়্যার বলে।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হার্ডওয়ার কে যে জিনিসটি কাজ করার জন্য ইনস্ট্রাকশন দেয় সেটি হল সফটওয়্যার।</a:t>
            </a:r>
          </a:p>
          <a:p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400" dirty="0">
                <a:solidFill>
                  <a:srgbClr val="35C128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সফটওয়্যার</a:t>
            </a: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হলে বিভিন্ন ধরনের প্রোগ্রাম এর সমষ্টি। আলাদা আলাদা সফটওয়্যার প্রোগ্রামের সাহায্যে কম্পিউটার হার্ডওয়ার, বিভিন্ন ধরনের কাজে অংশগ্রহণ করে থাকে।</a:t>
            </a:r>
            <a:endParaRPr lang="as-IN" sz="2400" b="0" i="0" dirty="0">
              <a:solidFill>
                <a:srgbClr val="22222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3105" y="338204"/>
            <a:ext cx="674565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4000" b="1" dirty="0" smtClean="0">
                <a:solidFill>
                  <a:srgbClr val="01A8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</a:t>
            </a:r>
            <a:r>
              <a:rPr lang="en-US" sz="4000" b="1" dirty="0" err="1" smtClean="0">
                <a:solidFill>
                  <a:srgbClr val="01A8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r>
              <a:rPr lang="en-US" sz="4000" b="1" dirty="0" smtClean="0">
                <a:solidFill>
                  <a:srgbClr val="01A8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1A8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endParaRPr lang="as-IN" sz="4000" b="1" dirty="0">
              <a:solidFill>
                <a:srgbClr val="01A80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হার্ডওয়ার বলতে কি বুঝ – 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কম্পিউটার ব্যবস্থার বিভিন্ন অংশ বা যন্ত্রাংশকে হার্ডওয়্যার বলে। যেমন, সিস্টেম ইউনিট বা পরিচালনা শাখা (যা কম্পিউটারের ভিতর থাকে), মনিটর, যাতে থাকে কম্পিউটারের পর্দা, </a:t>
            </a:r>
            <a:r>
              <a:rPr lang="as-IN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বোর্ড, মাউস, প্রিন্টার, স্ক্যানার, স্পিকার এবং জয় স্টিক।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</a:t>
            </a: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হার্ডওয়ার, কম্পিউটারের আলাদা আলাদা কাজ </a:t>
            </a:r>
            <a:endParaRPr lang="en-US" sz="2400" dirty="0" smtClean="0">
              <a:solidFill>
                <a:srgbClr val="22222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 </a:t>
            </a: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as-IN" sz="24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থাকে।</a:t>
            </a:r>
            <a:endParaRPr lang="as-IN" sz="2400" dirty="0">
              <a:solidFill>
                <a:srgbClr val="22222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06" y="695677"/>
            <a:ext cx="3544738" cy="21687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817" y="3560147"/>
            <a:ext cx="3544738" cy="231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2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38015" y="206583"/>
            <a:ext cx="58977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3600" b="1" dirty="0" smtClean="0">
                <a:solidFill>
                  <a:srgbClr val="47474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</a:t>
            </a:r>
            <a:r>
              <a:rPr lang="en-US" sz="3600" b="1" dirty="0" err="1" smtClean="0">
                <a:solidFill>
                  <a:srgbClr val="47474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r>
              <a:rPr lang="as-IN" sz="3600" b="1" dirty="0" smtClean="0">
                <a:solidFill>
                  <a:srgbClr val="47474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47474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কাজ এবং শ্রেণীবিভাগ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4622" y="3267384"/>
            <a:ext cx="106740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হার্ডওয়ার কে দুই ভাগে ভাগ করা যায়</a:t>
            </a:r>
            <a:r>
              <a:rPr lang="as-IN" sz="24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</a:t>
            </a: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 </a:t>
            </a:r>
            <a:r>
              <a:rPr lang="en-US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Internal</a:t>
            </a:r>
            <a:r>
              <a:rPr lang="en-US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অপরটি </a:t>
            </a:r>
            <a:r>
              <a:rPr lang="en-US" sz="2400" b="1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External  </a:t>
            </a:r>
            <a:r>
              <a:rPr lang="en-US" sz="24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rgbClr val="22222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ইন্টার্নাল হারবার গুলি হল কম্পিউটারের ভেতরে থাকে এবং এক্সটারনাল হার্ডওয়্যার কম্পিউটারের বাইরে থাকে।</a:t>
            </a:r>
            <a:endParaRPr lang="as-IN" sz="2400" b="1" dirty="0">
              <a:solidFill>
                <a:srgbClr val="22222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9609" y="4124792"/>
            <a:ext cx="97054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47474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b="1" dirty="0">
                <a:solidFill>
                  <a:srgbClr val="47474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Internal hardware </a:t>
            </a:r>
            <a:r>
              <a:rPr lang="en-US" sz="2400" b="1" dirty="0" err="1">
                <a:solidFill>
                  <a:srgbClr val="47474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>
                <a:solidFill>
                  <a:srgbClr val="47474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47474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endParaRPr lang="en-US" sz="2400" b="1" dirty="0">
              <a:solidFill>
                <a:srgbClr val="47474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Central Processing Unit (</a:t>
            </a:r>
            <a:r>
              <a:rPr lang="en-US" sz="24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CPU) , Motherboard</a:t>
            </a:r>
            <a:r>
              <a:rPr lang="en-US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RAM </a:t>
            </a:r>
            <a:r>
              <a:rPr lang="en-US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(Random Access Memory)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ROM (Read Only </a:t>
            </a:r>
            <a:r>
              <a:rPr lang="en-US" sz="24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Memory) , Hard </a:t>
            </a:r>
            <a:r>
              <a:rPr lang="en-US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Drive</a:t>
            </a:r>
            <a:endParaRPr lang="en-US" sz="2400" b="0" i="0" dirty="0">
              <a:solidFill>
                <a:srgbClr val="22222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9609" y="5694452"/>
            <a:ext cx="94126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b="1" dirty="0">
                <a:solidFill>
                  <a:srgbClr val="47474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</a:t>
            </a:r>
            <a:r>
              <a:rPr lang="en-US" sz="2400" b="1" dirty="0" err="1">
                <a:solidFill>
                  <a:srgbClr val="47474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Extarnal</a:t>
            </a:r>
            <a:r>
              <a:rPr lang="en-US" sz="2400" b="1" dirty="0">
                <a:solidFill>
                  <a:srgbClr val="47474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hardware </a:t>
            </a:r>
            <a:r>
              <a:rPr lang="as-IN" sz="2400" b="1" dirty="0">
                <a:solidFill>
                  <a:srgbClr val="47474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উদাহরণ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Monitor</a:t>
            </a:r>
            <a:r>
              <a:rPr lang="en-US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 Mouse</a:t>
            </a:r>
            <a:r>
              <a:rPr lang="en-US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Keyboard</a:t>
            </a:r>
            <a:r>
              <a:rPr lang="en-US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Printer</a:t>
            </a:r>
            <a:r>
              <a:rPr lang="en-US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Speaker</a:t>
            </a:r>
            <a:r>
              <a:rPr lang="en-US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USB</a:t>
            </a:r>
            <a:endParaRPr lang="en-US" sz="2400" b="0" i="0" dirty="0">
              <a:solidFill>
                <a:srgbClr val="22222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4622" y="1380523"/>
            <a:ext cx="113227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 smtClean="0">
                <a:solidFill>
                  <a:srgbClr val="65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as-IN" sz="2400" dirty="0">
                <a:solidFill>
                  <a:srgbClr val="65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সিস্টেমকে সঠিকভাবে কাজ করার জন্য তার মধ্যে থাকা হার্ডওয়্যার এবং সফটওয়্যার গুলিকে একে অপরের </a:t>
            </a:r>
            <a:endParaRPr lang="en-US" sz="2400" dirty="0" smtClean="0">
              <a:solidFill>
                <a:srgbClr val="65656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dirty="0" smtClean="0">
                <a:solidFill>
                  <a:srgbClr val="65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 </a:t>
            </a:r>
            <a:r>
              <a:rPr lang="as-IN" sz="2400" dirty="0">
                <a:solidFill>
                  <a:srgbClr val="65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 মিশে কাজ করতে হবে। 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</a:t>
            </a:r>
            <a:r>
              <a:rPr lang="en-US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keyboard, mouse, CPU, UPS, monitor, Hard Disk, mother board 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sound system, 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সবটাই একটি একটি কম্পিউটার </a:t>
            </a:r>
            <a:r>
              <a:rPr lang="as-IN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হার্ডওয়্যার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 smtClean="0">
              <a:solidFill>
                <a:srgbClr val="20212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 </a:t>
            </a:r>
            <a:r>
              <a:rPr lang="as-IN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হার্ডওয়্যার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ছাড়া একটি কম্পিউটারে কোনো ধরণের </a:t>
            </a:r>
            <a:r>
              <a:rPr lang="as-IN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করাটা সম্ভব না। ... যেমন, </a:t>
            </a:r>
            <a:r>
              <a:rPr lang="en-US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CPU 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RAM.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 fontAlgn="base"/>
            <a:r>
              <a:rPr lang="as-IN" sz="2400" dirty="0" smtClean="0">
                <a:solidFill>
                  <a:srgbClr val="65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 </a:t>
            </a:r>
            <a:r>
              <a:rPr lang="as-IN" sz="2400" dirty="0">
                <a:solidFill>
                  <a:srgbClr val="65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 যায়  কম্পিউটারের সিস্টেমে থাকা হার্ডওয়্যার এবং সফটওয়্যার একে অপরের উপযোগী হওয়া অত্যন্ত অপরিহার্য</a:t>
            </a:r>
            <a:endParaRPr lang="as-IN" sz="2400" b="0" i="0" u="none" strike="noStrike" dirty="0">
              <a:solidFill>
                <a:srgbClr val="656565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4189" y="830892"/>
            <a:ext cx="4767652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fontAlgn="base"/>
            <a:r>
              <a:rPr lang="as-IN" sz="2800" b="1" dirty="0">
                <a:solidFill>
                  <a:srgbClr val="2C3E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</a:t>
            </a:r>
            <a:r>
              <a:rPr lang="en-US" sz="2800" b="1" dirty="0" err="1">
                <a:solidFill>
                  <a:srgbClr val="2C3E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r>
              <a:rPr lang="as-IN" sz="2800" b="1" dirty="0">
                <a:solidFill>
                  <a:srgbClr val="2C3E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সফটও</a:t>
            </a:r>
            <a:r>
              <a:rPr lang="en-US" sz="2800" b="1" dirty="0" err="1">
                <a:solidFill>
                  <a:srgbClr val="2C3E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r>
              <a:rPr lang="as-IN" sz="2800" b="1" dirty="0">
                <a:solidFill>
                  <a:srgbClr val="2C3E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মধ্যে সম্পর্ক</a:t>
            </a:r>
            <a:endParaRPr lang="as-IN" sz="2800" b="1" dirty="0">
              <a:solidFill>
                <a:srgbClr val="2C3E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24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7825" y="4527929"/>
            <a:ext cx="4732132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as-IN" b="1" dirty="0">
                <a:solidFill>
                  <a:srgbClr val="01A804"/>
                </a:solidFill>
                <a:latin typeface="Arial" panose="020B0604020202020204" pitchFamily="34" charset="0"/>
              </a:rPr>
              <a:t>কম্পিউটার হার্ডওয়্যার কি দ্বারা </a:t>
            </a:r>
            <a:r>
              <a:rPr lang="as-IN" b="1" dirty="0" smtClean="0">
                <a:solidFill>
                  <a:srgbClr val="01A804"/>
                </a:solidFill>
                <a:latin typeface="Arial" panose="020B0604020202020204" pitchFamily="34" charset="0"/>
              </a:rPr>
              <a:t>পরিচালিত</a:t>
            </a:r>
            <a:endParaRPr lang="as-IN" b="1" dirty="0">
              <a:solidFill>
                <a:srgbClr val="01A804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7825" y="4941650"/>
            <a:ext cx="107152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as-IN" sz="24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</a:t>
            </a:r>
            <a:r>
              <a:rPr lang="en-US" sz="24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r>
              <a:rPr lang="as-IN" sz="24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 করবার জন্য </a:t>
            </a:r>
            <a:r>
              <a:rPr lang="as-IN" sz="24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</a:t>
            </a:r>
            <a:r>
              <a:rPr lang="en-US" sz="24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r>
              <a:rPr lang="as-IN" sz="24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</a:t>
            </a:r>
            <a:r>
              <a:rPr lang="en-US" sz="24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24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এই জন্য কম্পিউটারের সবকটি </a:t>
            </a:r>
            <a:r>
              <a:rPr lang="as-IN" sz="24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</a:t>
            </a:r>
            <a:r>
              <a:rPr lang="en-US" sz="24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r>
              <a:rPr lang="en-US" sz="24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400" b="1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</a:t>
            </a:r>
            <a:r>
              <a:rPr lang="en-US" sz="2400" b="1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r>
              <a:rPr lang="as-IN" sz="2400" b="1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পরিচালিত। </a:t>
            </a:r>
            <a:r>
              <a:rPr lang="as-IN" sz="24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</a:t>
            </a:r>
            <a:r>
              <a:rPr lang="en-US" sz="24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r>
              <a:rPr lang="as-IN" sz="24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ছাড়া </a:t>
            </a:r>
            <a:r>
              <a:rPr lang="as-IN" sz="24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</a:t>
            </a:r>
            <a:r>
              <a:rPr lang="en-US" sz="24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r>
              <a:rPr lang="as-IN" sz="24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কাজে করতে পারবে না। সুতরাং </a:t>
            </a:r>
            <a:r>
              <a:rPr lang="as-IN" sz="24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</a:t>
            </a:r>
            <a:r>
              <a:rPr lang="en-US" sz="24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r>
              <a:rPr lang="as-IN" sz="24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 না থাকে তাহলে কম্পিউটার অচল</a:t>
            </a:r>
            <a:r>
              <a:rPr lang="as-IN" sz="24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endParaRPr lang="en-US" sz="2400" dirty="0" smtClean="0">
              <a:solidFill>
                <a:srgbClr val="22222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0898" y="2459504"/>
            <a:ext cx="85505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as-IN" sz="24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</a:t>
            </a:r>
            <a:r>
              <a:rPr lang="en-US" sz="24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r>
              <a:rPr lang="as-IN" sz="24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ডিভাইসের সাহায্যে কম্পিউটারের ইনপুট </a:t>
            </a:r>
            <a:r>
              <a:rPr lang="as-IN" sz="24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</a:t>
            </a:r>
            <a:r>
              <a:rPr lang="en-US" sz="24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endParaRPr lang="as-IN" sz="2400" dirty="0">
              <a:solidFill>
                <a:srgbClr val="22222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+mj-lt"/>
              <a:buAutoNum type="arabicPeriod"/>
            </a:pP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 ডিভাইসের সাহায্যে কম্পিউটার থেকে আউটপুট নেওয়া এবং ইউজারকে </a:t>
            </a:r>
            <a:r>
              <a:rPr lang="as-IN" sz="24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</a:t>
            </a:r>
            <a:r>
              <a:rPr lang="en-US" sz="24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endParaRPr lang="as-IN" sz="2400" dirty="0">
              <a:solidFill>
                <a:srgbClr val="22222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+mj-lt"/>
              <a:buAutoNum type="arabicPeriod"/>
            </a:pP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প্রসেসিং ডিভাইস এর সাহায্যে কোন ডাটা কে প্রসেস করা</a:t>
            </a:r>
          </a:p>
          <a:p>
            <a:pPr>
              <a:buFont typeface="+mj-lt"/>
              <a:buAutoNum type="arabicPeriod"/>
            </a:pP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স্টোরেজ ডিভাইসের সাহায্যে কোন ডেটা স্টোর করে ধরে রাখা</a:t>
            </a:r>
          </a:p>
          <a:p>
            <a:pPr>
              <a:buFont typeface="+mj-lt"/>
              <a:buAutoNum type="arabicPeriod"/>
            </a:pPr>
            <a:r>
              <a:rPr lang="as-IN" sz="24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</a:t>
            </a:r>
            <a:r>
              <a:rPr lang="en-US" sz="24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য়্যারকে</a:t>
            </a:r>
            <a:r>
              <a:rPr lang="as-IN" sz="24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 কাজ করবার সুযোগ করে </a:t>
            </a:r>
            <a:r>
              <a:rPr lang="as-IN" sz="24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</a:t>
            </a:r>
            <a:r>
              <a:rPr lang="en-US" sz="24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endParaRPr lang="as-IN" sz="2400" b="0" i="0" dirty="0">
              <a:solidFill>
                <a:srgbClr val="22222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7825" y="1926317"/>
            <a:ext cx="2709396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as-IN" sz="2800" b="1" dirty="0" smtClean="0">
                <a:solidFill>
                  <a:srgbClr val="01A8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</a:t>
            </a:r>
            <a:r>
              <a:rPr lang="en-US" sz="2800" b="1" dirty="0" err="1" smtClean="0">
                <a:solidFill>
                  <a:srgbClr val="01A8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r>
              <a:rPr lang="as-IN" sz="2800" b="1" dirty="0" smtClean="0">
                <a:solidFill>
                  <a:srgbClr val="01A8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01A8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কাজ কি</a:t>
            </a:r>
          </a:p>
        </p:txBody>
      </p:sp>
      <p:sp>
        <p:nvSpPr>
          <p:cNvPr id="7" name="Rectangle 6"/>
          <p:cNvSpPr/>
          <p:nvPr/>
        </p:nvSpPr>
        <p:spPr>
          <a:xfrm>
            <a:off x="3524622" y="195625"/>
            <a:ext cx="5149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হার্ডও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5418" y="928240"/>
            <a:ext cx="3651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400" b="1" dirty="0">
                <a:solidFill>
                  <a:srgbClr val="7075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হার্ডওয়ার হল বিভিন্ন যন্ত্রপাতির সমষ্টি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14849" y="914707"/>
            <a:ext cx="3557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400" b="1" dirty="0">
                <a:solidFill>
                  <a:srgbClr val="7075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হার্ডওয়ার স্পর্শ করা যায়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9760" y="1319766"/>
            <a:ext cx="30780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হার্ডওয়্যার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21628" y="1320823"/>
            <a:ext cx="2045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17902" y="1319765"/>
            <a:ext cx="2222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9549109" y="1319765"/>
            <a:ext cx="2289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088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4" grpId="0"/>
      <p:bldP spid="16" grpId="0" animBg="1"/>
      <p:bldP spid="10" grpId="0"/>
      <p:bldP spid="11" grpId="0"/>
      <p:bldP spid="1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 descr="Bouquet"/>
          <p:cNvSpPr>
            <a:spLocks noChangeArrowheads="1"/>
          </p:cNvSpPr>
          <p:nvPr/>
        </p:nvSpPr>
        <p:spPr bwMode="auto">
          <a:xfrm>
            <a:off x="3875720" y="341194"/>
            <a:ext cx="3154176" cy="604725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02580" tIns="51289" rIns="102580" bIns="51289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1" r="17967"/>
          <a:stretch/>
        </p:blipFill>
        <p:spPr>
          <a:xfrm>
            <a:off x="3399863" y="1287113"/>
            <a:ext cx="4853239" cy="35851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3236" y="4985134"/>
            <a:ext cx="532229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হার্ডও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as-IN" sz="40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সফটও</a:t>
            </a:r>
            <a:r>
              <a:rPr lang="en-US" sz="4000" b="1" dirty="0" err="1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r>
              <a:rPr lang="en-US" sz="40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99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1771" y="2788471"/>
            <a:ext cx="114884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as-IN" sz="2800" b="1" dirty="0">
                <a:solidFill>
                  <a:srgbClr val="2C3E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800" dirty="0" smtClean="0">
                <a:solidFill>
                  <a:srgbClr val="65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সার্বিকভাবে </a:t>
            </a:r>
            <a:r>
              <a:rPr lang="as-IN" sz="2800" dirty="0">
                <a:solidFill>
                  <a:srgbClr val="65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পরিচালনার জন্য এক ধরনের </a:t>
            </a:r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</a:t>
            </a:r>
            <a:r>
              <a:rPr lang="en-US" sz="2800" b="1" dirty="0" err="1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r>
              <a:rPr lang="as-IN" sz="2800" dirty="0" smtClean="0">
                <a:solidFill>
                  <a:srgbClr val="65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65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রয়েছে যেগুলিকে বলা হয় অপারেটিং সিস্টেম। যেমনঃ মাইক্রোসফট উইন্ডোজ, লিনাক্স, ম্যাক ওএস ইত্যাদি। অপারেটিং সিস্টেম </a:t>
            </a:r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</a:t>
            </a:r>
            <a:r>
              <a:rPr lang="en-US" sz="2800" b="1" dirty="0" err="1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r>
              <a:rPr lang="en-US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65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 </a:t>
            </a:r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</a:t>
            </a:r>
            <a:r>
              <a:rPr lang="en-US" sz="2800" b="1" dirty="0" err="1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r>
              <a:rPr lang="as-IN" sz="2800" dirty="0" smtClean="0">
                <a:solidFill>
                  <a:srgbClr val="65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65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হার্ডওয়্যারের মাঝে সমন্বয় সাধন করে কম্পিউটারকে কার্যক্ষম করে তোলে । </a:t>
            </a:r>
          </a:p>
        </p:txBody>
      </p:sp>
      <p:sp>
        <p:nvSpPr>
          <p:cNvPr id="6" name="Rectangle 5"/>
          <p:cNvSpPr/>
          <p:nvPr/>
        </p:nvSpPr>
        <p:spPr>
          <a:xfrm>
            <a:off x="351771" y="921859"/>
            <a:ext cx="116031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Software </a:t>
            </a:r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? </a:t>
            </a:r>
            <a:r>
              <a:rPr lang="as-IN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</a:t>
            </a:r>
            <a:r>
              <a:rPr lang="en-US" sz="2800" b="1" dirty="0" err="1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এর সংজ্ঞা: “কম্পিউটার </a:t>
            </a:r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সফটও</a:t>
            </a:r>
            <a:r>
              <a:rPr lang="en-US" sz="2800" b="1" dirty="0" err="1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r>
              <a:rPr lang="as-IN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as-IN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</a:t>
            </a:r>
            <a:r>
              <a:rPr lang="en-US" sz="2800" b="1" dirty="0" err="1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r>
              <a:rPr lang="as-IN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 কিছু </a:t>
            </a:r>
            <a:r>
              <a:rPr lang="en-US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data 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কম্পিউটার নির্দেশ (</a:t>
            </a:r>
            <a:r>
              <a:rPr lang="en-US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instructions) 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সংগ্রহীত মিশ্রণ, যেটা একটি প্রোগ্রাম (</a:t>
            </a:r>
            <a:r>
              <a:rPr lang="en-US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program) 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 কম্পিউটারকে যেকোনো কাজ করার ক্ষেত্রে নির্দেশ (</a:t>
            </a:r>
            <a:r>
              <a:rPr lang="en-US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instructions) 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দেয়।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96406" y="163243"/>
            <a:ext cx="32896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5460" y="4665982"/>
            <a:ext cx="111610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as-IN" sz="2800" dirty="0" smtClean="0">
                <a:solidFill>
                  <a:srgbClr val="65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</a:t>
            </a:r>
            <a:r>
              <a:rPr lang="as-IN" sz="2800" dirty="0">
                <a:solidFill>
                  <a:srgbClr val="65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ছাড়া বেশির ভাগ কম্পিউটারই অচল বা অকেজ। কম্পিউটারের </a:t>
            </a:r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</a:t>
            </a:r>
            <a:r>
              <a:rPr lang="en-US" sz="2800" b="1" dirty="0" err="1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r>
              <a:rPr lang="as-IN" sz="2800" dirty="0" smtClean="0">
                <a:solidFill>
                  <a:srgbClr val="65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65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as-IN" sz="2800" dirty="0" smtClean="0">
                <a:solidFill>
                  <a:srgbClr val="65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</a:t>
            </a:r>
            <a:r>
              <a:rPr lang="en-US" sz="2800" dirty="0" err="1" smtClean="0">
                <a:solidFill>
                  <a:srgbClr val="65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r>
              <a:rPr lang="as-IN" sz="2800" dirty="0" smtClean="0">
                <a:solidFill>
                  <a:srgbClr val="65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65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সম্পর্ক অনেকটা মানুষের মস্তিষ্কের সাথে দেহের সম্পর্কের </a:t>
            </a:r>
            <a:r>
              <a:rPr lang="as-IN" sz="2800" dirty="0" smtClean="0">
                <a:solidFill>
                  <a:srgbClr val="65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dirty="0" smtClean="0">
                <a:solidFill>
                  <a:srgbClr val="65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65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solidFill>
                  <a:srgbClr val="65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 আমাদের দেহ যেমন মস্তিষ্কের নির্দেশ ছাড়া কিছু করতে পারব না, তেমনি সফটওয়্যার এর নির্দেশনা ছাড়া কম্পিউটার কোন কাজ করতে পারে </a:t>
            </a:r>
            <a:r>
              <a:rPr lang="as-IN" sz="2800" dirty="0" smtClean="0">
                <a:solidFill>
                  <a:srgbClr val="65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rgbClr val="65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65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solidFill>
                  <a:srgbClr val="65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 এক কথায় বলা যায় সফটওয়্যার এর গুরুত্ব </a:t>
            </a:r>
            <a:r>
              <a:rPr lang="as-IN" sz="2800" dirty="0" smtClean="0">
                <a:solidFill>
                  <a:srgbClr val="65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অপরিহার্য</a:t>
            </a:r>
            <a:r>
              <a:rPr lang="en-US" sz="2800" dirty="0" smtClean="0">
                <a:solidFill>
                  <a:srgbClr val="65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65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800" dirty="0">
              <a:solidFill>
                <a:srgbClr val="65656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2860" y="2269539"/>
            <a:ext cx="2937022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</a:t>
            </a:r>
            <a:r>
              <a:rPr lang="en-US" sz="2800" b="1" dirty="0" err="1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r>
              <a:rPr lang="as-IN" sz="2800" b="1" dirty="0">
                <a:solidFill>
                  <a:srgbClr val="2C3E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কাজ কি 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631100" y="4142762"/>
            <a:ext cx="2492990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just" fontAlgn="base"/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</a:t>
            </a:r>
            <a:r>
              <a:rPr lang="en-US" sz="2800" b="1" dirty="0" err="1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r>
              <a:rPr lang="as-IN" sz="2800" b="1" dirty="0">
                <a:solidFill>
                  <a:srgbClr val="2C3E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গুরুত্ব</a:t>
            </a:r>
            <a:endParaRPr lang="as-IN" sz="2800" b="1" dirty="0">
              <a:solidFill>
                <a:srgbClr val="2C3E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28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5627" y="5271769"/>
            <a:ext cx="11074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 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বা কম্পিউটার অ্যাপ্লিকেশন বলতে বিশেষ ধরনের কম্পিউটার প্রোগ্রামকে বোঝায় যা মানুষকে কোন বিশেষ ধরনের কাজ সম্পাদনে সহায়তা করে। ... উদাহরণ হতে পারে একাউন্টিং 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r>
              <a:rPr lang="as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অফিস 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r>
              <a:rPr lang="as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 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r>
              <a:rPr lang="as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as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মিডি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প্লে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য়ার</a:t>
            </a:r>
            <a:r>
              <a:rPr lang="as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(ভিডিও এবং অডিও)।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627" y="3807914"/>
            <a:ext cx="105045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একটি কম্পিউটার 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যেটার নকশা করা হয়েছে, কম্পিউটারের হার্ডওয়্যার কে পরিচালনা করার জন্য এবং এপ্লিকেশন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গুলোকে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করার উপযোগী পরিবেশ প্রদানের জন্য। ... ইউটিলিটি 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এটা কোন কিছু বিশ্লেষণ, বাছাই বা পছন্দ নির্ধারণ, তরান্বিতকরণ এবং কিছু কিছু ক্ষেত্রে নিয়ন্ত্রণ করার ক্ষমতা </a:t>
            </a:r>
            <a:r>
              <a:rPr lang="as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7227" y="1666950"/>
            <a:ext cx="100401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এছাড়া </a:t>
            </a:r>
            <a:r>
              <a:rPr lang="as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জন </a:t>
            </a:r>
            <a:r>
              <a:rPr lang="as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ও চাহিদা </a:t>
            </a:r>
            <a:r>
              <a:rPr lang="as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অনুযা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য়ী</a:t>
            </a:r>
            <a:r>
              <a:rPr lang="as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as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প্রকারের ﻿</a:t>
            </a:r>
            <a:r>
              <a:rPr lang="as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সফটও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r>
              <a:rPr lang="as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তৈরি করা </a:t>
            </a:r>
            <a:r>
              <a:rPr lang="as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সফটও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r>
              <a:rPr lang="as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প্রধানত ৩ প্রকারঃ-</a:t>
            </a:r>
          </a:p>
          <a:p>
            <a:r>
              <a:rPr lang="as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১. সিস্টেম </a:t>
            </a:r>
            <a:r>
              <a:rPr lang="as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সফটও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endParaRPr lang="as-IN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২. </a:t>
            </a:r>
            <a:r>
              <a:rPr lang="as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সফটও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endParaRPr lang="as-IN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 </a:t>
            </a:r>
            <a:r>
              <a:rPr lang="as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এপ্লিকে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শন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সফটও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endParaRPr lang="as-IN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1447" y="292955"/>
            <a:ext cx="4807726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571500" indent="-571500" fontAlgn="base">
              <a:buFont typeface="Wingdings" panose="05000000000000000000" pitchFamily="2" charset="2"/>
              <a:buChar char="Ø"/>
            </a:pPr>
            <a:r>
              <a:rPr lang="as-IN" sz="3200" b="1" dirty="0" smtClean="0">
                <a:solidFill>
                  <a:srgbClr val="2C3E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</a:t>
            </a:r>
            <a:r>
              <a:rPr lang="en-US" sz="3200" b="1" dirty="0" err="1" smtClean="0">
                <a:solidFill>
                  <a:srgbClr val="2C3E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r>
              <a:rPr lang="as-IN" sz="3200" b="1" dirty="0" smtClean="0">
                <a:solidFill>
                  <a:srgbClr val="2C3E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2C3E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প্রকার ও কি কি</a:t>
            </a:r>
            <a:endParaRPr lang="as-IN" sz="3200" b="1" dirty="0">
              <a:solidFill>
                <a:srgbClr val="2C3E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5627" y="810314"/>
            <a:ext cx="9791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অপারেটিং সিস্টেম </a:t>
            </a:r>
            <a:r>
              <a:rPr lang="as-IN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</a:t>
            </a:r>
            <a:r>
              <a:rPr lang="en-US" sz="2800" dirty="0" err="1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r>
              <a:rPr lang="en-US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</a:t>
            </a:r>
            <a:r>
              <a:rPr lang="en-US" sz="2800" b="1" dirty="0" err="1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ও </a:t>
            </a:r>
            <a:r>
              <a:rPr lang="as-IN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</a:t>
            </a:r>
            <a:r>
              <a:rPr lang="en-US" sz="2800" dirty="0" err="1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য়্যরের</a:t>
            </a:r>
            <a:r>
              <a:rPr lang="as-IN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 </a:t>
            </a:r>
            <a:r>
              <a:rPr lang="as-IN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</a:t>
            </a:r>
            <a:r>
              <a:rPr lang="en-US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সাধন করে </a:t>
            </a:r>
            <a:endParaRPr lang="en-US" sz="2800" dirty="0" smtClean="0">
              <a:solidFill>
                <a:srgbClr val="20212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 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কার্যক্ষম করে তোলে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96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0888" y="5312709"/>
            <a:ext cx="97085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2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সিপিইউ</a:t>
            </a:r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মাদারবোর্ড</a:t>
            </a:r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স্পিকার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মনিটর</a:t>
            </a:r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কিবোর্ড</a:t>
            </a:r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35C128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কন্ট্রোল ইউনিট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Disk</a:t>
            </a:r>
            <a:endParaRPr lang="en-US" sz="3200" dirty="0">
              <a:solidFill>
                <a:srgbClr val="22222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1846" y="4681363"/>
            <a:ext cx="5218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b="1" dirty="0">
                <a:solidFill>
                  <a:srgbClr val="47474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বিশেষ হার্ডওয়ার কি </a:t>
            </a:r>
            <a:r>
              <a:rPr lang="as-IN" sz="3200" b="1" dirty="0" smtClean="0">
                <a:solidFill>
                  <a:srgbClr val="47474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solidFill>
                  <a:srgbClr val="47474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as-IN" sz="3200" b="1" dirty="0">
              <a:solidFill>
                <a:srgbClr val="47474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0141" y="444885"/>
            <a:ext cx="4633000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as-IN" sz="3600" b="1" u="sng" dirty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কম্পিউটার কিভাবে কাজ করে</a:t>
            </a:r>
            <a:r>
              <a:rPr lang="as-IN" sz="3600" b="1" u="sng" dirty="0" smtClean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?</a:t>
            </a:r>
            <a:endParaRPr lang="as-IN" sz="3600" b="1" i="0" u="sng" dirty="0">
              <a:effectLst/>
              <a:latin typeface="NikoshBAN" panose="02000000000000000000" pitchFamily="2" charset="0"/>
              <a:cs typeface="NikoshBAN" panose="02000000000000000000" pitchFamily="2" charset="0"/>
              <a:hlinkClick r:id="rId3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0888" y="1200651"/>
            <a:ext cx="107583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>
                <a:solidFill>
                  <a:srgbClr val="282829"/>
                </a:solidFill>
                <a:latin typeface="-apple-system"/>
              </a:rPr>
              <a:t>কম্পিউটার কি কি কাজ করতে পারে সেটা নিয়ে কথা না বাড়িয়ে, আসুন দেখি সে কিভাবে কাজ করে। যে কাজই সে করুক না কেন, তিনিটি পর্যায়ে সে সকল কাজ সম্পাদন করে।</a:t>
            </a:r>
          </a:p>
          <a:p>
            <a:r>
              <a:rPr lang="as-IN" dirty="0">
                <a:solidFill>
                  <a:srgbClr val="282829"/>
                </a:solidFill>
                <a:latin typeface="-apple-system"/>
              </a:rPr>
              <a:t>১. ব্যবহার কারীর থেকে সে কিছু তথ্য নিবে (ইনপুট)</a:t>
            </a:r>
            <a:br>
              <a:rPr lang="as-IN" dirty="0">
                <a:solidFill>
                  <a:srgbClr val="282829"/>
                </a:solidFill>
                <a:latin typeface="-apple-system"/>
              </a:rPr>
            </a:br>
            <a:r>
              <a:rPr lang="as-IN" dirty="0">
                <a:solidFill>
                  <a:srgbClr val="282829"/>
                </a:solidFill>
                <a:latin typeface="-apple-system"/>
              </a:rPr>
              <a:t>২. তথ্যগুলো সে প্রসেস করবে</a:t>
            </a:r>
            <a:br>
              <a:rPr lang="as-IN" dirty="0">
                <a:solidFill>
                  <a:srgbClr val="282829"/>
                </a:solidFill>
                <a:latin typeface="-apple-system"/>
              </a:rPr>
            </a:br>
            <a:r>
              <a:rPr lang="as-IN" dirty="0">
                <a:solidFill>
                  <a:srgbClr val="282829"/>
                </a:solidFill>
                <a:latin typeface="-apple-system"/>
              </a:rPr>
              <a:t>৩. প্রসেস করার পরে ফলাফল সে আবার ব্যবহারকারীকে ফেরত দিবে (আউটপুট)</a:t>
            </a:r>
            <a:endParaRPr lang="as-IN" b="0" i="0" dirty="0">
              <a:solidFill>
                <a:srgbClr val="282829"/>
              </a:solidFill>
              <a:effectLst/>
              <a:latin typeface="-apple-system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6456" y="2698203"/>
            <a:ext cx="4979248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as-IN" sz="3200" b="1" u="sng" dirty="0"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কম্পিউটারের বিভিন্ন অংশের নাম কী?</a:t>
            </a:r>
            <a:endParaRPr lang="as-IN" sz="3200" b="1" i="0" u="sng" dirty="0">
              <a:effectLst/>
              <a:latin typeface="NikoshBAN" panose="02000000000000000000" pitchFamily="2" charset="0"/>
              <a:cs typeface="NikoshBAN" panose="02000000000000000000" pitchFamily="2" charset="0"/>
              <a:hlinkClick r:id="rId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2223" y="3304945"/>
            <a:ext cx="1130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>
                <a:solidFill>
                  <a:srgbClr val="282829"/>
                </a:solidFill>
                <a:latin typeface="-apple-system"/>
              </a:rPr>
              <a:t>১।</a:t>
            </a:r>
            <a:r>
              <a:rPr lang="as-IN" b="1" dirty="0">
                <a:solidFill>
                  <a:srgbClr val="282829"/>
                </a:solidFill>
                <a:latin typeface="-apple-system"/>
              </a:rPr>
              <a:t>মনিটর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51125" y="3747234"/>
            <a:ext cx="2323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>
                <a:solidFill>
                  <a:srgbClr val="282829"/>
                </a:solidFill>
                <a:latin typeface="-apple-system"/>
              </a:rPr>
              <a:t>২। </a:t>
            </a:r>
            <a:r>
              <a:rPr lang="as-IN" b="1" dirty="0">
                <a:solidFill>
                  <a:srgbClr val="282829"/>
                </a:solidFill>
                <a:latin typeface="-apple-system"/>
              </a:rPr>
              <a:t>মাউস ও কীবোর্ড</a:t>
            </a:r>
            <a:r>
              <a:rPr lang="as-IN" dirty="0">
                <a:solidFill>
                  <a:srgbClr val="282829"/>
                </a:solidFill>
                <a:latin typeface="-apple-system"/>
              </a:rPr>
              <a:t> 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51125" y="4189523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>
                <a:solidFill>
                  <a:srgbClr val="282829"/>
                </a:solidFill>
                <a:latin typeface="-apple-system"/>
              </a:rPr>
              <a:t>৩। </a:t>
            </a:r>
            <a:r>
              <a:rPr lang="as-IN" b="1" dirty="0">
                <a:solidFill>
                  <a:srgbClr val="282829"/>
                </a:solidFill>
                <a:latin typeface="-apple-system"/>
              </a:rPr>
              <a:t>কেবিনেট</a:t>
            </a:r>
            <a:r>
              <a:rPr lang="as-IN" dirty="0">
                <a:solidFill>
                  <a:srgbClr val="282829"/>
                </a:solidFill>
                <a:latin typeface="-apple-system"/>
              </a:rPr>
              <a:t> 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821318" y="3341423"/>
            <a:ext cx="1701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>
                <a:solidFill>
                  <a:srgbClr val="282829"/>
                </a:solidFill>
                <a:latin typeface="-apple-system"/>
              </a:rPr>
              <a:t>১</a:t>
            </a:r>
            <a:r>
              <a:rPr lang="as-IN" dirty="0" smtClean="0">
                <a:solidFill>
                  <a:srgbClr val="282829"/>
                </a:solidFill>
                <a:latin typeface="-apple-system"/>
              </a:rPr>
              <a:t>।</a:t>
            </a:r>
            <a:r>
              <a:rPr lang="en-US" dirty="0" smtClean="0">
                <a:solidFill>
                  <a:srgbClr val="282829"/>
                </a:solidFill>
                <a:latin typeface="-apple-system"/>
              </a:rPr>
              <a:t> </a:t>
            </a:r>
            <a:r>
              <a:rPr lang="as-IN" b="1" dirty="0" smtClean="0">
                <a:solidFill>
                  <a:srgbClr val="282829"/>
                </a:solidFill>
                <a:latin typeface="-apple-system"/>
              </a:rPr>
              <a:t>ম</a:t>
            </a:r>
            <a:r>
              <a:rPr lang="en-US" b="1" dirty="0" smtClean="0">
                <a:solidFill>
                  <a:srgbClr val="282829"/>
                </a:solidFill>
                <a:latin typeface="-apple-system"/>
              </a:rPr>
              <a:t>f</a:t>
            </a:r>
            <a:r>
              <a:rPr lang="as-IN" b="1" dirty="0" smtClean="0">
                <a:solidFill>
                  <a:srgbClr val="282829"/>
                </a:solidFill>
                <a:latin typeface="-apple-system"/>
              </a:rPr>
              <a:t>দারবোর্ড</a:t>
            </a:r>
            <a:r>
              <a:rPr lang="as-IN" dirty="0">
                <a:solidFill>
                  <a:srgbClr val="282829"/>
                </a:solidFill>
                <a:latin typeface="-apple-system"/>
              </a:rPr>
              <a:t> 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720548" y="3808649"/>
            <a:ext cx="2568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>
                <a:solidFill>
                  <a:srgbClr val="282829"/>
                </a:solidFill>
                <a:latin typeface="-apple-system"/>
              </a:rPr>
              <a:t>২। </a:t>
            </a:r>
            <a:r>
              <a:rPr lang="as-IN" b="1" dirty="0">
                <a:solidFill>
                  <a:srgbClr val="282829"/>
                </a:solidFill>
                <a:latin typeface="-apple-system"/>
              </a:rPr>
              <a:t>প্রসেসর বা সিপিইউ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088929" y="3156757"/>
            <a:ext cx="1584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>
                <a:solidFill>
                  <a:srgbClr val="282829"/>
                </a:solidFill>
                <a:latin typeface="-apple-system"/>
              </a:rPr>
              <a:t>৩।</a:t>
            </a:r>
            <a:r>
              <a:rPr lang="as-IN" b="1" dirty="0">
                <a:solidFill>
                  <a:srgbClr val="282829"/>
                </a:solidFill>
                <a:latin typeface="-apple-system"/>
              </a:rPr>
              <a:t> হার্ডডিস্ক</a:t>
            </a:r>
            <a:r>
              <a:rPr lang="as-IN" dirty="0">
                <a:solidFill>
                  <a:srgbClr val="282829"/>
                </a:solidFill>
                <a:latin typeface="-apple-system"/>
              </a:rPr>
              <a:t> -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210114" y="3667161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>
                <a:solidFill>
                  <a:srgbClr val="282829"/>
                </a:solidFill>
                <a:latin typeface="-apple-system"/>
              </a:rPr>
              <a:t>৪। </a:t>
            </a:r>
            <a:r>
              <a:rPr lang="as-IN" b="1" dirty="0">
                <a:solidFill>
                  <a:srgbClr val="282829"/>
                </a:solidFill>
                <a:latin typeface="-apple-system"/>
              </a:rPr>
              <a:t>সিডি ড্রাইভ</a:t>
            </a:r>
            <a:r>
              <a:rPr lang="as-IN" dirty="0">
                <a:solidFill>
                  <a:srgbClr val="282829"/>
                </a:solidFill>
                <a:latin typeface="-apple-system"/>
              </a:rPr>
              <a:t> 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210114" y="4243822"/>
            <a:ext cx="2093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>
                <a:solidFill>
                  <a:srgbClr val="282829"/>
                </a:solidFill>
                <a:latin typeface="-apple-system"/>
              </a:rPr>
              <a:t>৫।</a:t>
            </a:r>
            <a:r>
              <a:rPr lang="as-IN" b="1" dirty="0">
                <a:solidFill>
                  <a:srgbClr val="282829"/>
                </a:solidFill>
                <a:latin typeface="-apple-system"/>
              </a:rPr>
              <a:t> এস এম পি এস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2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11" grpId="0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 descr="Water droplets"/>
          <p:cNvSpPr>
            <a:spLocks noChangeArrowheads="1"/>
          </p:cNvSpPr>
          <p:nvPr/>
        </p:nvSpPr>
        <p:spPr bwMode="auto">
          <a:xfrm>
            <a:off x="3860388" y="248356"/>
            <a:ext cx="2958353" cy="763183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lIns="102904" tIns="51452" rIns="102904" bIns="51452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412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4412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12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1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6" name="Picture 2" descr="E:\New Picture Down\Picture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8387" y="1328932"/>
            <a:ext cx="4939066" cy="34893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539920" y="5070001"/>
            <a:ext cx="73820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as-IN" sz="3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কম্পিউটারের বিভিন্ন অংশের নাম </a:t>
            </a:r>
            <a:r>
              <a:rPr lang="as-IN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কী</a:t>
            </a:r>
            <a:r>
              <a:rPr lang="en-US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 </a:t>
            </a:r>
            <a:r>
              <a:rPr lang="as-IN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?</a:t>
            </a:r>
            <a:endParaRPr lang="as-IN" sz="3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hlinkClick r:id="rId3"/>
            </a:endParaRPr>
          </a:p>
          <a:p>
            <a:pPr marL="514350" indent="-514350">
              <a:buFont typeface="+mj-lt"/>
              <a:buAutoNum type="arabicPeriod"/>
            </a:pPr>
            <a:r>
              <a:rPr lang="as-IN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কম্পিউটার </a:t>
            </a:r>
            <a:r>
              <a:rPr lang="as-IN" sz="3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কিভাবে কাজ করে?</a:t>
            </a:r>
            <a:endParaRPr lang="as-IN" sz="3600" i="0" u="sng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211898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4542117" y="466246"/>
            <a:ext cx="1949824" cy="654424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numCol="1" rtlCol="0" anchor="ctr">
            <a:prstTxWarp prst="textPlain">
              <a:avLst/>
            </a:prstTxWarp>
          </a:bodyPr>
          <a:lstStyle/>
          <a:p>
            <a:pPr algn="ctr"/>
            <a:r>
              <a:rPr lang="en-US" sz="405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5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11" name="Picture 10" descr="picture-73310-14409625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4929" y="1314622"/>
            <a:ext cx="1577205" cy="1472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667" y="1314622"/>
            <a:ext cx="1407933" cy="175002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00569" y="2787256"/>
            <a:ext cx="56431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03409">
              <a:defRPr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হারুনর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ট্রেড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ইন্সট্রাক্টর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ও তথ্য </a:t>
            </a:r>
            <a:r>
              <a:rPr lang="bn-BD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আজিজ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বাংলাবাজার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নবীগঞ্জ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০১871117308</a:t>
            </a:r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43698" y="3102193"/>
            <a:ext cx="5048518" cy="3059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3733" tIns="51866" rIns="103733" bIns="51866" rtlCol="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- ১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ভোকেশনাল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)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২য়</a:t>
            </a:r>
            <a:endParaRPr lang="bn-IN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৫০মি</a:t>
            </a:r>
          </a:p>
        </p:txBody>
      </p:sp>
    </p:spTree>
    <p:extLst>
      <p:ext uri="{BB962C8B-B14F-4D97-AF65-F5344CB8AC3E}">
        <p14:creationId xmlns:p14="http://schemas.microsoft.com/office/powerpoint/2010/main" val="179865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301840" y="1107582"/>
          <a:ext cx="9284594" cy="5289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2297"/>
                <a:gridCol w="4642297"/>
              </a:tblGrid>
              <a:tr h="568542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হার্ডওয়্যার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সফটওয়্যার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19588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যে সকল যন্ত্রাংশ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দিয়ে কম্পিউটার তৈরি কর হয় তাদেরকে হার্ডওয়্যার বলে।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কম্পিউটারের প্রোগ্রাম বা প্রোগ্রামের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সমষ্টিকে সফটওয়্যার বলে।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2876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এটা কম্পিউটারের ফিজিক্যাল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কম্পোনেন্ট।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এটা কম্পিউটারের লজিক্যাল কম্পোনেন্ট।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19588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হার্ডওয়্যার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তৈরির সময় সফটওয়্যার সম্পর্কে ধারনা থাকতে হয়।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সফটওয়্যার তৈরির সময় 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হার্ডওয়্যার 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সম্পর্কে ধারনা না থাকলেও চলে। 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8542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হার্ডওয়্যার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নষ্ট হতে পারে।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সফটওয়্যার মুছা যায়।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8542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৫।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উদাহরণ-মাউস,মনিটর,র‍্যাম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৫।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উদাহরণ-উইন্ডোজ,ফটোশপ।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414238" y="502276"/>
            <a:ext cx="8592647" cy="38636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53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9956" y="1371434"/>
            <a:ext cx="574604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s-IN" dirty="0">
                <a:solidFill>
                  <a:srgbClr val="000000"/>
                </a:solidFill>
                <a:latin typeface="SolaimanLipi"/>
              </a:rPr>
              <a:t>১০। কম্পিউটার যন্ত্রপাতি অংশগুলোকে কী বলা হয়?</a:t>
            </a:r>
          </a:p>
          <a:p>
            <a:pPr algn="just">
              <a:lnSpc>
                <a:spcPct val="150000"/>
              </a:lnSpc>
            </a:pPr>
            <a:r>
              <a:rPr lang="as-IN" dirty="0" smtClean="0">
                <a:solidFill>
                  <a:srgbClr val="000000"/>
                </a:solidFill>
                <a:latin typeface="SolaimanLipi"/>
              </a:rPr>
              <a:t>√</a:t>
            </a:r>
            <a:r>
              <a:rPr lang="as-IN" dirty="0">
                <a:solidFill>
                  <a:srgbClr val="000000"/>
                </a:solidFill>
                <a:latin typeface="SolaimanLipi"/>
              </a:rPr>
              <a:t>গ. হার্ডওয়্যার </a:t>
            </a:r>
            <a:endParaRPr lang="en-US" dirty="0" smtClean="0">
              <a:solidFill>
                <a:srgbClr val="000000"/>
              </a:solidFill>
              <a:latin typeface="SolaimanLipi"/>
            </a:endParaRPr>
          </a:p>
          <a:p>
            <a:pPr algn="just">
              <a:lnSpc>
                <a:spcPct val="150000"/>
              </a:lnSpc>
            </a:pPr>
            <a:r>
              <a:rPr lang="as-IN" dirty="0" smtClean="0">
                <a:solidFill>
                  <a:srgbClr val="000000"/>
                </a:solidFill>
                <a:latin typeface="SolaimanLipi"/>
              </a:rPr>
              <a:t>১১</a:t>
            </a:r>
            <a:r>
              <a:rPr lang="as-IN" dirty="0">
                <a:solidFill>
                  <a:srgbClr val="000000"/>
                </a:solidFill>
                <a:latin typeface="SolaimanLipi"/>
              </a:rPr>
              <a:t>। কম্পিউটারের মূল অংশ কয়টি?</a:t>
            </a:r>
          </a:p>
          <a:p>
            <a:pPr algn="just">
              <a:lnSpc>
                <a:spcPct val="150000"/>
              </a:lnSpc>
            </a:pPr>
            <a:r>
              <a:rPr lang="as-IN" dirty="0">
                <a:solidFill>
                  <a:srgbClr val="000000"/>
                </a:solidFill>
                <a:latin typeface="SolaimanLipi"/>
              </a:rPr>
              <a:t>√ক. চারটি </a:t>
            </a:r>
            <a:r>
              <a:rPr lang="as-IN" dirty="0" smtClean="0">
                <a:solidFill>
                  <a:srgbClr val="000000"/>
                </a:solidFill>
                <a:latin typeface="SolaimanLipi"/>
              </a:rPr>
              <a:t>ঘ</a:t>
            </a:r>
            <a:r>
              <a:rPr lang="as-IN" dirty="0">
                <a:solidFill>
                  <a:srgbClr val="000000"/>
                </a:solidFill>
                <a:latin typeface="SolaimanLipi"/>
              </a:rPr>
              <a:t>. পাঁচটি</a:t>
            </a:r>
          </a:p>
          <a:p>
            <a:pPr algn="just">
              <a:lnSpc>
                <a:spcPct val="150000"/>
              </a:lnSpc>
            </a:pPr>
            <a:r>
              <a:rPr lang="as-IN" dirty="0" smtClean="0">
                <a:solidFill>
                  <a:srgbClr val="000000"/>
                </a:solidFill>
                <a:latin typeface="SolaimanLipi"/>
              </a:rPr>
              <a:t>১৩</a:t>
            </a:r>
            <a:r>
              <a:rPr lang="as-IN" dirty="0">
                <a:solidFill>
                  <a:srgbClr val="000000"/>
                </a:solidFill>
                <a:latin typeface="SolaimanLipi"/>
              </a:rPr>
              <a:t>। কম্পিউটারের মগজ বলা হয় কোনটিকে?</a:t>
            </a:r>
          </a:p>
          <a:p>
            <a:pPr algn="just">
              <a:lnSpc>
                <a:spcPct val="150000"/>
              </a:lnSpc>
            </a:pPr>
            <a:r>
              <a:rPr lang="as-IN" dirty="0" smtClean="0">
                <a:solidFill>
                  <a:srgbClr val="000000"/>
                </a:solidFill>
                <a:latin typeface="SolaimanLipi"/>
              </a:rPr>
              <a:t>√</a:t>
            </a:r>
            <a:r>
              <a:rPr lang="as-IN" dirty="0">
                <a:solidFill>
                  <a:srgbClr val="000000"/>
                </a:solidFill>
                <a:latin typeface="SolaimanLipi"/>
              </a:rPr>
              <a:t>গ. প্রসেসরকে </a:t>
            </a:r>
            <a:endParaRPr lang="en-US" dirty="0" smtClean="0">
              <a:solidFill>
                <a:srgbClr val="000000"/>
              </a:solidFill>
              <a:latin typeface="SolaimanLipi"/>
            </a:endParaRPr>
          </a:p>
          <a:p>
            <a:pPr>
              <a:lnSpc>
                <a:spcPct val="150000"/>
              </a:lnSpc>
            </a:pPr>
            <a:r>
              <a:rPr lang="as-IN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১৩</a:t>
            </a:r>
            <a:r>
              <a:rPr lang="as-IN" dirty="0">
                <a:solidFill>
                  <a:srgbClr val="1D2129"/>
                </a:solidFill>
                <a:latin typeface="Helvetica" panose="020B0604020202020204" pitchFamily="34" charset="0"/>
              </a:rPr>
              <a:t>। ই-মেইল কি?- </a:t>
            </a:r>
            <a:r>
              <a:rPr lang="as-IN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ইলেকট্রনিকমেইল</a:t>
            </a:r>
            <a:r>
              <a:rPr lang="as-IN" dirty="0"/>
              <a:t/>
            </a:r>
            <a:br>
              <a:rPr lang="as-IN" dirty="0"/>
            </a:br>
            <a:r>
              <a:rPr lang="as-IN" dirty="0">
                <a:solidFill>
                  <a:srgbClr val="1D2129"/>
                </a:solidFill>
                <a:latin typeface="Helvetica" panose="020B0604020202020204" pitchFamily="34" charset="0"/>
              </a:rPr>
              <a:t>১৪। কম্পিউটারের ব্রেইন বলা হয় কাকে</a:t>
            </a:r>
            <a:r>
              <a:rPr lang="as-IN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?</a:t>
            </a:r>
            <a:endParaRPr lang="en-US" dirty="0" smtClean="0">
              <a:solidFill>
                <a:srgbClr val="1D2129"/>
              </a:solidFill>
              <a:latin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as-IN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-মাইক্রোপ্রসেসর</a:t>
            </a:r>
            <a:r>
              <a:rPr lang="as-IN" dirty="0"/>
              <a:t/>
            </a:r>
            <a:br>
              <a:rPr lang="as-IN" dirty="0"/>
            </a:br>
            <a:r>
              <a:rPr lang="as-IN" dirty="0">
                <a:solidFill>
                  <a:srgbClr val="1D2129"/>
                </a:solidFill>
                <a:latin typeface="Helvetica" panose="020B0604020202020204" pitchFamily="34" charset="0"/>
              </a:rPr>
              <a:t>১৫। কম্পিউটারের যন্ত্রাংশ বা যন্ত্রকে কি বলে? – </a:t>
            </a:r>
            <a:r>
              <a:rPr lang="as-IN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হার্ডওয়্যার</a:t>
            </a:r>
            <a:endParaRPr lang="en-US" dirty="0" smtClean="0">
              <a:solidFill>
                <a:srgbClr val="1D2129"/>
              </a:solidFill>
              <a:latin typeface="Helvetica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as-IN" dirty="0">
                <a:solidFill>
                  <a:srgbClr val="1D2129"/>
                </a:solidFill>
                <a:latin typeface="Helvetica" panose="020B0604020202020204" pitchFamily="34" charset="0"/>
              </a:rPr>
              <a:t>১১৯। সিপিইউ এর অংশ নয় কোনটি? -</a:t>
            </a:r>
            <a:r>
              <a:rPr lang="as-IN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মেমোরি</a:t>
            </a:r>
            <a:endParaRPr lang="as-IN" b="0" i="0" dirty="0">
              <a:solidFill>
                <a:srgbClr val="000000"/>
              </a:solidFill>
              <a:effectLst/>
              <a:latin typeface="SolaimanLip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03245" y="1255806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as-IN" dirty="0">
                <a:solidFill>
                  <a:srgbClr val="1D2129"/>
                </a:solidFill>
                <a:latin typeface="Helvetica" panose="020B0604020202020204" pitchFamily="34" charset="0"/>
              </a:rPr>
              <a:t>১১৬। কম্পিউটার ভুল ফলাফল প্রদর্শন করলে বুঝতে হবে- -</a:t>
            </a:r>
            <a:r>
              <a:rPr lang="as-IN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ডাটা</a:t>
            </a:r>
            <a:r>
              <a:rPr lang="en-US" dirty="0"/>
              <a:t> </a:t>
            </a:r>
            <a:r>
              <a:rPr lang="as-IN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ইনপুট </a:t>
            </a:r>
            <a:r>
              <a:rPr lang="as-IN" dirty="0">
                <a:solidFill>
                  <a:srgbClr val="1D2129"/>
                </a:solidFill>
                <a:latin typeface="Helvetica" panose="020B0604020202020204" pitchFamily="34" charset="0"/>
              </a:rPr>
              <a:t>করায় ভুল </a:t>
            </a:r>
            <a:r>
              <a:rPr lang="as-IN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হয়েছে</a:t>
            </a:r>
            <a:r>
              <a:rPr lang="en-US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as-IN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।</a:t>
            </a:r>
            <a:endParaRPr lang="en-US" dirty="0" smtClean="0">
              <a:solidFill>
                <a:srgbClr val="1D2129"/>
              </a:solidFill>
              <a:latin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as-IN" dirty="0">
                <a:solidFill>
                  <a:srgbClr val="1D2129"/>
                </a:solidFill>
                <a:latin typeface="Helvetica" panose="020B0604020202020204" pitchFamily="34" charset="0"/>
              </a:rPr>
              <a:t>১২। কোনটি কম্পিউটারের সকল কার্যক্রম নিয়ন্ত্রণ করে?</a:t>
            </a:r>
            <a:r>
              <a:rPr lang="as-IN" dirty="0"/>
              <a:t/>
            </a:r>
            <a:br>
              <a:rPr lang="as-IN" dirty="0"/>
            </a:br>
            <a:r>
              <a:rPr lang="as-IN" dirty="0">
                <a:solidFill>
                  <a:srgbClr val="1D2129"/>
                </a:solidFill>
                <a:latin typeface="Helvetica" panose="020B0604020202020204" pitchFamily="34" charset="0"/>
              </a:rPr>
              <a:t>– সেন্ট্রাল প্রসেসিং </a:t>
            </a:r>
            <a:r>
              <a:rPr lang="as-IN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ইউনিট</a:t>
            </a:r>
            <a:endParaRPr lang="en-US" dirty="0" smtClean="0">
              <a:solidFill>
                <a:srgbClr val="1D2129"/>
              </a:solidFill>
              <a:latin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5F6368"/>
                </a:solidFill>
                <a:latin typeface="arial" panose="020B0604020202020204" pitchFamily="34" charset="0"/>
              </a:rPr>
              <a:t>১৩। </a:t>
            </a:r>
            <a:r>
              <a:rPr lang="as-IN" b="1" dirty="0" smtClean="0">
                <a:solidFill>
                  <a:srgbClr val="5F6368"/>
                </a:solidFill>
                <a:latin typeface="arial" panose="020B0604020202020204" pitchFamily="34" charset="0"/>
              </a:rPr>
              <a:t>কম্পিউটারের </a:t>
            </a:r>
            <a:r>
              <a:rPr lang="as-IN" b="1" dirty="0">
                <a:solidFill>
                  <a:srgbClr val="5F6368"/>
                </a:solidFill>
                <a:latin typeface="arial" panose="020B0604020202020204" pitchFamily="34" charset="0"/>
              </a:rPr>
              <a:t>কয়টি অংশ</a:t>
            </a:r>
            <a:r>
              <a:rPr lang="as-IN" dirty="0">
                <a:solidFill>
                  <a:srgbClr val="4D5156"/>
                </a:solidFill>
                <a:latin typeface="arial" panose="020B0604020202020204" pitchFamily="34" charset="0"/>
              </a:rPr>
              <a:t> ও কি কি. </a:t>
            </a:r>
            <a:endParaRPr lang="en-US" dirty="0" smtClean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as-IN" b="1" dirty="0" smtClean="0">
                <a:solidFill>
                  <a:srgbClr val="5F6368"/>
                </a:solidFill>
                <a:latin typeface="arial" panose="020B0604020202020204" pitchFamily="34" charset="0"/>
              </a:rPr>
              <a:t>কম্পিউটারের</a:t>
            </a:r>
            <a:r>
              <a:rPr lang="as-IN" dirty="0">
                <a:solidFill>
                  <a:srgbClr val="4D5156"/>
                </a:solidFill>
                <a:latin typeface="arial" panose="020B0604020202020204" pitchFamily="34" charset="0"/>
              </a:rPr>
              <a:t> প্রধান </a:t>
            </a:r>
            <a:r>
              <a:rPr lang="as-IN" b="1" dirty="0">
                <a:solidFill>
                  <a:srgbClr val="5F6368"/>
                </a:solidFill>
                <a:latin typeface="arial" panose="020B0604020202020204" pitchFamily="34" charset="0"/>
              </a:rPr>
              <a:t>অংশ</a:t>
            </a:r>
            <a:r>
              <a:rPr lang="as-IN" dirty="0">
                <a:solidFill>
                  <a:srgbClr val="4D5156"/>
                </a:solidFill>
                <a:latin typeface="arial" panose="020B0604020202020204" pitchFamily="34" charset="0"/>
              </a:rPr>
              <a:t> গুলো হচ্ছে ইনপুট </a:t>
            </a:r>
            <a:r>
              <a:rPr lang="as-IN" b="1" dirty="0">
                <a:solidFill>
                  <a:srgbClr val="5F6368"/>
                </a:solidFill>
                <a:latin typeface="arial" panose="020B0604020202020204" pitchFamily="34" charset="0"/>
              </a:rPr>
              <a:t>অংশ</a:t>
            </a:r>
            <a:r>
              <a:rPr lang="as-IN" dirty="0">
                <a:solidFill>
                  <a:srgbClr val="4D5156"/>
                </a:solidFill>
                <a:latin typeface="arial" panose="020B0604020202020204" pitchFamily="34" charset="0"/>
              </a:rPr>
              <a:t>, আউটপুট </a:t>
            </a:r>
            <a:r>
              <a:rPr lang="as-IN" b="1" dirty="0">
                <a:solidFill>
                  <a:srgbClr val="5F6368"/>
                </a:solidFill>
                <a:latin typeface="arial" panose="020B0604020202020204" pitchFamily="34" charset="0"/>
              </a:rPr>
              <a:t>অংশ</a:t>
            </a:r>
            <a:r>
              <a:rPr lang="as-IN" dirty="0">
                <a:solidFill>
                  <a:srgbClr val="4D5156"/>
                </a:solidFill>
                <a:latin typeface="arial" panose="020B0604020202020204" pitchFamily="34" charset="0"/>
              </a:rPr>
              <a:t> এবং প্রসেসিং </a:t>
            </a:r>
            <a:r>
              <a:rPr lang="as-IN" b="1" dirty="0">
                <a:solidFill>
                  <a:srgbClr val="5F6368"/>
                </a:solidFill>
                <a:latin typeface="arial" panose="020B0604020202020204" pitchFamily="34" charset="0"/>
              </a:rPr>
              <a:t>অংশ</a:t>
            </a:r>
            <a:r>
              <a:rPr lang="as-IN" dirty="0">
                <a:solidFill>
                  <a:srgbClr val="4D5156"/>
                </a:solidFill>
                <a:latin typeface="arial" panose="020B0604020202020204" pitchFamily="34" charset="0"/>
              </a:rPr>
              <a:t> </a:t>
            </a:r>
            <a:r>
              <a:rPr lang="as-IN" dirty="0" smtClean="0">
                <a:solidFill>
                  <a:srgbClr val="4D5156"/>
                </a:solidFill>
                <a:latin typeface="arial" panose="020B0604020202020204" pitchFamily="34" charset="0"/>
              </a:rPr>
              <a:t>।</a:t>
            </a:r>
            <a:endParaRPr lang="en-US" dirty="0" smtClean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as-IN" dirty="0">
                <a:solidFill>
                  <a:srgbClr val="1D2129"/>
                </a:solidFill>
                <a:latin typeface="Helvetica" panose="020B0604020202020204" pitchFamily="34" charset="0"/>
              </a:rPr>
              <a:t>২৭১। চার্লস ব্যাবেজকে কিসের জনক বলা হয়?</a:t>
            </a:r>
            <a:r>
              <a:rPr lang="as-IN" dirty="0"/>
              <a:t/>
            </a:r>
            <a:br>
              <a:rPr lang="as-IN" dirty="0"/>
            </a:br>
            <a:r>
              <a:rPr lang="as-IN" dirty="0">
                <a:solidFill>
                  <a:srgbClr val="1D2129"/>
                </a:solidFill>
                <a:latin typeface="Helvetica" panose="020B0604020202020204" pitchFamily="34" charset="0"/>
              </a:rPr>
              <a:t>উঃ- কমপিউটারের</a:t>
            </a:r>
            <a:r>
              <a:rPr lang="as-IN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।</a:t>
            </a:r>
            <a:endParaRPr lang="en-US" dirty="0" smtClean="0">
              <a:solidFill>
                <a:srgbClr val="1D2129"/>
              </a:solidFill>
              <a:latin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as-IN" dirty="0">
                <a:solidFill>
                  <a:srgbClr val="1D2129"/>
                </a:solidFill>
                <a:latin typeface="Helvetica" panose="020B0604020202020204" pitchFamily="34" charset="0"/>
              </a:rPr>
              <a:t>৮। কম্পিউটারের আবিষ্কারক কে? – হাওয়ার্ড এ্যাইকি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as-IN" dirty="0">
                <a:solidFill>
                  <a:srgbClr val="1D2129"/>
                </a:solidFill>
                <a:latin typeface="Helvetica" panose="020B0604020202020204" pitchFamily="34" charset="0"/>
              </a:rPr>
              <a:t>১২০। কম্পিউটারের স্মৃতি কত প্রকার। – ২</a:t>
            </a:r>
            <a:r>
              <a:rPr lang="as-IN" dirty="0"/>
              <a:t/>
            </a:r>
            <a:br>
              <a:rPr lang="as-IN" dirty="0"/>
            </a:br>
            <a:r>
              <a:rPr lang="as-IN" dirty="0">
                <a:solidFill>
                  <a:srgbClr val="1D2129"/>
                </a:solidFill>
                <a:latin typeface="Helvetica" panose="020B0604020202020204" pitchFamily="34" charset="0"/>
              </a:rPr>
              <a:t>১২১। কম্পিউটার প্রধানত কয় প্রকার?- </a:t>
            </a:r>
            <a:r>
              <a:rPr lang="as-IN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৩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14238" y="502276"/>
            <a:ext cx="8592647" cy="38636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951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84624" y="1320887"/>
            <a:ext cx="495582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s-IN" dirty="0">
                <a:solidFill>
                  <a:srgbClr val="1D2129"/>
                </a:solidFill>
                <a:latin typeface="Helvetica" panose="020B0604020202020204" pitchFamily="34" charset="0"/>
              </a:rPr>
              <a:t>২৬৯। </a:t>
            </a:r>
            <a:r>
              <a:rPr lang="en-US" dirty="0">
                <a:solidFill>
                  <a:srgbClr val="1D2129"/>
                </a:solidFill>
                <a:latin typeface="Helvetica" panose="020B0604020202020204" pitchFamily="34" charset="0"/>
              </a:rPr>
              <a:t>Web Page </a:t>
            </a:r>
            <a:r>
              <a:rPr lang="as-IN" dirty="0">
                <a:solidFill>
                  <a:srgbClr val="1D2129"/>
                </a:solidFill>
                <a:latin typeface="Helvetica" panose="020B0604020202020204" pitchFamily="34" charset="0"/>
              </a:rPr>
              <a:t>কি? </a:t>
            </a:r>
            <a:endParaRPr lang="en-US" dirty="0" smtClean="0">
              <a:solidFill>
                <a:srgbClr val="1D2129"/>
              </a:solidFill>
              <a:latin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as-IN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উঃ </a:t>
            </a:r>
            <a:r>
              <a:rPr lang="as-IN" dirty="0">
                <a:solidFill>
                  <a:srgbClr val="1D2129"/>
                </a:solidFill>
                <a:latin typeface="Helvetica" panose="020B0604020202020204" pitchFamily="34" charset="0"/>
              </a:rPr>
              <a:t>সার্ভারে রাখা ফাইল।</a:t>
            </a:r>
            <a:r>
              <a:rPr lang="as-IN" dirty="0"/>
              <a:t/>
            </a:r>
            <a:br>
              <a:rPr lang="as-IN" dirty="0"/>
            </a:br>
            <a:r>
              <a:rPr lang="as-IN" dirty="0">
                <a:solidFill>
                  <a:srgbClr val="1D2129"/>
                </a:solidFill>
                <a:latin typeface="Helvetica" panose="020B0604020202020204" pitchFamily="34" charset="0"/>
              </a:rPr>
              <a:t>২৭০। </a:t>
            </a:r>
            <a:r>
              <a:rPr lang="en-US" dirty="0">
                <a:solidFill>
                  <a:srgbClr val="1D2129"/>
                </a:solidFill>
                <a:latin typeface="Helvetica" panose="020B0604020202020204" pitchFamily="34" charset="0"/>
              </a:rPr>
              <a:t>http </a:t>
            </a:r>
            <a:r>
              <a:rPr lang="as-IN" dirty="0">
                <a:solidFill>
                  <a:srgbClr val="1D2129"/>
                </a:solidFill>
                <a:latin typeface="Helvetica" panose="020B0604020202020204" pitchFamily="34" charset="0"/>
              </a:rPr>
              <a:t>এর পূর্ণরূপ কি? </a:t>
            </a:r>
            <a:endParaRPr lang="en-US" dirty="0" smtClean="0">
              <a:solidFill>
                <a:srgbClr val="1D2129"/>
              </a:solidFill>
              <a:latin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as-IN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উঃ </a:t>
            </a:r>
            <a:r>
              <a:rPr lang="en-US" dirty="0">
                <a:solidFill>
                  <a:srgbClr val="1D2129"/>
                </a:solidFill>
                <a:latin typeface="Helvetica" panose="020B0604020202020204" pitchFamily="34" charset="0"/>
              </a:rPr>
              <a:t>hyper text transfer protocol.</a:t>
            </a:r>
            <a:r>
              <a:rPr lang="en-US" dirty="0"/>
              <a:t/>
            </a:r>
            <a:br>
              <a:rPr lang="en-US" dirty="0"/>
            </a:br>
            <a:r>
              <a:rPr lang="as-IN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২৭৩</a:t>
            </a:r>
            <a:r>
              <a:rPr lang="as-IN" dirty="0">
                <a:solidFill>
                  <a:srgbClr val="1D2129"/>
                </a:solidFill>
                <a:latin typeface="Helvetica" panose="020B0604020202020204" pitchFamily="34" charset="0"/>
              </a:rPr>
              <a:t>। নিয়ন্ত্রণ ইউনিট কে কি বলে?</a:t>
            </a:r>
            <a:r>
              <a:rPr lang="as-IN" dirty="0"/>
              <a:t/>
            </a:r>
            <a:br>
              <a:rPr lang="as-IN" dirty="0"/>
            </a:br>
            <a:r>
              <a:rPr lang="as-IN" dirty="0">
                <a:solidFill>
                  <a:srgbClr val="1D2129"/>
                </a:solidFill>
                <a:latin typeface="Helvetica" panose="020B0604020202020204" pitchFamily="34" charset="0"/>
              </a:rPr>
              <a:t>উঃ- </a:t>
            </a:r>
            <a:r>
              <a:rPr lang="en-US" dirty="0">
                <a:solidFill>
                  <a:srgbClr val="1D2129"/>
                </a:solidFill>
                <a:latin typeface="Helvetica" panose="020B0604020202020204" pitchFamily="34" charset="0"/>
              </a:rPr>
              <a:t>Control </a:t>
            </a:r>
            <a:r>
              <a:rPr lang="en-US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Unit</a:t>
            </a:r>
          </a:p>
          <a:p>
            <a:pPr>
              <a:lnSpc>
                <a:spcPct val="150000"/>
              </a:lnSpc>
            </a:pPr>
            <a:r>
              <a:rPr lang="as-IN" dirty="0">
                <a:solidFill>
                  <a:srgbClr val="1D2129"/>
                </a:solidFill>
                <a:latin typeface="Helvetica" panose="020B0604020202020204" pitchFamily="34" charset="0"/>
              </a:rPr>
              <a:t>৪। </a:t>
            </a:r>
            <a:r>
              <a:rPr lang="en-US" dirty="0">
                <a:solidFill>
                  <a:srgbClr val="1D2129"/>
                </a:solidFill>
                <a:latin typeface="Helvetica" panose="020B0604020202020204" pitchFamily="34" charset="0"/>
              </a:rPr>
              <a:t>LCD </a:t>
            </a:r>
            <a:r>
              <a:rPr lang="as-IN" dirty="0">
                <a:solidFill>
                  <a:srgbClr val="1D2129"/>
                </a:solidFill>
                <a:latin typeface="Helvetica" panose="020B0604020202020204" pitchFamily="34" charset="0"/>
              </a:rPr>
              <a:t>এর পূর্ণমান লিখ? – </a:t>
            </a:r>
            <a:r>
              <a:rPr lang="en-US" dirty="0">
                <a:solidFill>
                  <a:srgbClr val="1D2129"/>
                </a:solidFill>
                <a:latin typeface="Helvetica" panose="020B0604020202020204" pitchFamily="34" charset="0"/>
              </a:rPr>
              <a:t>Liquid Crystal Display.</a:t>
            </a:r>
            <a:r>
              <a:rPr lang="en-US" dirty="0"/>
              <a:t/>
            </a:r>
            <a:br>
              <a:rPr lang="en-US" dirty="0"/>
            </a:br>
            <a:r>
              <a:rPr lang="as-IN" dirty="0">
                <a:solidFill>
                  <a:srgbClr val="1D2129"/>
                </a:solidFill>
                <a:latin typeface="Helvetica" panose="020B0604020202020204" pitchFamily="34" charset="0"/>
              </a:rPr>
              <a:t>৫। </a:t>
            </a:r>
            <a:r>
              <a:rPr lang="en-US" dirty="0">
                <a:solidFill>
                  <a:srgbClr val="1D2129"/>
                </a:solidFill>
                <a:latin typeface="Helvetica" panose="020B0604020202020204" pitchFamily="34" charset="0"/>
              </a:rPr>
              <a:t>PC </a:t>
            </a:r>
            <a:r>
              <a:rPr lang="as-IN" dirty="0">
                <a:solidFill>
                  <a:srgbClr val="1D2129"/>
                </a:solidFill>
                <a:latin typeface="Helvetica" panose="020B0604020202020204" pitchFamily="34" charset="0"/>
              </a:rPr>
              <a:t>অর্থ কী? – </a:t>
            </a:r>
            <a:r>
              <a:rPr lang="en-US" dirty="0">
                <a:solidFill>
                  <a:srgbClr val="1D2129"/>
                </a:solidFill>
                <a:latin typeface="Helvetica" panose="020B0604020202020204" pitchFamily="34" charset="0"/>
              </a:rPr>
              <a:t>Personal Computer.</a:t>
            </a:r>
            <a:r>
              <a:rPr lang="en-US" dirty="0"/>
              <a:t/>
            </a:r>
            <a:br>
              <a:rPr lang="en-US" dirty="0"/>
            </a:br>
            <a:r>
              <a:rPr lang="as-IN" dirty="0">
                <a:solidFill>
                  <a:srgbClr val="1D2129"/>
                </a:solidFill>
                <a:latin typeface="Helvetica" panose="020B0604020202020204" pitchFamily="34" charset="0"/>
              </a:rPr>
              <a:t>৬। </a:t>
            </a:r>
            <a:r>
              <a:rPr lang="en-US" dirty="0">
                <a:solidFill>
                  <a:srgbClr val="1D2129"/>
                </a:solidFill>
                <a:latin typeface="Helvetica" panose="020B0604020202020204" pitchFamily="34" charset="0"/>
              </a:rPr>
              <a:t>CPU </a:t>
            </a:r>
            <a:r>
              <a:rPr lang="as-IN" dirty="0">
                <a:solidFill>
                  <a:srgbClr val="1D2129"/>
                </a:solidFill>
                <a:latin typeface="Helvetica" panose="020B0604020202020204" pitchFamily="34" charset="0"/>
              </a:rPr>
              <a:t>কী? -</a:t>
            </a:r>
            <a:r>
              <a:rPr lang="en-US" dirty="0">
                <a:solidFill>
                  <a:srgbClr val="1D2129"/>
                </a:solidFill>
                <a:latin typeface="Helvetica" panose="020B0604020202020204" pitchFamily="34" charset="0"/>
              </a:rPr>
              <a:t>Central Processing Unit</a:t>
            </a:r>
            <a:r>
              <a:rPr lang="en-US" dirty="0"/>
              <a:t/>
            </a:r>
            <a:br>
              <a:rPr lang="en-US" dirty="0"/>
            </a:br>
            <a:r>
              <a:rPr lang="as-IN" dirty="0">
                <a:solidFill>
                  <a:srgbClr val="1D2129"/>
                </a:solidFill>
                <a:latin typeface="Helvetica" panose="020B0604020202020204" pitchFamily="34" charset="0"/>
              </a:rPr>
              <a:t>৭। 1 </a:t>
            </a:r>
            <a:r>
              <a:rPr lang="en-US" dirty="0">
                <a:solidFill>
                  <a:srgbClr val="1D2129"/>
                </a:solidFill>
                <a:latin typeface="Helvetica" panose="020B0604020202020204" pitchFamily="34" charset="0"/>
              </a:rPr>
              <a:t>KB = ? </a:t>
            </a:r>
            <a:r>
              <a:rPr lang="as-IN" dirty="0">
                <a:solidFill>
                  <a:srgbClr val="1D2129"/>
                </a:solidFill>
                <a:latin typeface="Helvetica" panose="020B0604020202020204" pitchFamily="34" charset="0"/>
              </a:rPr>
              <a:t>উত্তরঃ 1 </a:t>
            </a:r>
            <a:r>
              <a:rPr lang="en-US" dirty="0">
                <a:solidFill>
                  <a:srgbClr val="1D2129"/>
                </a:solidFill>
                <a:latin typeface="Helvetica" panose="020B0604020202020204" pitchFamily="34" charset="0"/>
              </a:rPr>
              <a:t>KB = 1024 Byte</a:t>
            </a:r>
            <a:r>
              <a:rPr lang="en-US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8624" y="1320887"/>
            <a:ext cx="6096000" cy="50334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as-IN" dirty="0">
                <a:solidFill>
                  <a:srgbClr val="1D2129"/>
                </a:solidFill>
                <a:latin typeface="Helvetica" panose="020B0604020202020204" pitchFamily="34" charset="0"/>
              </a:rPr>
              <a:t>৩৩৩। মাইক্রোপ্রসেসরের কাজ কী?</a:t>
            </a:r>
            <a:r>
              <a:rPr lang="as-IN" dirty="0"/>
              <a:t/>
            </a:r>
            <a:br>
              <a:rPr lang="as-IN" dirty="0"/>
            </a:br>
            <a:r>
              <a:rPr lang="as-IN" dirty="0">
                <a:solidFill>
                  <a:srgbClr val="1D2129"/>
                </a:solidFill>
                <a:latin typeface="Helvetica" panose="020B0604020202020204" pitchFamily="34" charset="0"/>
              </a:rPr>
              <a:t>উঃ- তথ্য প্রক্রিয়াকরণ করা।</a:t>
            </a:r>
            <a:r>
              <a:rPr lang="as-IN" dirty="0"/>
              <a:t/>
            </a:r>
            <a:br>
              <a:rPr lang="as-IN" dirty="0"/>
            </a:br>
            <a:r>
              <a:rPr lang="as-IN" dirty="0">
                <a:solidFill>
                  <a:srgbClr val="1D2129"/>
                </a:solidFill>
                <a:latin typeface="Helvetica" panose="020B0604020202020204" pitchFamily="34" charset="0"/>
              </a:rPr>
              <a:t>৩৩৪। মাইক্রোপ্রসেসরের অংশ কোনটি?</a:t>
            </a:r>
            <a:r>
              <a:rPr lang="as-IN" dirty="0"/>
              <a:t/>
            </a:r>
            <a:br>
              <a:rPr lang="as-IN" dirty="0"/>
            </a:br>
            <a:r>
              <a:rPr lang="as-IN" dirty="0">
                <a:solidFill>
                  <a:srgbClr val="1D2129"/>
                </a:solidFill>
                <a:latin typeface="Helvetica" panose="020B0604020202020204" pitchFamily="34" charset="0"/>
              </a:rPr>
              <a:t>উঃ- এএল ইউ, কন্ট্রোল ইউনিট, র্যাম প্রভৃতি</a:t>
            </a:r>
            <a:r>
              <a:rPr lang="as-IN" dirty="0"/>
              <a:t/>
            </a:r>
            <a:br>
              <a:rPr lang="as-IN" dirty="0"/>
            </a:br>
            <a:r>
              <a:rPr lang="as-IN" dirty="0">
                <a:solidFill>
                  <a:srgbClr val="1D2129"/>
                </a:solidFill>
                <a:latin typeface="Helvetica" panose="020B0604020202020204" pitchFamily="34" charset="0"/>
              </a:rPr>
              <a:t>৩৩৫। মাইক্রোপ্রসেসরের অংশ নয় কোনটি?</a:t>
            </a:r>
            <a:r>
              <a:rPr lang="as-IN" dirty="0"/>
              <a:t/>
            </a:r>
            <a:br>
              <a:rPr lang="as-IN" dirty="0"/>
            </a:br>
            <a:r>
              <a:rPr lang="as-IN" dirty="0">
                <a:solidFill>
                  <a:srgbClr val="1D2129"/>
                </a:solidFill>
                <a:latin typeface="Helvetica" panose="020B0604020202020204" pitchFamily="34" charset="0"/>
              </a:rPr>
              <a:t>উঃ- রেজিস্টার অ্যারে।</a:t>
            </a:r>
            <a:r>
              <a:rPr lang="as-IN" dirty="0"/>
              <a:t/>
            </a:r>
            <a:br>
              <a:rPr lang="as-IN" dirty="0"/>
            </a:br>
            <a:r>
              <a:rPr lang="as-IN" dirty="0">
                <a:solidFill>
                  <a:srgbClr val="1D2129"/>
                </a:solidFill>
                <a:latin typeface="Helvetica" panose="020B0604020202020204" pitchFamily="34" charset="0"/>
              </a:rPr>
              <a:t>৩৩৬। মাইক্রোপ্রসেসরের কোন অংশ তথ্য প্রক্রিয়াকরণের</a:t>
            </a:r>
            <a:r>
              <a:rPr lang="as-IN" dirty="0"/>
              <a:t/>
            </a:r>
            <a:br>
              <a:rPr lang="as-IN" dirty="0"/>
            </a:br>
            <a:r>
              <a:rPr lang="as-IN" dirty="0">
                <a:solidFill>
                  <a:srgbClr val="1D2129"/>
                </a:solidFill>
                <a:latin typeface="Helvetica" panose="020B0604020202020204" pitchFamily="34" charset="0"/>
              </a:rPr>
              <a:t>কাজ করে?</a:t>
            </a:r>
            <a:r>
              <a:rPr lang="as-IN" dirty="0"/>
              <a:t/>
            </a:r>
            <a:br>
              <a:rPr lang="as-IN" dirty="0"/>
            </a:br>
            <a:r>
              <a:rPr lang="as-IN" dirty="0">
                <a:solidFill>
                  <a:srgbClr val="1D2129"/>
                </a:solidFill>
                <a:latin typeface="Helvetica" panose="020B0604020202020204" pitchFamily="34" charset="0"/>
              </a:rPr>
              <a:t>উঃ- গাণিতিক ইউনিট।</a:t>
            </a:r>
            <a:r>
              <a:rPr lang="as-IN" dirty="0"/>
              <a:t/>
            </a:r>
            <a:br>
              <a:rPr lang="as-IN" dirty="0"/>
            </a:br>
            <a:r>
              <a:rPr lang="as-IN" dirty="0">
                <a:solidFill>
                  <a:srgbClr val="1D2129"/>
                </a:solidFill>
                <a:latin typeface="Helvetica" panose="020B0604020202020204" pitchFamily="34" charset="0"/>
              </a:rPr>
              <a:t>৩৩৭। মাইক্রোপ্রসেসরের কোন অংশটি ডাটা প্রসেসিং এর জন্য ব্যবহৃত হয়?</a:t>
            </a:r>
            <a:r>
              <a:rPr lang="as-IN" dirty="0"/>
              <a:t/>
            </a:r>
            <a:br>
              <a:rPr lang="as-IN" dirty="0"/>
            </a:br>
            <a:r>
              <a:rPr lang="as-IN" dirty="0">
                <a:solidFill>
                  <a:srgbClr val="1D2129"/>
                </a:solidFill>
                <a:latin typeface="Helvetica" panose="020B0604020202020204" pitchFamily="34" charset="0"/>
              </a:rPr>
              <a:t>উঃ- </a:t>
            </a:r>
            <a:r>
              <a:rPr lang="en-US" dirty="0">
                <a:solidFill>
                  <a:srgbClr val="1D2129"/>
                </a:solidFill>
                <a:latin typeface="Helvetica" panose="020B0604020202020204" pitchFamily="34" charset="0"/>
              </a:rPr>
              <a:t>ALU.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14238" y="502276"/>
            <a:ext cx="8592647" cy="38636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565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 descr="Water droplets"/>
          <p:cNvSpPr>
            <a:spLocks noChangeArrowheads="1"/>
          </p:cNvSpPr>
          <p:nvPr/>
        </p:nvSpPr>
        <p:spPr bwMode="auto">
          <a:xfrm>
            <a:off x="4198772" y="430946"/>
            <a:ext cx="2958353" cy="565732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lIns="102904" tIns="51452" rIns="102904" bIns="51452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412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1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012" y="1201038"/>
            <a:ext cx="5329136" cy="38536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2492" y="5259012"/>
            <a:ext cx="88030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bn-BD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হার্ডওয়্যার ও সফটওয়্যার এর পার্থক্য </a:t>
            </a:r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as-IN" sz="3600" b="1" dirty="0">
                <a:solidFill>
                  <a:srgbClr val="2C3E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</a:t>
            </a:r>
            <a:r>
              <a:rPr lang="en-US" sz="3600" b="1" dirty="0" err="1">
                <a:solidFill>
                  <a:srgbClr val="2C3E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r>
              <a:rPr lang="as-IN" sz="3600" b="1" dirty="0">
                <a:solidFill>
                  <a:srgbClr val="2C3E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সফটও</a:t>
            </a:r>
            <a:r>
              <a:rPr lang="en-US" sz="3600" b="1" dirty="0" err="1">
                <a:solidFill>
                  <a:srgbClr val="2C3E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r>
              <a:rPr lang="as-IN" sz="3600" b="1" dirty="0">
                <a:solidFill>
                  <a:srgbClr val="2C3E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মধ্যে </a:t>
            </a:r>
            <a:r>
              <a:rPr lang="as-IN" sz="3600" b="1" dirty="0" smtClean="0">
                <a:solidFill>
                  <a:srgbClr val="2C3E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b="1" dirty="0" smtClean="0">
                <a:solidFill>
                  <a:srgbClr val="2C3E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3600" b="1" dirty="0">
              <a:solidFill>
                <a:srgbClr val="2C3E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 algn="just">
              <a:buFont typeface="+mj-lt"/>
              <a:buAutoNum type="arabicPeriod"/>
            </a:pP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13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4262331" y="280246"/>
            <a:ext cx="2017992" cy="608583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05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5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66"/>
          <a:stretch/>
        </p:blipFill>
        <p:spPr>
          <a:xfrm>
            <a:off x="3537936" y="1011305"/>
            <a:ext cx="3921759" cy="27972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30166" y="52567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dirty="0"/>
              <a:t/>
            </a:r>
            <a:br>
              <a:rPr lang="as-IN" dirty="0"/>
            </a:b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52781" y="4080798"/>
            <a:ext cx="100313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r>
              <a:rPr lang="as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 দ্বারা পরিচালিত </a:t>
            </a:r>
            <a:r>
              <a:rPr lang="as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as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সফট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ওয়্যার</a:t>
            </a:r>
            <a:r>
              <a:rPr lang="as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দ্বারা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   </a:t>
            </a:r>
            <a:r>
              <a:rPr lang="as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 </a:t>
            </a:r>
            <a:r>
              <a:rPr lang="as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৫টি </a:t>
            </a:r>
          </a:p>
          <a:p>
            <a:pPr marL="742950" indent="-742950">
              <a:buFont typeface="+mj-lt"/>
              <a:buAutoNum type="arabicPeriod"/>
            </a:pP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 ও আউটপুটকে সংক্ষেপে কোন চিহ্ন দ্বারা প্রকাশ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r>
              <a:rPr lang="as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উত্তর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 / O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কম্পিউটারের</a:t>
            </a:r>
            <a:r>
              <a:rPr lang="as-IN" sz="28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 </a:t>
            </a:r>
            <a:r>
              <a:rPr lang="as-IN" sz="2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মস্তিষ্কবলা হয় </a:t>
            </a:r>
            <a:r>
              <a:rPr lang="as-IN" sz="28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কাকে</a:t>
            </a:r>
            <a:r>
              <a:rPr lang="en-US" sz="2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 </a:t>
            </a:r>
            <a:r>
              <a:rPr lang="as-IN" sz="28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?</a:t>
            </a:r>
            <a:r>
              <a:rPr lang="as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CPU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endParaRPr lang="as-IN" sz="28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hlinkClick r:id="rId4"/>
            </a:endParaRPr>
          </a:p>
          <a:p>
            <a:pPr marL="742950" indent="-742950">
              <a:buFont typeface="+mj-lt"/>
              <a:buAutoNum type="arabicPeriod"/>
            </a:pPr>
            <a:endParaRPr lang="as-IN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51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>
            <a:spLocks noChangeArrowheads="1"/>
          </p:cNvSpPr>
          <p:nvPr/>
        </p:nvSpPr>
        <p:spPr bwMode="auto">
          <a:xfrm>
            <a:off x="4015563" y="447498"/>
            <a:ext cx="2998693" cy="52298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3724" tIns="51861" rIns="103724" bIns="51861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E:\New Accounting -9\indexBari1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34374" y="1147057"/>
            <a:ext cx="4412953" cy="30495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98330" y="4373223"/>
            <a:ext cx="66732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হার্ডও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 দ্বারা </a:t>
            </a: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514350" indent="-514350">
              <a:buFont typeface="+mj-lt"/>
              <a:buAutoNum type="arabicPeriod"/>
            </a:pP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কাজ কি 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as-IN" sz="32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কম্পিউটার কিভাবে কাজ </a:t>
            </a:r>
            <a:r>
              <a:rPr lang="as-IN" sz="32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করে</a:t>
            </a:r>
            <a:r>
              <a:rPr lang="en-US" sz="32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 </a:t>
            </a:r>
            <a:r>
              <a:rPr lang="as-IN" sz="32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?</a:t>
            </a:r>
            <a:endParaRPr lang="en-US" sz="3200" u="sng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hlinkClick r:id="rId4"/>
            </a:endParaRPr>
          </a:p>
          <a:p>
            <a:pPr marL="514350" indent="-514350">
              <a:buFont typeface="+mj-lt"/>
              <a:buAutoNum type="arabicPeriod"/>
            </a:pP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হার্ডও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কাজ </a:t>
            </a: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32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4"/>
          <p:cNvSpPr/>
          <p:nvPr/>
        </p:nvSpPr>
        <p:spPr>
          <a:xfrm>
            <a:off x="1711234" y="5682342"/>
            <a:ext cx="8836563" cy="504919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করছি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34" y="459920"/>
            <a:ext cx="5090498" cy="4909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166" y="480656"/>
            <a:ext cx="4974082" cy="4868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769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4" name="Picture 9" descr="D:\my project 3\project pic\elon-musk-brain-chips-innov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0081" y="1173704"/>
            <a:ext cx="4126256" cy="2593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1" descr="Computers and brains get closer together: Brain-like computing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4611" y="1176590"/>
            <a:ext cx="4259006" cy="2494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078843" y="3760861"/>
            <a:ext cx="19287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ব্রেইন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2821" y="3828265"/>
            <a:ext cx="2303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ব্রেইন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60420" y="5364866"/>
            <a:ext cx="5232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ব্রেইনকে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03258" y="4518065"/>
            <a:ext cx="4419800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সংগঠন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29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4" name="Picture 2" descr="D:\my project 3\project pic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8579" y="1200892"/>
            <a:ext cx="3592101" cy="2465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D:\my project 3\project pic\1-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194" y="1228299"/>
            <a:ext cx="3559065" cy="2437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D:\my project 3\project pic\laptop-loudspeaker-computer-speakers-creative-technology-desktop-computers-png-favpng-zUhEFTD48wGEQAkJkNaGJQP8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352" y="1189707"/>
            <a:ext cx="3630908" cy="2476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563336" y="3081258"/>
            <a:ext cx="1039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মনিটর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0747" y="3047732"/>
            <a:ext cx="1168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স্পীকার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95290" y="3047731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প্রিন্টার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7866" y="5301475"/>
            <a:ext cx="4919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এইগুলো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0259" y="4248615"/>
            <a:ext cx="3581400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13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4" name="Picture 2" descr="D:\my project 3\project pic\CP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5841" y="1301430"/>
            <a:ext cx="3577012" cy="2411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59174" y="3056234"/>
            <a:ext cx="2064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মাইক্রোপ্রসেসর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1763" y="5163187"/>
            <a:ext cx="4402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9281" y="4114706"/>
            <a:ext cx="3342627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58" y="1354512"/>
            <a:ext cx="3572014" cy="2358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22" y="1301430"/>
            <a:ext cx="3488941" cy="2411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025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14" name="Picture 2" descr="D:\my project 3\project pic\yw-30-Computer-Microphone-produ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1836" y="1214035"/>
            <a:ext cx="3612659" cy="2360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3" descr="D:\my project 3\project pic\61Gz0IdwN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5511" y="1255595"/>
            <a:ext cx="3833769" cy="2318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 descr="D:\my project 3\project pic\LenovoKeyboar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405" y="1255595"/>
            <a:ext cx="4082549" cy="2286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1842236" y="2957268"/>
            <a:ext cx="1111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কীবোর্ড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30744" y="2760251"/>
            <a:ext cx="888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মাউস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56412" y="2844225"/>
            <a:ext cx="1787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মাইক্রোফোন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9920" y="5080806"/>
            <a:ext cx="4919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15512" y="4016223"/>
            <a:ext cx="2948751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38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43235" y="48920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13" name="Picture 2" descr="Best Casing Price in Bangladesh 2020 || Cooler Master ||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811" y="3947539"/>
            <a:ext cx="1801416" cy="1801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3" descr="D:\my project 3\project pic\r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7388" y="1578282"/>
            <a:ext cx="1890395" cy="1336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 descr="D:\my project 3\project pic\X79T-EastVita-DDR3-PC-Desktops-Motherboards-Computer-Motherboards-Support-M-2-E5-2680V2-Motherboard-r60.jpg_960x9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129" y="1401963"/>
            <a:ext cx="2566710" cy="1675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5" descr="D:\my project 3\project pic\computer-memory-c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0029" y="1447444"/>
            <a:ext cx="1981200" cy="1266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6" descr="D:\my project 3\project pic\CPU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70310" y="1401963"/>
            <a:ext cx="1942609" cy="1342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7" descr="D:\my project 3\project pic\download 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456450" y="3947539"/>
            <a:ext cx="2099909" cy="1475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1065065" y="2914674"/>
            <a:ext cx="1539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মাদারবোর্ড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17350" y="2353728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র‍্যাম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22291" y="2688404"/>
            <a:ext cx="2064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মাইক্রোপ্রসেসর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1445" y="2726938"/>
            <a:ext cx="577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র‍ম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94325" y="5319883"/>
            <a:ext cx="1192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হার্ডডিস্ক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76015" y="5612271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কেসিং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46270" y="4965939"/>
            <a:ext cx="5384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এইসব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7839" y="3763993"/>
            <a:ext cx="3077283" cy="646331"/>
          </a:xfrm>
          <a:prstGeom prst="rect">
            <a:avLst/>
          </a:prstGeom>
          <a:solidFill>
            <a:srgbClr val="FFFF00"/>
          </a:solidFill>
          <a:ln w="762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32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36418" y="514966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12" name="Picture 2" descr="D:\my project 3\project pic\motherboard-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975" y="1645893"/>
            <a:ext cx="3162476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D:\my project 3\project pic\computer-memory-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0775" y="1493493"/>
            <a:ext cx="33528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305786" y="3581525"/>
            <a:ext cx="1539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মাদারবোর্ড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32056" y="3581525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র‍্যাম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85680" y="3581525"/>
            <a:ext cx="2064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মাইক্রোপ্রসেসর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93575" y="5413035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যন্ত্রগুলো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22918" y="4552847"/>
            <a:ext cx="3132589" cy="584775"/>
          </a:xfrm>
          <a:prstGeom prst="rect">
            <a:avLst/>
          </a:prstGeom>
          <a:solidFill>
            <a:srgbClr val="FFFF00"/>
          </a:solidFill>
          <a:ln w="762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cpu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5" descr="D:\my project 3\project pic\CP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89375" y="1539927"/>
            <a:ext cx="3657601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470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36418" y="514966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4" name="Picture 2" descr="D:\my project 3\project pic\keyboa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3381" y="1493493"/>
            <a:ext cx="4484935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D:\my project 3\project pic\cctv-camera-500x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70316" y="1188693"/>
            <a:ext cx="25146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D:\my project 3\project pic\HTB18g9RIpXXXXahXXXXq6xXFXXX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516" y="1112493"/>
            <a:ext cx="2514600" cy="2363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382431" y="3296414"/>
            <a:ext cx="1039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মনিটর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0247" y="3100084"/>
            <a:ext cx="1111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কীবোর্ড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83423" y="3296414"/>
            <a:ext cx="888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মাউস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33266" y="4984231"/>
            <a:ext cx="8729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যন্ত্রাংশ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60547" y="3990480"/>
            <a:ext cx="2677336" cy="584775"/>
          </a:xfrm>
          <a:prstGeom prst="rect">
            <a:avLst/>
          </a:prstGeom>
          <a:solidFill>
            <a:srgbClr val="FFFF00"/>
          </a:solidFill>
          <a:ln w="762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হার্ডয়্যার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4336" y="5582414"/>
            <a:ext cx="7669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কম্পিউটার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97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16" grpId="0" animBg="1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2612</TotalTime>
  <Words>979</Words>
  <Application>Microsoft Office PowerPoint</Application>
  <PresentationFormat>Widescreen</PresentationFormat>
  <Paragraphs>186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-apple-system</vt:lpstr>
      <vt:lpstr>Arial</vt:lpstr>
      <vt:lpstr>Arial</vt:lpstr>
      <vt:lpstr>Calibri</vt:lpstr>
      <vt:lpstr>Calibri Light</vt:lpstr>
      <vt:lpstr>Helvetica</vt:lpstr>
      <vt:lpstr>NikoshBAN</vt:lpstr>
      <vt:lpstr>SolaimanLipi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NAYEM NIHAD NCC</dc:creator>
  <cp:lastModifiedBy>NCC  NCC</cp:lastModifiedBy>
  <cp:revision>506</cp:revision>
  <dcterms:created xsi:type="dcterms:W3CDTF">2020-07-05T15:19:14Z</dcterms:created>
  <dcterms:modified xsi:type="dcterms:W3CDTF">2021-09-27T15:07:31Z</dcterms:modified>
</cp:coreProperties>
</file>