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9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5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3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7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8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6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3F8F4-8254-4BDD-A23F-25D69F2D2687}" type="datetimeFigureOut">
              <a:rPr lang="en-US" smtClean="0"/>
              <a:t>27/09/2021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26DB-E95B-4EB9-895D-7D880959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8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010029" cy="7067743"/>
            <a:chOff x="0" y="0"/>
            <a:chExt cx="12010029" cy="7067743"/>
          </a:xfrm>
        </p:grpSpPr>
        <p:pic>
          <p:nvPicPr>
            <p:cNvPr id="2" name="Picture 1" descr="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010029" cy="6324714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000094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" y="4954137"/>
              <a:ext cx="5390866" cy="144655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পাঠে</a:t>
              </a:r>
              <a:endParaRPr lang="en-US" sz="8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15701" y="4612943"/>
              <a:ext cx="3439236" cy="156966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9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94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98469"/>
            <a:ext cx="11763261" cy="6969274"/>
            <a:chOff x="0" y="98469"/>
            <a:chExt cx="11763261" cy="6969274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4" y="6359857"/>
              <a:ext cx="750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59C99887-8D90-4747-8AFA-53F8BBB3EA9C}"/>
                </a:ext>
              </a:extLst>
            </p:cNvPr>
            <p:cNvSpPr txBox="1"/>
            <p:nvPr/>
          </p:nvSpPr>
          <p:spPr>
            <a:xfrm>
              <a:off x="0" y="98469"/>
              <a:ext cx="4495800" cy="70788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l"/>
              <a:r>
                <a:rPr lang="en-US" sz="40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রোধের</a:t>
              </a:r>
              <a:r>
                <a:rPr lang="en-US" sz="40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সমান্তরাল</a:t>
              </a:r>
              <a:r>
                <a:rPr lang="en-US" sz="40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সন্নিবেশঃ</a:t>
              </a:r>
              <a:r>
                <a:rPr lang="en-US" sz="40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01D5E7C2-30E9-437B-AF69-DF29C4786AB7}"/>
                </a:ext>
              </a:extLst>
            </p:cNvPr>
            <p:cNvSpPr txBox="1"/>
            <p:nvPr/>
          </p:nvSpPr>
          <p:spPr>
            <a:xfrm>
              <a:off x="99051" y="1692853"/>
              <a:ext cx="5029200" cy="341632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l"/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কতকগুলো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যদি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এমনভাবে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সংযুক্ত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থাকে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সবগুলো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রোধের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প্রথম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প্রান্ত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নির্দিষ্ট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বিন্দুতে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অপর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প্রান্ত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অন্য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বিন্দুতে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যুক্ত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হয়ে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বর্তনী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গঠন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তাহলে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তাকে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সমান্তরাল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u="sng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বলে</a:t>
              </a:r>
              <a:r>
                <a:rPr lang="en-US" sz="3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103CAAEE-BC56-433A-9F7A-1274A8CD8E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4965" y="1187355"/>
              <a:ext cx="4458296" cy="33398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0714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36286"/>
            <a:ext cx="12192000" cy="7031457"/>
            <a:chOff x="0" y="36286"/>
            <a:chExt cx="12192000" cy="7031457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3" y="6359857"/>
              <a:ext cx="7096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১১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DE45D74B-254C-44BE-8411-367CA84B5051}"/>
                </a:ext>
              </a:extLst>
            </p:cNvPr>
            <p:cNvSpPr txBox="1"/>
            <p:nvPr/>
          </p:nvSpPr>
          <p:spPr>
            <a:xfrm>
              <a:off x="0" y="36286"/>
              <a:ext cx="4495801" cy="64633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l"/>
              <a:r>
                <a:rPr lang="en-US" sz="36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সমান্তরাল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সন্নিবেশে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তুল্যরোধঃ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xmlns="" id="{9FFC5909-9E75-46BD-8B5C-95B750F07CEB}"/>
                    </a:ext>
                  </a:extLst>
                </p:cNvPr>
                <p:cNvSpPr txBox="1"/>
                <p:nvPr/>
              </p:nvSpPr>
              <p:spPr>
                <a:xfrm>
                  <a:off x="0" y="900582"/>
                  <a:ext cx="5280765" cy="32444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I=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𝑰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sub>
                      </m:sSub>
                    </m:oMath>
                  </a14:m>
                  <a:r>
                    <a:rPr lang="en-US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+</a:t>
                  </a:r>
                  <a:r>
                    <a:rPr lang="en-US" sz="36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𝑰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en-US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+</a:t>
                  </a:r>
                  <a:r>
                    <a:rPr lang="en-US" sz="36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𝑰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𝟑</m:t>
                          </m:r>
                        </m:sub>
                      </m:sSub>
                    </m:oMath>
                  </a14:m>
                  <a:endPara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𝑨</m:t>
                              </m:r>
                            </m:sub>
                          </m:s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𝑩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3600" b="1" i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</m:oMath>
                  </a14:m>
                  <a:r>
                    <a:rPr lang="en-US" sz="36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𝑨</m:t>
                              </m:r>
                            </m:sub>
                          </m:sSub>
                          <m: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𝑩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+</a:t>
                  </a:r>
                  <a:r>
                    <a:rPr lang="en-US" sz="36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𝑨</m:t>
                              </m:r>
                            </m:sub>
                          </m:sSub>
                          <m: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𝑩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</m:oMath>
                  </a14:m>
                  <a:endPara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=(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𝑽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𝑨</m:t>
                          </m:r>
                        </m:sub>
                      </m:sSub>
                    </m:oMath>
                  </a14:m>
                  <a:r>
                    <a:rPr lang="en-US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-</a:t>
                  </a:r>
                  <a:r>
                    <a:rPr lang="en-US" sz="36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𝑽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𝑩</m:t>
                          </m:r>
                        </m:sub>
                      </m:sSub>
                    </m:oMath>
                  </a14:m>
                  <a:r>
                    <a:rPr lang="en-US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)(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dirty="0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600" b="1" i="1" dirty="0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600" b="1" i="1" dirty="0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dirty="0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600" b="1" i="1" dirty="0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6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+</a:t>
                  </a:r>
                  <a:r>
                    <a:rPr lang="en-US" sz="36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6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6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600" b="1" i="1" dirty="0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3600" b="1" i="0" dirty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6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6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600" b="1" i="1" dirty="0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  <m:r>
                        <a:rPr lang="en-US" sz="3600" b="1" i="1" dirty="0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)</m:t>
                      </m:r>
                    </m:oMath>
                  </a14:m>
                  <a:endPara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𝑨</m:t>
                              </m:r>
                            </m:sub>
                          </m:s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𝑩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𝑷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=(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𝑽</m:t>
                          </m:r>
                        </m:e>
                        <m:sub>
                          <m:r>
                            <a:rPr lang="en-US" sz="32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𝑨</m:t>
                          </m:r>
                        </m:sub>
                      </m:sSub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-</a:t>
                  </a:r>
                  <a:r>
                    <a:rPr lang="en-US" sz="32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𝑽</m:t>
                          </m:r>
                        </m:e>
                        <m:sub>
                          <m:r>
                            <a:rPr lang="en-US" sz="32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𝑩</m:t>
                          </m:r>
                        </m:sub>
                      </m:sSub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)(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+</a:t>
                  </a:r>
                  <a:r>
                    <a:rPr lang="en-US" sz="32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3200" b="1" dirty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  <m:r>
                        <a:rPr lang="en-US" sz="3200" b="1" i="1" dirty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)</m:t>
                      </m:r>
                    </m:oMath>
                  </a14:m>
                  <a:endPara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9FFC5909-9E75-46BD-8B5C-95B750F07C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900582"/>
                  <a:ext cx="5280765" cy="324441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3464" t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xmlns="" id="{D76C4C9C-A339-4089-A617-4CA64DCC91C6}"/>
                    </a:ext>
                  </a:extLst>
                </p:cNvPr>
                <p:cNvSpPr txBox="1"/>
                <p:nvPr/>
              </p:nvSpPr>
              <p:spPr>
                <a:xfrm>
                  <a:off x="104771" y="4162820"/>
                  <a:ext cx="9014566" cy="23174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𝑷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(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+</a:t>
                  </a:r>
                  <a:r>
                    <a:rPr lang="en-US" sz="32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3200" b="1" dirty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  <m:r>
                        <a:rPr lang="en-US" sz="3200" b="1" i="1" dirty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)</m:t>
                      </m:r>
                    </m:oMath>
                  </a14:m>
                  <a:endPara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200" b="1" dirty="0" err="1">
                      <a:latin typeface="NikoshBAN" panose="02000000000000000000" pitchFamily="2" charset="0"/>
                      <a:cs typeface="NikoshBAN" panose="02000000000000000000" pitchFamily="2" charset="0"/>
                    </a:rPr>
                    <a:t>nসংখ্যক</a:t>
                  </a:r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200" b="1" dirty="0" err="1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রোধের</a:t>
                  </a:r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200" b="1" dirty="0" err="1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ক্ষেত্রে</a:t>
                  </a:r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</a:p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𝑷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f>
                        <m:fPr>
                          <m:ctrlP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+</a:t>
                  </a:r>
                  <a:r>
                    <a:rPr lang="en-US" sz="32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3200" b="1" dirty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dirty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200" b="1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+…….+</a:t>
                  </a:r>
                  <a:r>
                    <a:rPr lang="en-US" sz="3200" b="1" dirty="0"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𝒏</m:t>
                              </m:r>
                            </m:sub>
                          </m:sSub>
                        </m:den>
                      </m:f>
                    </m:oMath>
                  </a14:m>
                  <a:endPara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D76C4C9C-A339-4089-A617-4CA64DCC91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771" y="4162820"/>
                  <a:ext cx="9014566" cy="231742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690" b="-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7" descr="parallel-circuit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11012" y="1837898"/>
              <a:ext cx="5480988" cy="31837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3987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12192000" cy="7067743"/>
            <a:chOff x="0" y="0"/>
            <a:chExt cx="12192000" cy="7067743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11655188" cy="7067743"/>
              <a:chOff x="0" y="0"/>
              <a:chExt cx="11655188" cy="7067743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0" y="6488668"/>
                <a:ext cx="75783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মোঃ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নজরুল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ইসলাম,সহকারী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শিক্ষক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বিজ্ঞান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রামজীবন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ইসলামিয়া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দাখিল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মাদ্রাসা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সুন্দরগঞ্জ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গাইবান্ধা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8639032" y="6464575"/>
                <a:ext cx="14785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২৭/০৯/২০২১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1000094" y="6359857"/>
                <a:ext cx="6550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১২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" name="Rectangle: Rounded Corners 1">
                <a:extLst>
                  <a:ext uri="{FF2B5EF4-FFF2-40B4-BE49-F238E27FC236}">
                    <a16:creationId xmlns:a16="http://schemas.microsoft.com/office/drawing/2014/main" xmlns="" id="{05C4BF4F-5663-4613-940D-030318ADEF25}"/>
                  </a:ext>
                </a:extLst>
              </p:cNvPr>
              <p:cNvSpPr/>
              <p:nvPr/>
            </p:nvSpPr>
            <p:spPr>
              <a:xfrm>
                <a:off x="4397991" y="0"/>
                <a:ext cx="2819400" cy="7620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4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কাজ</a:t>
                </a:r>
                <a:r>
                  <a:rPr lang="en-US" sz="4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A093FF58-3FA3-47BD-B9C0-3EE67B363D5C}"/>
                  </a:ext>
                </a:extLst>
              </p:cNvPr>
              <p:cNvSpPr txBox="1"/>
              <p:nvPr/>
            </p:nvSpPr>
            <p:spPr>
              <a:xfrm>
                <a:off x="2753435" y="2721591"/>
                <a:ext cx="71628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 algn="l">
                  <a:buFont typeface="+mj-lt"/>
                  <a:buAutoNum type="arabicPeriod"/>
                </a:pP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রোধের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সমবায়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কি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  <a:p>
                <a:pPr marL="742950" indent="-742950" algn="l">
                  <a:buFont typeface="+mj-lt"/>
                  <a:buAutoNum type="arabicPeriod"/>
                </a:pP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তুল্য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কি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  <a:p>
                <a:pPr marL="742950" indent="-742950" algn="l">
                  <a:buFont typeface="+mj-lt"/>
                  <a:buAutoNum type="arabicPeriod"/>
                </a:pP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রোধের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সমবায়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কাকে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pPr marL="742950" indent="-742950" algn="l">
                  <a:buFont typeface="+mj-lt"/>
                  <a:buAutoNum type="arabicPeriod"/>
                </a:pP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রোধের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সমান্তরাল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সমবায়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কাকে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97" t="-503" b="25141"/>
            <a:stretch/>
          </p:blipFill>
          <p:spPr>
            <a:xfrm>
              <a:off x="0" y="0"/>
              <a:ext cx="1549401" cy="1893711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97" t="-503" b="25141"/>
            <a:stretch/>
          </p:blipFill>
          <p:spPr>
            <a:xfrm>
              <a:off x="10642599" y="0"/>
              <a:ext cx="1549401" cy="1893711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5263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7067743"/>
            <a:chOff x="0" y="0"/>
            <a:chExt cx="12192000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3" y="6359857"/>
              <a:ext cx="7096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১৩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: Rounded Corners 1">
              <a:extLst>
                <a:ext uri="{FF2B5EF4-FFF2-40B4-BE49-F238E27FC236}">
                  <a16:creationId xmlns:a16="http://schemas.microsoft.com/office/drawing/2014/main" xmlns="" id="{3F8EF97C-8F18-4890-89EE-DEFD469E2953}"/>
                </a:ext>
              </a:extLst>
            </p:cNvPr>
            <p:cNvSpPr/>
            <p:nvPr/>
          </p:nvSpPr>
          <p:spPr>
            <a:xfrm>
              <a:off x="4591335" y="0"/>
              <a:ext cx="33528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দলীয়</a:t>
              </a:r>
              <a:r>
                <a:rPr lang="en-US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540403" cy="198457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51597" y="0"/>
              <a:ext cx="2540403" cy="198457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6A609BC8-7C4B-4FD6-9270-8D517DF57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6380" y="1774210"/>
              <a:ext cx="6846110" cy="246682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02BB0D17-06B7-4881-9827-10141D04F47D}"/>
                </a:ext>
              </a:extLst>
            </p:cNvPr>
            <p:cNvSpPr txBox="1"/>
            <p:nvPr/>
          </p:nvSpPr>
          <p:spPr>
            <a:xfrm>
              <a:off x="2235629" y="4482280"/>
              <a:ext cx="633516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ক-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দলঃ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বর্তনীর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তুল্যরোধ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নির্ণয়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খ-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দলঃ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বর্তনীর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তড়ি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ৎ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প্রবাহ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কত</a:t>
              </a:r>
              <a:r>
                <a:rPr lang="en-US" sz="4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1926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1737074" cy="7067743"/>
            <a:chOff x="0" y="0"/>
            <a:chExt cx="11737074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3" y="6359857"/>
              <a:ext cx="7369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১৪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: Rounded Corners 1">
              <a:extLst>
                <a:ext uri="{FF2B5EF4-FFF2-40B4-BE49-F238E27FC236}">
                  <a16:creationId xmlns:a16="http://schemas.microsoft.com/office/drawing/2014/main" xmlns="" id="{41D72401-1738-4A04-AD22-A1E930A1CF06}"/>
                </a:ext>
              </a:extLst>
            </p:cNvPr>
            <p:cNvSpPr/>
            <p:nvPr/>
          </p:nvSpPr>
          <p:spPr>
            <a:xfrm>
              <a:off x="4589610" y="0"/>
              <a:ext cx="2752886" cy="79157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r>
                <a:rPr lang="en-US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xmlns="" id="{43BB93F2-8A82-42F3-B880-F5391907AE59}"/>
                    </a:ext>
                  </a:extLst>
                </p:cNvPr>
                <p:cNvSpPr txBox="1"/>
                <p:nvPr/>
              </p:nvSpPr>
              <p:spPr>
                <a:xfrm>
                  <a:off x="1143000" y="1415621"/>
                  <a:ext cx="9270242" cy="44012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10</a:t>
                  </a:r>
                  <a14:m>
                    <m:oMath xmlns:m="http://schemas.openxmlformats.org/officeDocument/2006/math">
                      <m:r>
                        <a:rPr lang="en-US" sz="40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𝛀</m:t>
                      </m:r>
                    </m:oMath>
                  </a14:m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, 20</a:t>
                  </a:r>
                  <a14:m>
                    <m:oMath xmlns:m="http://schemas.openxmlformats.org/officeDocument/2006/math">
                      <m:r>
                        <a:rPr lang="en-US" sz="40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𝛀</m:t>
                      </m:r>
                    </m:oMath>
                  </a14:m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,</a:t>
                  </a:r>
                  <a:r>
                    <a:rPr lang="en-US" sz="36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ও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30</a:t>
                  </a:r>
                  <a14:m>
                    <m:oMath xmlns:m="http://schemas.openxmlformats.org/officeDocument/2006/math">
                      <m:r>
                        <a:rPr lang="en-US" sz="40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𝛀</m:t>
                      </m:r>
                    </m:oMath>
                  </a14:m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দিয়ে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বর্তনী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তৈরি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করতে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বলা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হলো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</a:t>
                  </a:r>
                </a:p>
                <a:p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তিনটি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শ্রেনি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সমবায়ে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যুক্ত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হলে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তড়ি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ৎ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প্রবাহ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কত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?</a:t>
                  </a:r>
                </a:p>
                <a:p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ক) 0.05 A  খ) 0. 15 A      গ) 0.1 A   ঘ) 0.5 A</a:t>
                  </a:r>
                </a:p>
                <a:p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১ম ও ২য়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রোধকে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শ্রেণিতে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যুক্ত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এর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সাথে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৩য়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রোধকে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সমান্তরালে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যুক্ত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করলে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তুল্য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কত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হবে</a:t>
                  </a:r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?</a:t>
                  </a:r>
                </a:p>
                <a:p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ক)60</a:t>
                  </a:r>
                  <a14:m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𝛀</m:t>
                      </m:r>
                    </m:oMath>
                  </a14:m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খ) 15</a:t>
                  </a:r>
                  <a14:m>
                    <m:oMath xmlns:m="http://schemas.openxmlformats.org/officeDocument/2006/math">
                      <m:r>
                        <a:rPr lang="en-US" sz="40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𝛀</m:t>
                      </m:r>
                    </m:oMath>
                  </a14:m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 গ) 16</a:t>
                  </a:r>
                  <a14:m>
                    <m:oMath xmlns:m="http://schemas.openxmlformats.org/officeDocument/2006/math">
                      <m:r>
                        <a:rPr lang="en-US" sz="40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𝛀</m:t>
                      </m:r>
                    </m:oMath>
                  </a14:m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ঘ) 54</a:t>
                  </a:r>
                  <a14:m>
                    <m:oMath xmlns:m="http://schemas.openxmlformats.org/officeDocument/2006/math">
                      <m:r>
                        <a:rPr lang="en-US" sz="40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𝛀</m:t>
                      </m:r>
                    </m:oMath>
                  </a14:m>
                  <a:r>
                    <a:rPr lang="en-US" sz="4000" b="1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43BB93F2-8A82-42F3-B880-F5391907AE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1415621"/>
                  <a:ext cx="9270242" cy="440120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368" t="-2216" r="-1118" b="-5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97549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7067743"/>
            <a:chOff x="0" y="0"/>
            <a:chExt cx="12192000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3" y="6359857"/>
              <a:ext cx="6960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১৫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: Rounded Corners 3">
              <a:extLst>
                <a:ext uri="{FF2B5EF4-FFF2-40B4-BE49-F238E27FC236}">
                  <a16:creationId xmlns:a16="http://schemas.microsoft.com/office/drawing/2014/main" xmlns="" id="{00466B4A-3B08-429B-85A7-AC23A3CA28CA}"/>
                </a:ext>
              </a:extLst>
            </p:cNvPr>
            <p:cNvSpPr/>
            <p:nvPr/>
          </p:nvSpPr>
          <p:spPr>
            <a:xfrm>
              <a:off x="4435523" y="112594"/>
              <a:ext cx="28956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বাড়ীর</a:t>
              </a:r>
              <a:r>
                <a:rPr lang="en-US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3926" y="0"/>
              <a:ext cx="3018074" cy="218418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018074" cy="2184188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xmlns="" id="{61BED2C0-2AA4-4A3F-9131-C8D978B155D0}"/>
                    </a:ext>
                  </a:extLst>
                </p:cNvPr>
                <p:cNvSpPr txBox="1"/>
                <p:nvPr/>
              </p:nvSpPr>
              <p:spPr>
                <a:xfrm>
                  <a:off x="285466" y="3377820"/>
                  <a:ext cx="9950356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20</a:t>
                  </a:r>
                  <a14:m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𝜴</m:t>
                      </m:r>
                    </m:oMath>
                  </a14:m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ও 20</a:t>
                  </a:r>
                  <a14:m>
                    <m:oMath xmlns:m="http://schemas.openxmlformats.org/officeDocument/2006/math">
                      <m:r>
                        <a:rPr lang="en-US" sz="4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𝜴</m:t>
                      </m:r>
                    </m:oMath>
                  </a14:m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মানের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দুটি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রোধকে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সমান্তরালে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যুক্ত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করে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এর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সাথে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10</a:t>
                  </a:r>
                  <a14:m>
                    <m:oMath xmlns:m="http://schemas.openxmlformats.org/officeDocument/2006/math">
                      <m:r>
                        <a:rPr lang="en-US" sz="4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𝜴</m:t>
                      </m:r>
                    </m:oMath>
                  </a14:m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মানের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আরেকটি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শ্রেণিতে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যুক্ত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করলে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তুল্য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কত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4000" b="1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হবে</a:t>
                  </a:r>
                  <a:r>
                    <a:rPr lang="en-US" sz="4000" b="1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?  </a:t>
                  </a:r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61BED2C0-2AA4-4A3F-9131-C8D978B155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466" y="3377820"/>
                  <a:ext cx="9950356" cy="193899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206" t="-5031" b="-128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35968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91999" cy="7067743"/>
            <a:chOff x="0" y="0"/>
            <a:chExt cx="12191999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3" y="6359857"/>
              <a:ext cx="6960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১৬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0" y="0"/>
              <a:ext cx="12069169" cy="61748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192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1518710" cy="7067743"/>
            <a:chOff x="0" y="0"/>
            <a:chExt cx="11518710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4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91134" y="0"/>
              <a:ext cx="5895834" cy="110799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u="sng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r>
                <a:rPr lang="bn-BD" sz="6600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9600" u="sn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9019" y="2080498"/>
              <a:ext cx="4691417" cy="3155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36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sz="36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ইসলাম</a:t>
              </a:r>
              <a:r>
                <a:rPr lang="en-US" sz="3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sz="3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 ০১৭২৩২৪৯১৭৭</a:t>
              </a:r>
            </a:p>
            <a:p>
              <a:r>
                <a:rPr lang="en-US" sz="24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mdnazrul123412@gmail.com</a:t>
              </a:r>
              <a:endPara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3509" y="2256387"/>
              <a:ext cx="2292825" cy="283422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163636" y="5049673"/>
              <a:ext cx="2292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24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sz="24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ইসলাম</a:t>
              </a:r>
              <a:r>
                <a:rPr lang="en-US" sz="24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721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1518710" cy="7067743"/>
            <a:chOff x="0" y="0"/>
            <a:chExt cx="11518710" cy="7067743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11518710" cy="7067743"/>
              <a:chOff x="0" y="0"/>
              <a:chExt cx="11518710" cy="7067743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0" y="6488668"/>
                <a:ext cx="75783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মোঃ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নজরুল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ইসলাম,সহকারী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শিক্ষক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বিজ্ঞান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রামজীবন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ইসলামিয়া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দাখিল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মাদ্রাসা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সুন্দরগঞ্জ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গাইবান্ধা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8639032" y="6464575"/>
                <a:ext cx="14785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২৭/০৯/২০২১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1000094" y="6359857"/>
                <a:ext cx="5186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38281" y="1675599"/>
                <a:ext cx="3162668" cy="4158820"/>
              </a:xfrm>
              <a:prstGeom prst="rect">
                <a:avLst/>
              </a:prstGeom>
            </p:spPr>
          </p:pic>
          <p:sp>
            <p:nvSpPr>
              <p:cNvPr id="6" name="Rectangle 5"/>
              <p:cNvSpPr/>
              <p:nvPr/>
            </p:nvSpPr>
            <p:spPr>
              <a:xfrm>
                <a:off x="3931435" y="0"/>
                <a:ext cx="3594254" cy="110799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r>
                  <a:rPr lang="bn-BD" sz="6600" u="sng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পাঠ পরি</a:t>
                </a:r>
                <a:r>
                  <a:rPr lang="en-US" sz="6600" u="sng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চিতি</a:t>
                </a:r>
                <a:endParaRPr lang="en-US" sz="6600" u="sng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64025" y="2538481"/>
                <a:ext cx="4053384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শ্রেণীঃ</a:t>
                </a:r>
                <a:r>
                  <a:rPr lang="en-US" sz="3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১০ম।</a:t>
                </a:r>
              </a:p>
              <a:p>
                <a:r>
                  <a:rPr lang="en-US" sz="3600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বিষয়ঃ</a:t>
                </a:r>
                <a:r>
                  <a:rPr lang="en-US" sz="3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পদার্থ</a:t>
                </a:r>
                <a:r>
                  <a:rPr lang="en-US" sz="3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বিজ্ঞান</a:t>
                </a:r>
                <a:r>
                  <a:rPr lang="en-US" sz="3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3600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অধ্যায়ঃ</a:t>
                </a:r>
                <a:r>
                  <a:rPr lang="en-US" sz="3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একাদশ</a:t>
                </a:r>
                <a:endParaRPr lang="en-US" sz="36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“</a:t>
                </a:r>
                <a:r>
                  <a:rPr lang="en-US" sz="3600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চল</a:t>
                </a:r>
                <a:r>
                  <a:rPr lang="en-US" sz="3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তড়ি</a:t>
                </a:r>
                <a:r>
                  <a:rPr lang="en-US" sz="3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ৎ”</a:t>
                </a:r>
                <a:endParaRPr lang="en-US" sz="36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38C6A5BC-C03A-414D-B42E-603F72234178}"/>
                </a:ext>
              </a:extLst>
            </p:cNvPr>
            <p:cNvSpPr txBox="1"/>
            <p:nvPr/>
          </p:nvSpPr>
          <p:spPr>
            <a:xfrm>
              <a:off x="450376" y="4680045"/>
              <a:ext cx="43399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3200" b="1" dirty="0" err="1" smtClean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রোধের</a:t>
              </a:r>
              <a:r>
                <a:rPr lang="en-US" sz="3200" b="1" dirty="0" smtClean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</a:t>
              </a:r>
              <a:r>
                <a:rPr lang="en-US" sz="3200" b="1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b="1" dirty="0" err="1" smtClean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তুল্যরোধ</a:t>
              </a:r>
              <a:r>
                <a:rPr lang="en-US" sz="3200" b="1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endParaRPr lang="en-US" sz="32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962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573206"/>
            <a:ext cx="11518710" cy="6494537"/>
            <a:chOff x="0" y="573206"/>
            <a:chExt cx="11518710" cy="6494537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4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2748" y="2159758"/>
              <a:ext cx="9530118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0" indent="-857250">
                <a:buFont typeface="+mj-lt"/>
                <a:buAutoNum type="romanUcPeriod"/>
              </a:pP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রোধের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সন্নিবেশ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ব্যাখ্যা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। </a:t>
              </a:r>
            </a:p>
            <a:p>
              <a:pPr marL="857250" indent="-857250">
                <a:buFont typeface="+mj-lt"/>
                <a:buAutoNum type="romanUcPeriod"/>
              </a:pP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তুল্যরোধ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ব্যাখ্যা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marL="857250" indent="-857250">
                <a:buFont typeface="+mj-lt"/>
                <a:buAutoNum type="romanUcPeriod"/>
              </a:pP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রোধের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সন্নিবেশ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বর্ণনা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। </a:t>
              </a:r>
            </a:p>
            <a:p>
              <a:pPr marL="857250" indent="-857250">
                <a:buFont typeface="+mj-lt"/>
                <a:buAutoNum type="romanUcPeriod"/>
              </a:pP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রোধের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সমান্তরাল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সন্নিবেশ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বর্ণনা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। </a:t>
              </a:r>
            </a:p>
            <a:p>
              <a:pPr marL="857250" indent="-857250">
                <a:buFont typeface="+mj-lt"/>
                <a:buAutoNum type="romanUcPeriod"/>
              </a:pP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সমান্তরাল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সন্নিবেশের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তুল্যরোধ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নির্ণয়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6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। </a:t>
              </a:r>
              <a:endParaRPr lang="bn-BD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bn-BD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73706" y="573206"/>
              <a:ext cx="54454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পাঠ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শেষে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…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699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109184" y="0"/>
            <a:ext cx="11641542" cy="7067743"/>
            <a:chOff x="-109184" y="0"/>
            <a:chExt cx="11641542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4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109184" y="0"/>
              <a:ext cx="57730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চিত্রগুলো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B7574656-D463-4985-8EFD-4A616F1F1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183571"/>
              <a:ext cx="5456830" cy="4512379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A396E446-8657-4D01-9A96-D4B53517E07C}"/>
                </a:ext>
              </a:extLst>
            </p:cNvPr>
            <p:cNvSpPr txBox="1"/>
            <p:nvPr/>
          </p:nvSpPr>
          <p:spPr>
            <a:xfrm>
              <a:off x="1146412" y="5155194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সমান্তরাল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391224AB-D738-4403-B0EF-B9B5BFE15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1937" y="1536187"/>
              <a:ext cx="5130421" cy="4004989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CD2D99C2-445F-4446-8AEF-5C90526BAE0C}"/>
                </a:ext>
              </a:extLst>
            </p:cNvPr>
            <p:cNvSpPr txBox="1"/>
            <p:nvPr/>
          </p:nvSpPr>
          <p:spPr>
            <a:xfrm>
              <a:off x="8040759" y="5534257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467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1518710" cy="7067743"/>
            <a:chOff x="0" y="0"/>
            <a:chExt cx="11518710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4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38C6A5BC-C03A-414D-B42E-603F72234178}"/>
                </a:ext>
              </a:extLst>
            </p:cNvPr>
            <p:cNvSpPr txBox="1"/>
            <p:nvPr/>
          </p:nvSpPr>
          <p:spPr>
            <a:xfrm>
              <a:off x="3260677" y="2305334"/>
              <a:ext cx="5257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u="sng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রোধের</a:t>
              </a:r>
              <a:r>
                <a:rPr lang="en-US" sz="4400" b="1" u="sng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u="sng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</a:t>
              </a:r>
              <a:r>
                <a:rPr lang="en-US" sz="4400" b="1" u="sng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400" b="1" u="sng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তুল্যরোধ</a:t>
              </a:r>
              <a:r>
                <a:rPr lang="en-US" sz="4400" b="1" u="sng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6467" y="0"/>
              <a:ext cx="2743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>
                  <a:solidFill>
                    <a:schemeClr val="accent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4800" b="1" dirty="0" smtClean="0">
                  <a:solidFill>
                    <a:schemeClr val="accent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পাঠ</a:t>
              </a:r>
              <a:endParaRPr lang="en-US" sz="48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05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28600"/>
            <a:ext cx="12091916" cy="6839143"/>
            <a:chOff x="0" y="228600"/>
            <a:chExt cx="12091916" cy="68391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4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949406BB-DB23-460A-A90F-EBEE83EB4D67}"/>
                </a:ext>
              </a:extLst>
            </p:cNvPr>
            <p:cNvSpPr txBox="1"/>
            <p:nvPr/>
          </p:nvSpPr>
          <p:spPr>
            <a:xfrm>
              <a:off x="0" y="228600"/>
              <a:ext cx="12091916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রোধের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সন্নিবেশঃ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বর্তনীতে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একাধিক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সংযুক্ত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করাকে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রোধের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বলে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বর্তনীর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প্রয়োজনে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রোধের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প্রকার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ব্যবহার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করা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endParaRPr lang="en-US" sz="3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F2353FCD-C590-40CB-AF3B-74446C226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5851" y="2507776"/>
              <a:ext cx="3352800" cy="297242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EA1475C-39A0-4DF7-8963-5D2A8C3BB60B}"/>
                </a:ext>
              </a:extLst>
            </p:cNvPr>
            <p:cNvSpPr txBox="1"/>
            <p:nvPr/>
          </p:nvSpPr>
          <p:spPr>
            <a:xfrm>
              <a:off x="1189631" y="3522371"/>
              <a:ext cx="4876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যেমন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১)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২)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সমান্তরাল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354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7067743"/>
            <a:chOff x="0" y="0"/>
            <a:chExt cx="12192000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4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৮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A14ACBD1-F216-491D-92B9-36FC2A00197A}"/>
                </a:ext>
              </a:extLst>
            </p:cNvPr>
            <p:cNvSpPr txBox="1"/>
            <p:nvPr/>
          </p:nvSpPr>
          <p:spPr>
            <a:xfrm>
              <a:off x="0" y="0"/>
              <a:ext cx="2133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বর্তনীঃ</a:t>
              </a:r>
              <a:r>
                <a:rPr lang="en-US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6D98EFB9-3F10-45BF-BCF1-5011671915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824"/>
            <a:stretch/>
          </p:blipFill>
          <p:spPr>
            <a:xfrm>
              <a:off x="8505825" y="150127"/>
              <a:ext cx="3686175" cy="23622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84F21003-33E6-4F5F-9050-DEF397F9C299}"/>
                </a:ext>
              </a:extLst>
            </p:cNvPr>
            <p:cNvSpPr txBox="1"/>
            <p:nvPr/>
          </p:nvSpPr>
          <p:spPr>
            <a:xfrm>
              <a:off x="10058400" y="2389257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বর্তনী</a:t>
              </a:r>
              <a:r>
                <a:rPr lang="en-US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146A25D5-F826-4140-8ED0-311A9E946713}"/>
                </a:ext>
              </a:extLst>
            </p:cNvPr>
            <p:cNvSpPr txBox="1"/>
            <p:nvPr/>
          </p:nvSpPr>
          <p:spPr>
            <a:xfrm>
              <a:off x="0" y="925113"/>
              <a:ext cx="867951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কতকগুলি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যদি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এমনভাবে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সংযুক্ত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থাকে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১ম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টির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শেষ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প্রান্তের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সাথে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২য়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টির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১ম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প্রান্ত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২য়টির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শেষ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প্রান্তের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সাথে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৩য়টির ১ম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প্রান্ত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এভাবে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যুক্ত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হয়ে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সমস্ত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বর্তনী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গঠিত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তাকে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বর্তনী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বলে</a:t>
              </a:r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61B96AFE-C032-49B0-9355-0E5A7697A79D}"/>
                </a:ext>
              </a:extLst>
            </p:cNvPr>
            <p:cNvSpPr txBox="1"/>
            <p:nvPr/>
          </p:nvSpPr>
          <p:spPr>
            <a:xfrm>
              <a:off x="0" y="4228531"/>
              <a:ext cx="111092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তুল্য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রোধঃরোধের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সন্নিবেশে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রোধগুলোর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পরিবর্তে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সমমানের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একটিমাত্র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ব্যবহার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করলে,বর্তনীর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প্রবাহ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বিভব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পার্থক্যের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কোনো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পরিবর্তন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তাকে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তুল্য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রোধ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বলে</a:t>
              </a:r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  <a:endPara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896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1518710" cy="7067743"/>
            <a:chOff x="0" y="0"/>
            <a:chExt cx="11518710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639032" y="6464575"/>
              <a:ext cx="147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২৭/০৯/২০২১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000094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৯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DE67DFD1-4959-4041-84BE-D005F4624DC4}"/>
                </a:ext>
              </a:extLst>
            </p:cNvPr>
            <p:cNvSpPr txBox="1"/>
            <p:nvPr/>
          </p:nvSpPr>
          <p:spPr>
            <a:xfrm>
              <a:off x="0" y="0"/>
              <a:ext cx="3581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36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সন্নিবেশে</a:t>
              </a:r>
              <a:r>
                <a:rPr lang="en-US" sz="36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তুল্যরোধ</a:t>
              </a:r>
              <a:r>
                <a:rPr lang="en-US" sz="36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xmlns="" id="{0E1CD8C4-6B24-4687-A861-A99B203F6FDE}"/>
                    </a:ext>
                  </a:extLst>
                </p:cNvPr>
                <p:cNvSpPr txBox="1"/>
                <p:nvPr/>
              </p:nvSpPr>
              <p:spPr>
                <a:xfrm>
                  <a:off x="127836" y="1201003"/>
                  <a:ext cx="5563280" cy="40318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Aও B </a:t>
                  </a:r>
                  <a:r>
                    <a:rPr lang="en-US" sz="3200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বিন্দুর</a:t>
                  </a:r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200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বিভব</a:t>
                  </a:r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পার্থক্য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𝐴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-</a:t>
                  </a:r>
                  <a:r>
                    <a:rPr lang="en-US" sz="3200" dirty="0">
                      <a:solidFill>
                        <a:srgbClr val="00B050"/>
                      </a:solidFill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𝐵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=I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200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Bও</a:t>
                  </a:r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C </a:t>
                  </a:r>
                  <a:r>
                    <a:rPr lang="en-US" sz="3200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বিন্দুর</a:t>
                  </a:r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200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বিভব</a:t>
                  </a:r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পার্থক্য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𝐵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-</a:t>
                  </a:r>
                  <a:r>
                    <a:rPr lang="en-US" sz="3200" dirty="0">
                      <a:solidFill>
                        <a:srgbClr val="00B050"/>
                      </a:solidFill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𝐶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=I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𝐴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-</a:t>
                  </a:r>
                  <a:r>
                    <a:rPr lang="en-US" sz="3200" dirty="0">
                      <a:solidFill>
                        <a:srgbClr val="00B050"/>
                      </a:solidFill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𝐷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=I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(</m:t>
                          </m:r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)</m:t>
                      </m:r>
                    </m:oMath>
                  </a14:m>
                  <a:endPara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200" dirty="0">
                      <a:solidFill>
                        <a:srgbClr val="00B050"/>
                      </a:solidFill>
                      <a:cs typeface="NikoshBAN" panose="02000000000000000000" pitchFamily="2" charset="0"/>
                    </a:rPr>
                    <a:t>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𝐴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-</a:t>
                  </a:r>
                  <a:r>
                    <a:rPr lang="en-US" sz="3200" dirty="0">
                      <a:solidFill>
                        <a:srgbClr val="00B050"/>
                      </a:solidFill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𝐷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=I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𝑠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</a:t>
                  </a:r>
                  <a:r>
                    <a:rPr lang="en-US" sz="3200" dirty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তুল্যরোধ=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𝑠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</a:p>
                <a:p>
                  <a:r>
                    <a:rPr lang="en-US" sz="3200" dirty="0" err="1">
                      <a:solidFill>
                        <a:srgbClr val="7030A0"/>
                      </a:solidFill>
                      <a:cs typeface="NikoshBAN" panose="02000000000000000000" pitchFamily="2" charset="0"/>
                    </a:rPr>
                    <a:t>অতএব</a:t>
                  </a:r>
                  <a:r>
                    <a:rPr lang="en-US" sz="3200" dirty="0">
                      <a:solidFill>
                        <a:srgbClr val="7030A0"/>
                      </a:solidFill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𝑠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n </a:t>
                  </a:r>
                  <a:r>
                    <a:rPr lang="en-US" sz="3200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সংখ্যক</a:t>
                  </a:r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200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রোধের</a:t>
                  </a:r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200" dirty="0" err="1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ক্ষেত্রে</a:t>
                  </a:r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𝑠</m:t>
                          </m:r>
                        </m:sub>
                      </m:sSub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+…………+</m:t>
                      </m:r>
                    </m:oMath>
                  </a14:m>
                  <a:r>
                    <a:rPr lang="en-US" sz="3200" dirty="0">
                      <a:solidFill>
                        <a:srgbClr val="00B050"/>
                      </a:solidFill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𝑛</m:t>
                          </m:r>
                        </m:sub>
                      </m:sSub>
                    </m:oMath>
                  </a14:m>
                  <a:endParaRPr lang="en-US" sz="32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endPara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0E1CD8C4-6B24-4687-A861-A99B203F6F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836" y="1201003"/>
                  <a:ext cx="5563280" cy="4031873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848" t="-18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6" descr="emf-example.jpg"/>
            <p:cNvPicPr>
              <a:picLocks noChangeAspect="1"/>
            </p:cNvPicPr>
            <p:nvPr/>
          </p:nvPicPr>
          <p:blipFill rotWithShape="1">
            <a:blip r:embed="rId3"/>
            <a:srcRect b="7778"/>
            <a:stretch/>
          </p:blipFill>
          <p:spPr>
            <a:xfrm>
              <a:off x="8236331" y="1785941"/>
              <a:ext cx="3281903" cy="26192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577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665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NAZRUL</dc:creator>
  <cp:lastModifiedBy>NAZRUL</cp:lastModifiedBy>
  <cp:revision>22</cp:revision>
  <dcterms:created xsi:type="dcterms:W3CDTF">2021-09-27T04:01:31Z</dcterms:created>
  <dcterms:modified xsi:type="dcterms:W3CDTF">2021-09-27T04:52:24Z</dcterms:modified>
</cp:coreProperties>
</file>