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4" r:id="rId2"/>
    <p:sldId id="265" r:id="rId3"/>
    <p:sldId id="275" r:id="rId4"/>
    <p:sldId id="262" r:id="rId5"/>
    <p:sldId id="285" r:id="rId6"/>
    <p:sldId id="274" r:id="rId7"/>
    <p:sldId id="266" r:id="rId8"/>
    <p:sldId id="268" r:id="rId9"/>
    <p:sldId id="267" r:id="rId10"/>
    <p:sldId id="271" r:id="rId11"/>
    <p:sldId id="272" r:id="rId12"/>
    <p:sldId id="273" r:id="rId13"/>
    <p:sldId id="277" r:id="rId14"/>
    <p:sldId id="278" r:id="rId15"/>
    <p:sldId id="279" r:id="rId16"/>
    <p:sldId id="280" r:id="rId17"/>
    <p:sldId id="281" r:id="rId18"/>
    <p:sldId id="282" r:id="rId19"/>
    <p:sldId id="28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D Mainul  Ahasan" initials="MMA" lastIdx="1" clrIdx="0">
    <p:extLst>
      <p:ext uri="{19B8F6BF-5375-455C-9EA6-DF929625EA0E}">
        <p15:presenceInfo xmlns:p15="http://schemas.microsoft.com/office/powerpoint/2012/main" userId="MD Mainul  Ahas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61" d="100"/>
          <a:sy n="61" d="100"/>
        </p:scale>
        <p:origin x="97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868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1F5B6-CF11-47CD-9962-00FBCFC7D101}" type="datetimeFigureOut">
              <a:rPr lang="en-US" smtClean="0"/>
              <a:t>2021-04-24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1909-5CE6-4852-9AE1-F1FAE8DE4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96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A1909-5CE6-4852-9AE1-F1FAE8DE46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5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5619-580E-48AD-9EE0-382E65F04E20}" type="datetimeFigureOut">
              <a:rPr lang="en-US" smtClean="0"/>
              <a:t>2021-04-24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123C-A373-4395-B96D-BA10B17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47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5619-580E-48AD-9EE0-382E65F04E20}" type="datetimeFigureOut">
              <a:rPr lang="en-US" smtClean="0"/>
              <a:t>2021-04-24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123C-A373-4395-B96D-BA10B17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5619-580E-48AD-9EE0-382E65F04E20}" type="datetimeFigureOut">
              <a:rPr lang="en-US" smtClean="0"/>
              <a:t>2021-04-24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123C-A373-4395-B96D-BA10B17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52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5619-580E-48AD-9EE0-382E65F04E20}" type="datetimeFigureOut">
              <a:rPr lang="en-US" smtClean="0"/>
              <a:t>2021-04-24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123C-A373-4395-B96D-BA10B17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69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5619-580E-48AD-9EE0-382E65F04E20}" type="datetimeFigureOut">
              <a:rPr lang="en-US" smtClean="0"/>
              <a:t>2021-04-24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123C-A373-4395-B96D-BA10B17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690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5619-580E-48AD-9EE0-382E65F04E20}" type="datetimeFigureOut">
              <a:rPr lang="en-US" smtClean="0"/>
              <a:t>2021-04-24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123C-A373-4395-B96D-BA10B17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27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5619-580E-48AD-9EE0-382E65F04E20}" type="datetimeFigureOut">
              <a:rPr lang="en-US" smtClean="0"/>
              <a:t>2021-04-24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123C-A373-4395-B96D-BA10B17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70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5619-580E-48AD-9EE0-382E65F04E20}" type="datetimeFigureOut">
              <a:rPr lang="en-US" smtClean="0"/>
              <a:t>2021-04-24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123C-A373-4395-B96D-BA10B17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08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5619-580E-48AD-9EE0-382E65F04E20}" type="datetimeFigureOut">
              <a:rPr lang="en-US" smtClean="0"/>
              <a:t>2021-04-24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123C-A373-4395-B96D-BA10B17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07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5619-580E-48AD-9EE0-382E65F04E20}" type="datetimeFigureOut">
              <a:rPr lang="en-US" smtClean="0"/>
              <a:t>2021-04-24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123C-A373-4395-B96D-BA10B17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47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5619-580E-48AD-9EE0-382E65F04E20}" type="datetimeFigureOut">
              <a:rPr lang="en-US" smtClean="0"/>
              <a:t>2021-04-24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0123C-A373-4395-B96D-BA10B17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67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95619-580E-48AD-9EE0-382E65F04E20}" type="datetimeFigureOut">
              <a:rPr lang="en-US" smtClean="0"/>
              <a:t>2021-04-24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0123C-A373-4395-B96D-BA10B17DA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9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36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Pre-modifiers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Present participle as pre-modify: </a:t>
            </a:r>
            <a:r>
              <a:rPr lang="en-US" dirty="0" smtClean="0"/>
              <a:t>The </a:t>
            </a:r>
            <a:r>
              <a:rPr lang="en-US" dirty="0" err="1" smtClean="0"/>
              <a:t>Meghna</a:t>
            </a:r>
            <a:r>
              <a:rPr lang="en-US" dirty="0" smtClean="0"/>
              <a:t> is a </a:t>
            </a:r>
            <a:r>
              <a:rPr lang="en-US" u="sng" dirty="0" smtClean="0">
                <a:solidFill>
                  <a:srgbClr val="7030A0"/>
                </a:solidFill>
              </a:rPr>
              <a:t>flowing/running</a:t>
            </a:r>
            <a:r>
              <a:rPr lang="en-US" dirty="0" smtClean="0"/>
              <a:t> river. We are looking at some </a:t>
            </a:r>
            <a:r>
              <a:rPr lang="en-US" u="sng" dirty="0" smtClean="0">
                <a:solidFill>
                  <a:srgbClr val="7030A0"/>
                </a:solidFill>
              </a:rPr>
              <a:t>flying</a:t>
            </a:r>
            <a:r>
              <a:rPr lang="en-US" dirty="0" smtClean="0"/>
              <a:t> birds.</a:t>
            </a: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Past participle as pre-modifier: </a:t>
            </a:r>
            <a:r>
              <a:rPr lang="en-US" dirty="0" smtClean="0"/>
              <a:t>He bought a bike </a:t>
            </a:r>
            <a:r>
              <a:rPr lang="en-US" u="sng" dirty="0" smtClean="0">
                <a:solidFill>
                  <a:srgbClr val="7030A0"/>
                </a:solidFill>
              </a:rPr>
              <a:t>made by China</a:t>
            </a:r>
            <a:r>
              <a:rPr lang="en-US" dirty="0" smtClean="0"/>
              <a:t>. Don’t drink </a:t>
            </a:r>
            <a:r>
              <a:rPr lang="en-US" u="sng" dirty="0" smtClean="0">
                <a:solidFill>
                  <a:srgbClr val="7030A0"/>
                </a:solidFill>
              </a:rPr>
              <a:t>polluted</a:t>
            </a:r>
            <a:r>
              <a:rPr lang="en-US" dirty="0" smtClean="0"/>
              <a:t> water.</a:t>
            </a: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Noun-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adj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as pre-modifier: </a:t>
            </a:r>
            <a:r>
              <a:rPr lang="en-US" dirty="0" smtClean="0"/>
              <a:t>We reached late at the </a:t>
            </a:r>
            <a:r>
              <a:rPr lang="en-US" u="sng" dirty="0" smtClean="0">
                <a:solidFill>
                  <a:srgbClr val="7030A0"/>
                </a:solidFill>
              </a:rPr>
              <a:t>bus</a:t>
            </a:r>
            <a:r>
              <a:rPr lang="en-US" dirty="0" smtClean="0"/>
              <a:t> stop. This </a:t>
            </a:r>
            <a:r>
              <a:rPr lang="en-US" u="sng" dirty="0" smtClean="0">
                <a:solidFill>
                  <a:srgbClr val="7030A0"/>
                </a:solidFill>
              </a:rPr>
              <a:t>tooth</a:t>
            </a:r>
            <a:r>
              <a:rPr lang="en-US" dirty="0" smtClean="0"/>
              <a:t> brush costs 40 taka. We must stop </a:t>
            </a:r>
            <a:r>
              <a:rPr lang="en-US" u="sng" dirty="0" smtClean="0">
                <a:solidFill>
                  <a:srgbClr val="7030A0"/>
                </a:solidFill>
              </a:rPr>
              <a:t>water</a:t>
            </a:r>
            <a:r>
              <a:rPr lang="en-US" dirty="0" smtClean="0"/>
              <a:t> pollution.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47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Pre-modifiers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Quantifiers as pre-modifier: </a:t>
            </a:r>
            <a:r>
              <a:rPr lang="en-US" dirty="0" smtClean="0"/>
              <a:t>I have bought </a:t>
            </a:r>
            <a:r>
              <a:rPr lang="en-US" u="sng" dirty="0" smtClean="0">
                <a:solidFill>
                  <a:srgbClr val="7030A0"/>
                </a:solidFill>
              </a:rPr>
              <a:t>three</a:t>
            </a:r>
            <a:r>
              <a:rPr lang="en-US" dirty="0" smtClean="0"/>
              <a:t> train ticket to go to </a:t>
            </a:r>
            <a:r>
              <a:rPr lang="en-US" dirty="0" err="1" smtClean="0"/>
              <a:t>Chattogram</a:t>
            </a:r>
            <a:r>
              <a:rPr lang="en-US" dirty="0" smtClean="0"/>
              <a:t>. Every year a lot of students fail in English.</a:t>
            </a: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Adverb as pre-modifier: </a:t>
            </a:r>
            <a:r>
              <a:rPr lang="en-US" dirty="0" smtClean="0"/>
              <a:t>The hero of the film is </a:t>
            </a:r>
            <a:r>
              <a:rPr lang="en-US" u="sng" dirty="0" smtClean="0">
                <a:solidFill>
                  <a:srgbClr val="7030A0"/>
                </a:solidFill>
              </a:rPr>
              <a:t>very</a:t>
            </a:r>
            <a:r>
              <a:rPr lang="en-US" dirty="0" smtClean="0"/>
              <a:t> handsome. Allah will </a:t>
            </a:r>
            <a:r>
              <a:rPr lang="en-US" u="sng" dirty="0" smtClean="0">
                <a:solidFill>
                  <a:srgbClr val="7030A0"/>
                </a:solidFill>
              </a:rPr>
              <a:t>certainly</a:t>
            </a:r>
            <a:r>
              <a:rPr lang="en-US" dirty="0" smtClean="0"/>
              <a:t> give us what we give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11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Post-modifiers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/>
                </a:solidFill>
              </a:rPr>
              <a:t>Relative clause as post-modifier: </a:t>
            </a:r>
            <a:r>
              <a:rPr lang="en-US" dirty="0" smtClean="0"/>
              <a:t>The police is searching the murderer </a:t>
            </a:r>
            <a:r>
              <a:rPr lang="en-US" u="sng" dirty="0" smtClean="0">
                <a:solidFill>
                  <a:srgbClr val="7030A0"/>
                </a:solidFill>
              </a:rPr>
              <a:t>who killed the innocent man last night.</a:t>
            </a:r>
          </a:p>
          <a:p>
            <a:r>
              <a:rPr lang="en-US" sz="3200" b="1" dirty="0" smtClean="0">
                <a:solidFill>
                  <a:schemeClr val="accent6"/>
                </a:solidFill>
              </a:rPr>
              <a:t>Prepositional phrase as post-modifier: </a:t>
            </a:r>
            <a:r>
              <a:rPr lang="en-US" dirty="0" smtClean="0"/>
              <a:t>The man </a:t>
            </a:r>
            <a:r>
              <a:rPr lang="en-US" u="sng" dirty="0" smtClean="0">
                <a:solidFill>
                  <a:srgbClr val="7030A0"/>
                </a:solidFill>
              </a:rPr>
              <a:t>with long mustache</a:t>
            </a:r>
            <a:r>
              <a:rPr lang="en-US" dirty="0" smtClean="0"/>
              <a:t> is a scientist. </a:t>
            </a:r>
          </a:p>
          <a:p>
            <a:r>
              <a:rPr lang="en-US" sz="3200" b="1" dirty="0" smtClean="0">
                <a:solidFill>
                  <a:schemeClr val="accent6"/>
                </a:solidFill>
              </a:rPr>
              <a:t> infinitives as post-modifier: </a:t>
            </a:r>
            <a:r>
              <a:rPr lang="en-US" dirty="0" smtClean="0"/>
              <a:t>His plan </a:t>
            </a:r>
            <a:r>
              <a:rPr lang="en-US" u="sng" dirty="0" smtClean="0">
                <a:solidFill>
                  <a:srgbClr val="7030A0"/>
                </a:solidFill>
              </a:rPr>
              <a:t>to start the business </a:t>
            </a:r>
            <a:r>
              <a:rPr lang="en-US" dirty="0" smtClean="0"/>
              <a:t>ended in smoke.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649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Post-modifiers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6"/>
                </a:solidFill>
              </a:rPr>
              <a:t>Present Participle as post-modifiers:</a:t>
            </a:r>
            <a:r>
              <a:rPr lang="en-US" dirty="0"/>
              <a:t> I saw the beggar </a:t>
            </a:r>
            <a:r>
              <a:rPr lang="en-US" u="sng" dirty="0">
                <a:solidFill>
                  <a:srgbClr val="7030A0"/>
                </a:solidFill>
              </a:rPr>
              <a:t>lying</a:t>
            </a:r>
            <a:r>
              <a:rPr lang="en-US" dirty="0"/>
              <a:t> on the floor.</a:t>
            </a:r>
          </a:p>
          <a:p>
            <a:r>
              <a:rPr lang="en-US" sz="3200" b="1" dirty="0">
                <a:solidFill>
                  <a:schemeClr val="accent6"/>
                </a:solidFill>
              </a:rPr>
              <a:t>Past Participle as post-modifier: </a:t>
            </a:r>
            <a:r>
              <a:rPr lang="en-US" dirty="0"/>
              <a:t>Rice </a:t>
            </a:r>
            <a:r>
              <a:rPr lang="en-US" u="sng" dirty="0">
                <a:solidFill>
                  <a:srgbClr val="7030A0"/>
                </a:solidFill>
              </a:rPr>
              <a:t>produced </a:t>
            </a:r>
            <a:r>
              <a:rPr lang="en-US" dirty="0"/>
              <a:t>by </a:t>
            </a:r>
            <a:r>
              <a:rPr lang="en-US" dirty="0" err="1"/>
              <a:t>Natore</a:t>
            </a:r>
            <a:r>
              <a:rPr lang="en-US" dirty="0"/>
              <a:t> is fine.</a:t>
            </a:r>
          </a:p>
          <a:p>
            <a:r>
              <a:rPr lang="en-US" sz="3200" b="1" dirty="0">
                <a:solidFill>
                  <a:schemeClr val="accent6"/>
                </a:solidFill>
              </a:rPr>
              <a:t>Appositive as post-modifier: </a:t>
            </a:r>
            <a:r>
              <a:rPr lang="en-US" dirty="0" err="1"/>
              <a:t>Kazi</a:t>
            </a:r>
            <a:r>
              <a:rPr lang="en-US" dirty="0"/>
              <a:t> </a:t>
            </a:r>
            <a:r>
              <a:rPr lang="en-US" dirty="0" err="1"/>
              <a:t>Nazrul</a:t>
            </a:r>
            <a:r>
              <a:rPr lang="en-US" dirty="0"/>
              <a:t> Islam , </a:t>
            </a:r>
            <a:r>
              <a:rPr lang="en-US" u="sng" dirty="0">
                <a:solidFill>
                  <a:srgbClr val="7030A0"/>
                </a:solidFill>
              </a:rPr>
              <a:t>the national poet</a:t>
            </a:r>
            <a:r>
              <a:rPr lang="en-US" dirty="0"/>
              <a:t>, is a versatile genius.</a:t>
            </a:r>
          </a:p>
          <a:p>
            <a:r>
              <a:rPr lang="en-US" sz="3200" b="1" dirty="0">
                <a:solidFill>
                  <a:schemeClr val="accent6"/>
                </a:solidFill>
              </a:rPr>
              <a:t>Adverb as post-modifier: </a:t>
            </a:r>
            <a:r>
              <a:rPr lang="en-US" dirty="0"/>
              <a:t>He went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u="sng" dirty="0">
                <a:solidFill>
                  <a:srgbClr val="7030A0"/>
                </a:solidFill>
              </a:rPr>
              <a:t>there</a:t>
            </a:r>
            <a:r>
              <a:rPr lang="en-US" dirty="0" smtClean="0"/>
              <a:t>. He left the place </a:t>
            </a:r>
            <a:r>
              <a:rPr lang="en-US" u="sng" dirty="0" smtClean="0">
                <a:solidFill>
                  <a:srgbClr val="7030A0"/>
                </a:solidFill>
              </a:rPr>
              <a:t>hurriedly.</a:t>
            </a:r>
            <a:endParaRPr lang="en-US" u="sng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853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Infinitive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To+verb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</a:rPr>
              <a:t>Gi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</a:rPr>
              <a:t>base form 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</a:rPr>
              <a:t>†K </a:t>
            </a:r>
            <a:r>
              <a:rPr lang="en-US" sz="3200" b="1" dirty="0" smtClean="0">
                <a:solidFill>
                  <a:srgbClr val="00B0F0"/>
                </a:solidFill>
              </a:rPr>
              <a:t>infinitive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SutonnyMJ" pitchFamily="2" charset="0"/>
              </a:rPr>
              <a:t>e‡j</a:t>
            </a:r>
            <a:r>
              <a:rPr lang="en-US" sz="3200" b="1" dirty="0" smtClean="0">
                <a:solidFill>
                  <a:srgbClr val="00B0F0"/>
                </a:solidFill>
                <a:latin typeface="SutonnyMJ" pitchFamily="2" charset="0"/>
              </a:rPr>
              <a:t>| </a:t>
            </a:r>
            <a:r>
              <a:rPr lang="en-US" sz="3200" b="1" dirty="0">
                <a:solidFill>
                  <a:srgbClr val="00B0F0"/>
                </a:solidFill>
              </a:rPr>
              <a:t> </a:t>
            </a:r>
          </a:p>
          <a:p>
            <a:r>
              <a:rPr lang="en-US" dirty="0" smtClean="0"/>
              <a:t>Examples: </a:t>
            </a:r>
          </a:p>
          <a:p>
            <a:r>
              <a:rPr lang="en-US" dirty="0" smtClean="0"/>
              <a:t>We waited </a:t>
            </a:r>
            <a:r>
              <a:rPr lang="en-US" u="sng" dirty="0" smtClean="0">
                <a:solidFill>
                  <a:srgbClr val="00B0F0"/>
                </a:solidFill>
              </a:rPr>
              <a:t>to eat.</a:t>
            </a:r>
          </a:p>
          <a:p>
            <a:r>
              <a:rPr lang="en-US" dirty="0" smtClean="0"/>
              <a:t>Rasel loves </a:t>
            </a:r>
            <a:r>
              <a:rPr lang="en-US" u="sng" dirty="0" smtClean="0">
                <a:solidFill>
                  <a:srgbClr val="00B0F0"/>
                </a:solidFill>
              </a:rPr>
              <a:t>to swim in the lake.</a:t>
            </a:r>
          </a:p>
          <a:p>
            <a:r>
              <a:rPr lang="en-US" dirty="0" smtClean="0"/>
              <a:t>I want </a:t>
            </a:r>
            <a:r>
              <a:rPr lang="en-US" u="sng" dirty="0" smtClean="0">
                <a:solidFill>
                  <a:srgbClr val="00B0F0"/>
                </a:solidFill>
              </a:rPr>
              <a:t>to win. </a:t>
            </a:r>
          </a:p>
          <a:p>
            <a:r>
              <a:rPr lang="en-US" dirty="0" smtClean="0"/>
              <a:t>I want </a:t>
            </a:r>
            <a:r>
              <a:rPr lang="en-US" u="sng" dirty="0" smtClean="0">
                <a:solidFill>
                  <a:srgbClr val="00B0F0"/>
                </a:solidFill>
              </a:rPr>
              <a:t>to win the game.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91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Present Participle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</a:rPr>
              <a:t>Verb+ing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working as adjective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/>
              <a:t>Rasel invested in a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 rising </a:t>
            </a:r>
            <a:r>
              <a:rPr lang="en-US" dirty="0"/>
              <a:t>business.</a:t>
            </a:r>
          </a:p>
          <a:p>
            <a:r>
              <a:rPr lang="en-US" dirty="0"/>
              <a:t>Call in the old man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 wearing </a:t>
            </a:r>
            <a:r>
              <a:rPr lang="en-US" dirty="0"/>
              <a:t>the white hat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640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Past Participle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Past Participle of Verb used as adjective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He tried to fix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broken</a:t>
            </a:r>
            <a:r>
              <a:rPr lang="en-US" dirty="0" smtClean="0"/>
              <a:t> toy.</a:t>
            </a:r>
          </a:p>
          <a:p>
            <a:r>
              <a:rPr lang="en-US" dirty="0" smtClean="0"/>
              <a:t>This refrigerator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made</a:t>
            </a:r>
            <a:r>
              <a:rPr lang="en-US" dirty="0" smtClean="0"/>
              <a:t> by Walton is working well.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24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determiners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Article: </a:t>
            </a:r>
            <a:r>
              <a:rPr lang="en-US" dirty="0" smtClean="0"/>
              <a:t>a, an ,the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Demonstrative: </a:t>
            </a:r>
            <a:r>
              <a:rPr lang="en-US" dirty="0" smtClean="0"/>
              <a:t>this, that, these , those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Possessives: </a:t>
            </a:r>
            <a:r>
              <a:rPr lang="en-US" dirty="0" smtClean="0"/>
              <a:t>my, our, your, their, his , her, its, </a:t>
            </a:r>
            <a:r>
              <a:rPr lang="en-US" dirty="0" err="1" smtClean="0"/>
              <a:t>Rasel’s</a:t>
            </a:r>
            <a:endParaRPr lang="en-US" dirty="0" smtClean="0"/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Quantifiers: </a:t>
            </a:r>
            <a:r>
              <a:rPr lang="en-US" dirty="0" smtClean="0"/>
              <a:t>some, any, no, every, either, neither, each, enough, much, a lot of , little , more, many, few, several, a great number, plenty of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Cardinal numerals: </a:t>
            </a:r>
            <a:r>
              <a:rPr lang="en-US" dirty="0" smtClean="0"/>
              <a:t>one, two , three, four , five etc.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Ordinal numerals: </a:t>
            </a:r>
            <a:r>
              <a:rPr lang="en-US" dirty="0" smtClean="0"/>
              <a:t>first, second, third etc.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General ordinals: </a:t>
            </a:r>
            <a:r>
              <a:rPr lang="en-US" dirty="0" smtClean="0"/>
              <a:t>next, last, other, another, further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684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intensifiers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intensifiers: </a:t>
            </a:r>
            <a:r>
              <a:rPr lang="en-US" dirty="0" err="1" smtClean="0">
                <a:latin typeface="SutonnyMJ" pitchFamily="2" charset="0"/>
              </a:rPr>
              <a:t>n‡”Q</a:t>
            </a:r>
            <a:r>
              <a:rPr lang="en-US" dirty="0" smtClean="0">
                <a:latin typeface="SutonnyMJ" pitchFamily="2" charset="0"/>
              </a:rPr>
              <a:t> GK </a:t>
            </a:r>
            <a:r>
              <a:rPr lang="en-US" dirty="0" err="1" smtClean="0">
                <a:latin typeface="SutonnyMJ" pitchFamily="2" charset="0"/>
              </a:rPr>
              <a:t>cªKvi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hv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Aci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k‡ãi</a:t>
            </a:r>
            <a:r>
              <a:rPr lang="en-US" dirty="0"/>
              <a:t>(adjective</a:t>
            </a:r>
            <a:r>
              <a:rPr lang="en-US" dirty="0" smtClean="0"/>
              <a:t>)</a:t>
            </a:r>
            <a:r>
              <a:rPr lang="en-US" dirty="0" smtClean="0">
                <a:latin typeface="SutonnyMJ" pitchFamily="2" charset="0"/>
              </a:rPr>
              <a:t> c~‡e© </a:t>
            </a:r>
            <a:r>
              <a:rPr lang="en-US" dirty="0" err="1" smtClean="0">
                <a:latin typeface="SutonnyMJ" pitchFamily="2" charset="0"/>
              </a:rPr>
              <a:t>e‡m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</a:rPr>
              <a:t> A_©‡K </a:t>
            </a:r>
            <a:r>
              <a:rPr lang="en-US" dirty="0" err="1" smtClean="0">
                <a:latin typeface="SutonnyMJ" pitchFamily="2" charset="0"/>
              </a:rPr>
              <a:t>Av‡iv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Zxe</a:t>
            </a:r>
            <a:r>
              <a:rPr lang="en-US" dirty="0" smtClean="0">
                <a:latin typeface="SutonnyMJ" pitchFamily="2" charset="0"/>
              </a:rPr>
              <a:t>ª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cÖejZi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Zv‡j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Examples:</a:t>
            </a:r>
          </a:p>
          <a:p>
            <a:r>
              <a:rPr lang="en-US" dirty="0" smtClean="0"/>
              <a:t>Very, , extremely, amazingly, exceptionally, incredibly, remarkably, particularly, unusually, </a:t>
            </a:r>
            <a:r>
              <a:rPr lang="en-US" smtClean="0"/>
              <a:t>enough,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53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Question pattern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Pre-modify the noun</a:t>
            </a:r>
          </a:p>
          <a:p>
            <a:r>
              <a:rPr lang="en-US" dirty="0"/>
              <a:t>Pre-modify the </a:t>
            </a:r>
            <a:r>
              <a:rPr lang="en-US" dirty="0" smtClean="0"/>
              <a:t>noun by a noun adjective</a:t>
            </a:r>
          </a:p>
          <a:p>
            <a:r>
              <a:rPr lang="en-US" dirty="0" smtClean="0"/>
              <a:t>Post-modify the noun with an appositive</a:t>
            </a:r>
          </a:p>
          <a:p>
            <a:r>
              <a:rPr lang="en-US" dirty="0" smtClean="0"/>
              <a:t>Use a demonstrative to pre-modify the noun</a:t>
            </a:r>
          </a:p>
          <a:p>
            <a:r>
              <a:rPr lang="en-US" dirty="0" smtClean="0"/>
              <a:t>Use possessive to pre-modify the noun</a:t>
            </a:r>
          </a:p>
          <a:p>
            <a:r>
              <a:rPr lang="en-US" dirty="0" smtClean="0"/>
              <a:t>Use a determiner to pre-modify the noun</a:t>
            </a:r>
          </a:p>
          <a:p>
            <a:r>
              <a:rPr lang="en-US" dirty="0" smtClean="0"/>
              <a:t>Use a participle to post-modify the noun</a:t>
            </a:r>
          </a:p>
          <a:p>
            <a:r>
              <a:rPr lang="en-US" dirty="0" smtClean="0"/>
              <a:t>Use an intensifier to pre-modify an adjective</a:t>
            </a:r>
          </a:p>
          <a:p>
            <a:r>
              <a:rPr lang="en-US" dirty="0" smtClean="0"/>
              <a:t>Use an infinitive phrase to post-modify the verb</a:t>
            </a:r>
          </a:p>
          <a:p>
            <a:r>
              <a:rPr lang="en-US" dirty="0" smtClean="0"/>
              <a:t>Post-modify the verb with an adverb</a:t>
            </a:r>
          </a:p>
          <a:p>
            <a:r>
              <a:rPr lang="en-US" dirty="0"/>
              <a:t>Post-modify the verb with </a:t>
            </a:r>
            <a:r>
              <a:rPr lang="en-US" dirty="0" smtClean="0"/>
              <a:t>a prepositional phrase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052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/>
                </a:solidFill>
              </a:rPr>
              <a:t>Why are modifiers so useful?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 </a:t>
            </a:r>
            <a:r>
              <a:rPr lang="en-US" sz="4000" dirty="0"/>
              <a:t>saw </a:t>
            </a:r>
            <a:r>
              <a:rPr lang="en-US" sz="4000" dirty="0" smtClean="0"/>
              <a:t>some birds. </a:t>
            </a:r>
            <a:endParaRPr lang="en-US" sz="4000" dirty="0"/>
          </a:p>
          <a:p>
            <a:r>
              <a:rPr lang="en-US" sz="4000" dirty="0"/>
              <a:t>I saw </a:t>
            </a:r>
            <a:r>
              <a:rPr lang="en-US" sz="4000" b="1" i="1" dirty="0">
                <a:solidFill>
                  <a:srgbClr val="FF0000"/>
                </a:solidFill>
              </a:rPr>
              <a:t>some</a:t>
            </a:r>
            <a:r>
              <a:rPr lang="en-US" sz="4000" dirty="0"/>
              <a:t> </a:t>
            </a:r>
            <a:r>
              <a:rPr lang="en-US" sz="4000" b="1" i="1" dirty="0">
                <a:solidFill>
                  <a:schemeClr val="accent6">
                    <a:lumMod val="75000"/>
                  </a:schemeClr>
                </a:solidFill>
              </a:rPr>
              <a:t>beautiful</a:t>
            </a:r>
            <a:r>
              <a:rPr lang="en-US" sz="4000" dirty="0"/>
              <a:t> </a:t>
            </a:r>
            <a:r>
              <a:rPr lang="en-US" sz="4000" b="1" i="1" dirty="0">
                <a:solidFill>
                  <a:schemeClr val="accent1"/>
                </a:solidFill>
              </a:rPr>
              <a:t>small</a:t>
            </a:r>
            <a:r>
              <a:rPr lang="en-US" sz="4000" dirty="0"/>
              <a:t> </a:t>
            </a:r>
            <a:r>
              <a:rPr lang="en-US" sz="6000" dirty="0" smtClean="0"/>
              <a:t>birds</a:t>
            </a:r>
            <a:r>
              <a:rPr lang="en-US" sz="4000" dirty="0" smtClean="0"/>
              <a:t> </a:t>
            </a: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</a:rPr>
              <a:t>singing</a:t>
            </a:r>
            <a:r>
              <a:rPr lang="en-US" sz="4000" dirty="0"/>
              <a:t> in the branches of a </a:t>
            </a:r>
            <a:r>
              <a:rPr lang="en-US" sz="4000" b="1" i="1" dirty="0">
                <a:solidFill>
                  <a:srgbClr val="00B050"/>
                </a:solidFill>
              </a:rPr>
              <a:t>jackfruit </a:t>
            </a:r>
            <a:r>
              <a:rPr lang="en-US" sz="5400" dirty="0"/>
              <a:t>tree</a:t>
            </a:r>
            <a:r>
              <a:rPr lang="en-US" sz="4000" dirty="0"/>
              <a:t> </a:t>
            </a:r>
            <a:r>
              <a:rPr lang="en-US" sz="4000" b="1" i="1" dirty="0">
                <a:solidFill>
                  <a:schemeClr val="accent5">
                    <a:lumMod val="75000"/>
                  </a:schemeClr>
                </a:solidFill>
              </a:rPr>
              <a:t>in my garden</a:t>
            </a:r>
            <a:r>
              <a:rPr lang="en-US" sz="4000" dirty="0"/>
              <a:t> </a:t>
            </a:r>
            <a:r>
              <a:rPr lang="en-US" sz="4000" b="1" i="1" dirty="0" smtClean="0">
                <a:solidFill>
                  <a:srgbClr val="00B0F0"/>
                </a:solidFill>
              </a:rPr>
              <a:t>which is </a:t>
            </a:r>
            <a:r>
              <a:rPr lang="en-US" sz="4000" b="1" i="1" dirty="0">
                <a:solidFill>
                  <a:srgbClr val="00B0F0"/>
                </a:solidFill>
              </a:rPr>
              <a:t>at the right side of my home</a:t>
            </a:r>
            <a:r>
              <a:rPr lang="en-US" sz="4000" b="1" i="1" dirty="0" smtClean="0">
                <a:solidFill>
                  <a:srgbClr val="00B0F0"/>
                </a:solidFill>
              </a:rPr>
              <a:t>.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59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Modifiers vs Adjectives </a:t>
            </a:r>
            <a:r>
              <a:rPr lang="en-US" sz="4800" b="1" dirty="0" err="1">
                <a:solidFill>
                  <a:srgbClr val="00B050"/>
                </a:solidFill>
                <a:latin typeface="SutonnyMJ" pitchFamily="2" charset="0"/>
              </a:rPr>
              <a:t>wb‡q</a:t>
            </a:r>
            <a:r>
              <a:rPr lang="en-US" sz="4800" b="1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SutonnyMJ" pitchFamily="2" charset="0"/>
              </a:rPr>
              <a:t>bv</a:t>
            </a:r>
            <a:r>
              <a:rPr lang="en-US" sz="4800" b="1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SutonnyMJ" pitchFamily="2" charset="0"/>
              </a:rPr>
              <a:t>ejv</a:t>
            </a:r>
            <a:r>
              <a:rPr lang="en-US" sz="4800" b="1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SutonnyMJ" pitchFamily="2" charset="0"/>
              </a:rPr>
              <a:t>K_v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</a:rPr>
              <a:t>Zvgiv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wbðB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/>
              <a:t>adjective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wP‡bv</a:t>
            </a:r>
            <a:r>
              <a:rPr lang="en-US" sz="3200" dirty="0"/>
              <a:t> ?</a:t>
            </a:r>
            <a:r>
              <a:rPr lang="en-US" sz="3200" dirty="0" smtClean="0">
                <a:latin typeface="SutonnyMJ" pitchFamily="2" charset="0"/>
              </a:rPr>
              <a:t> GB </a:t>
            </a:r>
            <a:r>
              <a:rPr lang="en-US" sz="3200" dirty="0" smtClean="0"/>
              <a:t>adjective</a:t>
            </a:r>
            <a:r>
              <a:rPr lang="en-US" sz="3200" dirty="0" smtClean="0">
                <a:latin typeface="SutonnyMJ" pitchFamily="2" charset="0"/>
              </a:rPr>
              <a:t> ¸‡</a:t>
            </a:r>
            <a:r>
              <a:rPr lang="en-US" sz="3200" dirty="0" err="1" smtClean="0">
                <a:latin typeface="SutonnyMJ" pitchFamily="2" charset="0"/>
              </a:rPr>
              <a:t>jvB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modifiers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SutonnyMJ" pitchFamily="2" charset="0"/>
              </a:rPr>
              <a:t>|</a:t>
            </a:r>
          </a:p>
          <a:p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Zvn‡j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</a:rPr>
              <a:t>modifiers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SutonnyMJ" pitchFamily="2" charset="0"/>
              </a:rPr>
              <a:t>†Kb</a:t>
            </a:r>
            <a:r>
              <a:rPr lang="en-US" sz="3200" dirty="0"/>
              <a:t> ?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/>
              <a:t>adjective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wkL‡jB</a:t>
            </a:r>
            <a:r>
              <a:rPr lang="en-US" sz="3200" dirty="0" smtClean="0">
                <a:latin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</a:rPr>
              <a:t>Zv</a:t>
            </a:r>
            <a:r>
              <a:rPr lang="en-US" sz="3200" dirty="0" smtClean="0">
                <a:latin typeface="SutonnyMJ" pitchFamily="2" charset="0"/>
              </a:rPr>
              <a:t> nq| </a:t>
            </a:r>
          </a:p>
          <a:p>
            <a:r>
              <a:rPr lang="en-US" sz="3200" dirty="0" err="1" smtClean="0">
                <a:latin typeface="SutonnyMJ" pitchFamily="2" charset="0"/>
              </a:rPr>
              <a:t>Avm‡j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</a:rPr>
              <a:t>modifiers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Gi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Av‡jvPbv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A‡bK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e¨vcK</a:t>
            </a:r>
            <a:r>
              <a:rPr lang="en-US" sz="3200" dirty="0" smtClean="0">
                <a:latin typeface="SutonnyMJ" pitchFamily="2" charset="0"/>
              </a:rPr>
              <a:t> | </a:t>
            </a:r>
          </a:p>
          <a:p>
            <a:r>
              <a:rPr lang="en-US" sz="3200" dirty="0" smtClean="0"/>
              <a:t>article </a:t>
            </a:r>
            <a:r>
              <a:rPr lang="en-US" sz="3200" dirty="0" smtClean="0">
                <a:latin typeface="SutonnyMJ" pitchFamily="2" charset="0"/>
              </a:rPr>
              <a:t>‡_‡K </a:t>
            </a:r>
            <a:r>
              <a:rPr lang="en-US" sz="3200" dirty="0" err="1" smtClean="0">
                <a:latin typeface="SutonnyMJ" pitchFamily="2" charset="0"/>
              </a:rPr>
              <a:t>ïiæ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K‡i</a:t>
            </a:r>
            <a:r>
              <a:rPr lang="en-US" sz="3200" dirty="0"/>
              <a:t> </a:t>
            </a:r>
            <a:r>
              <a:rPr lang="en-US" sz="3200" dirty="0" smtClean="0"/>
              <a:t>determiners,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/>
              <a:t>demonstrative, possessive, quantifiers, intensifiers, participle, infinitive, relative clause, prepositional phrase, even adverb </a:t>
            </a:r>
            <a:r>
              <a:rPr lang="en-US" sz="3200" dirty="0" err="1">
                <a:latin typeface="SutonnyMJ" pitchFamily="2" charset="0"/>
              </a:rPr>
              <a:t>BZ¨vw</a:t>
            </a:r>
            <a:r>
              <a:rPr lang="en-US" sz="3200" dirty="0">
                <a:latin typeface="SutonnyMJ" pitchFamily="2" charset="0"/>
              </a:rPr>
              <a:t>` </a:t>
            </a:r>
            <a:r>
              <a:rPr lang="en-US" sz="3200" dirty="0" err="1" smtClean="0">
                <a:latin typeface="SutonnyMJ" pitchFamily="2" charset="0"/>
              </a:rPr>
              <a:t>mewKQzB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</a:rPr>
              <a:t>modifiers</a:t>
            </a:r>
            <a:r>
              <a:rPr lang="en-US" sz="3200" dirty="0" smtClean="0"/>
              <a:t> .</a:t>
            </a:r>
            <a:endParaRPr lang="en-US" sz="32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19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779"/>
            <a:ext cx="10515600" cy="1024759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Modifier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</a:rPr>
              <a:t>Kv‡K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</a:rPr>
              <a:t>e‡j</a:t>
            </a:r>
            <a:r>
              <a:rPr lang="en-US" b="1" dirty="0" smtClean="0">
                <a:solidFill>
                  <a:srgbClr val="0070C0"/>
                </a:solidFill>
              </a:rPr>
              <a:t>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914" y="1308538"/>
            <a:ext cx="10970172" cy="55494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Modifiers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n‡”Q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</a:rPr>
              <a:t>Kvb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word, phrase , or clause </a:t>
            </a:r>
            <a:r>
              <a:rPr lang="en-US" sz="4000" dirty="0" err="1" smtClean="0">
                <a:latin typeface="SutonnyMJ" pitchFamily="2" charset="0"/>
              </a:rPr>
              <a:t>hv</a:t>
            </a:r>
            <a:r>
              <a:rPr lang="en-US" sz="4000" dirty="0" smtClean="0">
                <a:latin typeface="SutonnyMJ" pitchFamily="2" charset="0"/>
              </a:rPr>
              <a:t> Ab¨ ‡</a:t>
            </a:r>
            <a:r>
              <a:rPr lang="en-US" sz="4000" dirty="0" err="1" smtClean="0">
                <a:latin typeface="SutonnyMJ" pitchFamily="2" charset="0"/>
              </a:rPr>
              <a:t>Kvb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smtClean="0"/>
              <a:t>word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c~‡e© </a:t>
            </a:r>
            <a:r>
              <a:rPr lang="en-US" sz="4000" dirty="0" err="1" smtClean="0">
                <a:latin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c‡i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e‡m</a:t>
            </a:r>
            <a:r>
              <a:rPr lang="en-US" sz="4000" dirty="0" smtClean="0">
                <a:latin typeface="SutonnyMJ" pitchFamily="2" charset="0"/>
              </a:rPr>
              <a:t> †m </a:t>
            </a:r>
            <a:r>
              <a:rPr lang="en-US" sz="4000" dirty="0" smtClean="0"/>
              <a:t>word </a:t>
            </a:r>
            <a:r>
              <a:rPr lang="en-US" sz="4000" dirty="0" err="1" smtClean="0">
                <a:latin typeface="SutonnyMJ" pitchFamily="2" charset="0"/>
              </a:rPr>
              <a:t>m¤ú‡K</a:t>
            </a:r>
            <a:r>
              <a:rPr lang="en-US" sz="4000" dirty="0" smtClean="0">
                <a:latin typeface="SutonnyMJ" pitchFamily="2" charset="0"/>
              </a:rPr>
              <a:t>© AwZwi³ Z_¨ †`q </a:t>
            </a:r>
            <a:r>
              <a:rPr lang="en-US" sz="4000" dirty="0" err="1" smtClean="0">
                <a:latin typeface="SutonnyMJ" pitchFamily="2" charset="0"/>
              </a:rPr>
              <a:t>ev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†m </a:t>
            </a:r>
            <a:r>
              <a:rPr lang="en-US" sz="4000" dirty="0" smtClean="0"/>
              <a:t>word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A_©‡K </a:t>
            </a:r>
            <a:r>
              <a:rPr lang="en-US" sz="4000" dirty="0" err="1" smtClean="0">
                <a:latin typeface="SutonnyMJ" pitchFamily="2" charset="0"/>
              </a:rPr>
              <a:t>Av‡iv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wbw</a:t>
            </a:r>
            <a:r>
              <a:rPr lang="en-US" sz="4000" dirty="0" smtClean="0">
                <a:latin typeface="SutonnyMJ" pitchFamily="2" charset="0"/>
              </a:rPr>
              <a:t>`©ó </a:t>
            </a:r>
            <a:r>
              <a:rPr lang="en-US" sz="4000" dirty="0" err="1" smtClean="0">
                <a:latin typeface="SutonnyMJ" pitchFamily="2" charset="0"/>
              </a:rPr>
              <a:t>K‡i</a:t>
            </a:r>
            <a:r>
              <a:rPr lang="en-US" sz="4000" dirty="0" smtClean="0">
                <a:latin typeface="SutonnyMJ" pitchFamily="2" charset="0"/>
              </a:rPr>
              <a:t>| </a:t>
            </a:r>
          </a:p>
          <a:p>
            <a:r>
              <a:rPr lang="en-US" sz="4000" dirty="0" smtClean="0"/>
              <a:t>I saw </a:t>
            </a:r>
            <a:r>
              <a:rPr lang="en-US" sz="4000" dirty="0" smtClean="0">
                <a:solidFill>
                  <a:srgbClr val="00B0F0"/>
                </a:solidFill>
              </a:rPr>
              <a:t>a beautiful </a:t>
            </a:r>
            <a:r>
              <a:rPr lang="en-US" sz="4000" dirty="0" smtClean="0"/>
              <a:t>bird </a:t>
            </a:r>
            <a:r>
              <a:rPr lang="en-US" sz="4000" dirty="0" smtClean="0">
                <a:solidFill>
                  <a:srgbClr val="00B0F0"/>
                </a:solidFill>
              </a:rPr>
              <a:t>singing</a:t>
            </a:r>
            <a:r>
              <a:rPr lang="en-US" sz="4000" dirty="0" smtClean="0"/>
              <a:t> on the tree.  </a:t>
            </a:r>
            <a:endParaRPr lang="en-US" sz="4000" dirty="0" smtClean="0">
              <a:latin typeface="SutonnyMJ" pitchFamily="2" charset="0"/>
            </a:endParaRPr>
          </a:p>
          <a:p>
            <a:r>
              <a:rPr lang="en-US" sz="4000" dirty="0" smtClean="0">
                <a:latin typeface="SutonnyMJ" pitchFamily="2" charset="0"/>
              </a:rPr>
              <a:t>  †h </a:t>
            </a:r>
            <a:r>
              <a:rPr lang="en-US" sz="4000" dirty="0" smtClean="0"/>
              <a:t>word </a:t>
            </a:r>
            <a:r>
              <a:rPr lang="en-US" sz="4000" dirty="0" err="1" smtClean="0">
                <a:latin typeface="SutonnyMJ" pitchFamily="2" charset="0"/>
              </a:rPr>
              <a:t>Gi</a:t>
            </a:r>
            <a:r>
              <a:rPr lang="en-US" sz="4000" dirty="0" smtClean="0">
                <a:latin typeface="SutonnyMJ" pitchFamily="2" charset="0"/>
              </a:rPr>
              <a:t> c~‡e© </a:t>
            </a:r>
            <a:r>
              <a:rPr lang="en-US" sz="4000" dirty="0" err="1" smtClean="0">
                <a:latin typeface="SutonnyMJ" pitchFamily="2" charset="0"/>
              </a:rPr>
              <a:t>ev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c‡i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smtClean="0"/>
              <a:t>Modifiers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e‡m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†m </a:t>
            </a:r>
            <a:r>
              <a:rPr lang="en-US" sz="4000" dirty="0" smtClean="0"/>
              <a:t>word-</a:t>
            </a:r>
            <a:r>
              <a:rPr lang="en-US" sz="4000" dirty="0" smtClean="0">
                <a:latin typeface="SutonnyMJ" pitchFamily="2" charset="0"/>
              </a:rPr>
              <a:t>‡K </a:t>
            </a:r>
            <a:r>
              <a:rPr lang="en-US" sz="4000" dirty="0" smtClean="0"/>
              <a:t>headword or head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e‡j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  <a:p>
            <a:r>
              <a:rPr lang="en-US" sz="4000" dirty="0" smtClean="0"/>
              <a:t>A modifier is a word that gives information about another word.</a:t>
            </a:r>
          </a:p>
          <a:p>
            <a:pPr marL="0" indent="0">
              <a:buNone/>
            </a:pP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004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3170" cy="704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66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Pre-modifiers </a:t>
            </a:r>
            <a:r>
              <a:rPr lang="en-US" sz="4800" b="1" dirty="0" err="1">
                <a:solidFill>
                  <a:srgbClr val="0070C0"/>
                </a:solidFill>
                <a:latin typeface="SutonnyMJ" pitchFamily="2" charset="0"/>
              </a:rPr>
              <a:t>Kv‡K</a:t>
            </a:r>
            <a:r>
              <a:rPr lang="en-US" sz="4800" b="1" dirty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SutonnyMJ" pitchFamily="2" charset="0"/>
              </a:rPr>
              <a:t>e‡j</a:t>
            </a:r>
            <a:r>
              <a:rPr lang="en-US" sz="4800" b="1" dirty="0">
                <a:solidFill>
                  <a:srgbClr val="0070C0"/>
                </a:solidFill>
              </a:rPr>
              <a:t>?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Pre-modifiers: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>
                <a:latin typeface="SutonnyMJ" pitchFamily="2" charset="0"/>
              </a:rPr>
              <a:t>‡h </a:t>
            </a:r>
            <a:r>
              <a:rPr lang="en-US" sz="3600" dirty="0"/>
              <a:t>modifiers </a:t>
            </a:r>
            <a:r>
              <a:rPr lang="en-US" sz="3600" dirty="0">
                <a:latin typeface="SutonnyMJ" pitchFamily="2" charset="0"/>
              </a:rPr>
              <a:t>¸‡</a:t>
            </a:r>
            <a:r>
              <a:rPr lang="en-US" sz="3600" dirty="0" err="1">
                <a:latin typeface="SutonnyMJ" pitchFamily="2" charset="0"/>
              </a:rPr>
              <a:t>jv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/>
              <a:t>head/headword </a:t>
            </a:r>
            <a:r>
              <a:rPr lang="en-US" sz="3600" dirty="0" err="1">
                <a:latin typeface="SutonnyMJ" pitchFamily="2" charset="0"/>
              </a:rPr>
              <a:t>Gi</a:t>
            </a:r>
            <a:r>
              <a:rPr lang="en-US" sz="3600" dirty="0">
                <a:latin typeface="SutonnyMJ" pitchFamily="2" charset="0"/>
              </a:rPr>
              <a:t> c~‡e© </a:t>
            </a:r>
            <a:r>
              <a:rPr lang="en-US" sz="3600" dirty="0" err="1">
                <a:latin typeface="SutonnyMJ" pitchFamily="2" charset="0"/>
              </a:rPr>
              <a:t>e‡m</a:t>
            </a:r>
            <a:r>
              <a:rPr lang="en-US" sz="3600" dirty="0">
                <a:latin typeface="SutonnyMJ" pitchFamily="2" charset="0"/>
              </a:rPr>
              <a:t> †m </a:t>
            </a:r>
            <a:r>
              <a:rPr lang="en-US" sz="3600" dirty="0" err="1">
                <a:latin typeface="SutonnyMJ" pitchFamily="2" charset="0"/>
              </a:rPr>
              <a:t>kã</a:t>
            </a:r>
            <a:r>
              <a:rPr lang="en-US" sz="3600" dirty="0">
                <a:latin typeface="SutonnyMJ" pitchFamily="2" charset="0"/>
              </a:rPr>
              <a:t>¸‡</a:t>
            </a:r>
            <a:r>
              <a:rPr lang="en-US" sz="3600" dirty="0" err="1">
                <a:latin typeface="SutonnyMJ" pitchFamily="2" charset="0"/>
              </a:rPr>
              <a:t>jv‡K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/>
              <a:t>pre-modifiers </a:t>
            </a:r>
            <a:r>
              <a:rPr lang="en-US" sz="3600" dirty="0" err="1">
                <a:latin typeface="SutonnyMJ" pitchFamily="2" charset="0"/>
              </a:rPr>
              <a:t>e‡j</a:t>
            </a:r>
            <a:r>
              <a:rPr lang="en-US" sz="3600" dirty="0">
                <a:latin typeface="SutonnyMJ" pitchFamily="2" charset="0"/>
              </a:rPr>
              <a:t>| </a:t>
            </a:r>
            <a:r>
              <a:rPr lang="en-US" sz="3600" dirty="0"/>
              <a:t>determiners, quantifiers, possessives, adjectives-</a:t>
            </a:r>
            <a:r>
              <a:rPr lang="en-US" sz="3600" dirty="0">
                <a:latin typeface="SutonnyMJ" pitchFamily="2" charset="0"/>
              </a:rPr>
              <a:t> ¸‡</a:t>
            </a:r>
            <a:r>
              <a:rPr lang="en-US" sz="3600" dirty="0" err="1">
                <a:latin typeface="SutonnyMJ" pitchFamily="2" charset="0"/>
              </a:rPr>
              <a:t>jv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/>
              <a:t>pre-modifiers </a:t>
            </a:r>
            <a:r>
              <a:rPr lang="en-US" sz="3600" dirty="0" err="1">
                <a:latin typeface="SutonnyMJ" pitchFamily="2" charset="0"/>
              </a:rPr>
              <a:t>wn‡m‡e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KvR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K‡i</a:t>
            </a:r>
            <a:r>
              <a:rPr lang="en-US" sz="3600" dirty="0">
                <a:latin typeface="SutonnyMJ" pitchFamily="2" charset="0"/>
              </a:rPr>
              <a:t> |</a:t>
            </a:r>
          </a:p>
          <a:p>
            <a:r>
              <a:rPr lang="en-US" sz="3600" dirty="0"/>
              <a:t>I saw </a:t>
            </a:r>
            <a:r>
              <a:rPr lang="en-US" sz="3600" b="1" u="sng" dirty="0">
                <a:solidFill>
                  <a:srgbClr val="7030A0"/>
                </a:solidFill>
              </a:rPr>
              <a:t>a beautiful </a:t>
            </a:r>
            <a:r>
              <a:rPr lang="en-US" sz="3600" dirty="0"/>
              <a:t>bird sitting on the tree</a:t>
            </a:r>
            <a:r>
              <a:rPr lang="en-US" sz="3600" dirty="0" smtClean="0"/>
              <a:t>.</a:t>
            </a:r>
          </a:p>
          <a:p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GQvovI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/>
              <a:t>participle, adverb </a:t>
            </a:r>
            <a:r>
              <a:rPr lang="en-US" sz="3600" dirty="0">
                <a:latin typeface="SutonnyMJ" pitchFamily="2" charset="0"/>
              </a:rPr>
              <a:t>¸‡</a:t>
            </a:r>
            <a:r>
              <a:rPr lang="en-US" sz="3600" dirty="0" err="1">
                <a:latin typeface="SutonnyMJ" pitchFamily="2" charset="0"/>
              </a:rPr>
              <a:t>jv</a:t>
            </a:r>
            <a:r>
              <a:rPr lang="en-US" sz="3600" dirty="0">
                <a:latin typeface="SutonnyMJ" pitchFamily="2" charset="0"/>
              </a:rPr>
              <a:t> GKB mv‡_ </a:t>
            </a:r>
            <a:r>
              <a:rPr lang="en-US" sz="3600" dirty="0"/>
              <a:t>pre-modifiers </a:t>
            </a:r>
            <a:r>
              <a:rPr lang="en-US" sz="3600" dirty="0">
                <a:latin typeface="SutonnyMJ" pitchFamily="2" charset="0"/>
              </a:rPr>
              <a:t>I </a:t>
            </a:r>
            <a:r>
              <a:rPr lang="en-US" sz="3600" dirty="0"/>
              <a:t>post-modifiers 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wn‡m‡e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e¨en„Z</a:t>
            </a:r>
            <a:r>
              <a:rPr lang="en-US" sz="3600" dirty="0">
                <a:latin typeface="SutonnyMJ" pitchFamily="2" charset="0"/>
              </a:rPr>
              <a:t> nq|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90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Post-modifiers </a:t>
            </a:r>
            <a:r>
              <a:rPr lang="en-US" sz="4800" b="1" dirty="0" err="1">
                <a:solidFill>
                  <a:srgbClr val="0070C0"/>
                </a:solidFill>
                <a:latin typeface="SutonnyMJ" pitchFamily="2" charset="0"/>
              </a:rPr>
              <a:t>Kv‡K</a:t>
            </a:r>
            <a:r>
              <a:rPr lang="en-US" sz="4800" b="1" dirty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800" b="1" dirty="0" err="1">
                <a:solidFill>
                  <a:srgbClr val="0070C0"/>
                </a:solidFill>
                <a:latin typeface="SutonnyMJ" pitchFamily="2" charset="0"/>
              </a:rPr>
              <a:t>e‡j</a:t>
            </a:r>
            <a:r>
              <a:rPr lang="en-US" sz="4800" b="1" dirty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Post-modifiers: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3600" dirty="0">
                <a:latin typeface="SutonnyMJ" pitchFamily="2" charset="0"/>
              </a:rPr>
              <a:t>‡h </a:t>
            </a:r>
            <a:r>
              <a:rPr lang="en-US" sz="3600" dirty="0" smtClean="0"/>
              <a:t>modifiers </a:t>
            </a:r>
            <a:r>
              <a:rPr lang="en-US" sz="3600" dirty="0">
                <a:latin typeface="SutonnyMJ" pitchFamily="2" charset="0"/>
              </a:rPr>
              <a:t>¸‡</a:t>
            </a:r>
            <a:r>
              <a:rPr lang="en-US" sz="3600" dirty="0" err="1">
                <a:latin typeface="SutonnyMJ" pitchFamily="2" charset="0"/>
              </a:rPr>
              <a:t>jv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/>
              <a:t>head/headword </a:t>
            </a:r>
            <a:r>
              <a:rPr lang="en-US" sz="3600" dirty="0" err="1">
                <a:latin typeface="SutonnyMJ" pitchFamily="2" charset="0"/>
              </a:rPr>
              <a:t>Gi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c‡i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e‡m</a:t>
            </a:r>
            <a:r>
              <a:rPr lang="en-US" sz="3600" dirty="0">
                <a:latin typeface="SutonnyMJ" pitchFamily="2" charset="0"/>
              </a:rPr>
              <a:t> †m </a:t>
            </a:r>
            <a:r>
              <a:rPr lang="en-US" sz="3600" dirty="0" err="1">
                <a:latin typeface="SutonnyMJ" pitchFamily="2" charset="0"/>
              </a:rPr>
              <a:t>kã</a:t>
            </a:r>
            <a:r>
              <a:rPr lang="en-US" sz="3600" dirty="0">
                <a:latin typeface="SutonnyMJ" pitchFamily="2" charset="0"/>
              </a:rPr>
              <a:t>¸‡</a:t>
            </a:r>
            <a:r>
              <a:rPr lang="en-US" sz="3600" dirty="0" err="1">
                <a:latin typeface="SutonnyMJ" pitchFamily="2" charset="0"/>
              </a:rPr>
              <a:t>jv‡K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/>
              <a:t>Post-modifiers</a:t>
            </a:r>
            <a:r>
              <a:rPr lang="en-US" sz="3600" dirty="0" smtClean="0"/>
              <a:t> </a:t>
            </a:r>
            <a:r>
              <a:rPr lang="en-US" sz="3600" dirty="0" err="1">
                <a:latin typeface="SutonnyMJ" pitchFamily="2" charset="0"/>
              </a:rPr>
              <a:t>e‡j</a:t>
            </a:r>
            <a:r>
              <a:rPr lang="en-US" sz="3600" dirty="0">
                <a:latin typeface="SutonnyMJ" pitchFamily="2" charset="0"/>
              </a:rPr>
              <a:t>| </a:t>
            </a:r>
            <a:r>
              <a:rPr lang="en-US" sz="3600" dirty="0" smtClean="0"/>
              <a:t>relative clause, prepositional phrase, apposition, infinitives </a:t>
            </a:r>
            <a:r>
              <a:rPr lang="en-US" sz="3600" dirty="0">
                <a:latin typeface="SutonnyMJ" pitchFamily="2" charset="0"/>
              </a:rPr>
              <a:t>¸‡</a:t>
            </a:r>
            <a:r>
              <a:rPr lang="en-US" sz="3600" dirty="0" err="1">
                <a:latin typeface="SutonnyMJ" pitchFamily="2" charset="0"/>
              </a:rPr>
              <a:t>jv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smtClean="0"/>
              <a:t>post-modifiers </a:t>
            </a:r>
            <a:r>
              <a:rPr lang="en-US" sz="3600" dirty="0" err="1">
                <a:latin typeface="SutonnyMJ" pitchFamily="2" charset="0"/>
              </a:rPr>
              <a:t>wn‡m‡e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KvR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K‡i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</a:rPr>
              <a:t>|</a:t>
            </a:r>
          </a:p>
          <a:p>
            <a:r>
              <a:rPr lang="en-US" sz="3600" dirty="0"/>
              <a:t>I saw a beautiful bird </a:t>
            </a:r>
            <a:r>
              <a:rPr lang="en-US" sz="3600" b="1" u="sng" dirty="0">
                <a:solidFill>
                  <a:srgbClr val="00B0F0"/>
                </a:solidFill>
              </a:rPr>
              <a:t>sitting on the tree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>
                <a:latin typeface="SutonnyMJ" pitchFamily="2" charset="0"/>
              </a:rPr>
              <a:t>GQvovI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smtClean="0"/>
              <a:t>participle</a:t>
            </a:r>
            <a:r>
              <a:rPr lang="en-US" sz="3600" dirty="0"/>
              <a:t>, adverb </a:t>
            </a:r>
            <a:r>
              <a:rPr lang="en-US" sz="3600" dirty="0">
                <a:latin typeface="SutonnyMJ" pitchFamily="2" charset="0"/>
              </a:rPr>
              <a:t>¸‡</a:t>
            </a:r>
            <a:r>
              <a:rPr lang="en-US" sz="3600" dirty="0" err="1">
                <a:latin typeface="SutonnyMJ" pitchFamily="2" charset="0"/>
              </a:rPr>
              <a:t>jv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</a:rPr>
              <a:t>GKB mv‡_ </a:t>
            </a:r>
            <a:r>
              <a:rPr lang="en-US" sz="3600" dirty="0" smtClean="0"/>
              <a:t>pre-modifiers </a:t>
            </a:r>
            <a:r>
              <a:rPr lang="en-US" sz="3600" dirty="0" smtClean="0">
                <a:latin typeface="SutonnyMJ" pitchFamily="2" charset="0"/>
              </a:rPr>
              <a:t>I </a:t>
            </a:r>
            <a:r>
              <a:rPr lang="en-US" sz="3600" dirty="0" smtClean="0"/>
              <a:t>post-modifiers 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wn‡m‡e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e¨en„Z</a:t>
            </a:r>
            <a:r>
              <a:rPr lang="en-US" sz="3600" dirty="0" smtClean="0">
                <a:latin typeface="SutonnyMJ" pitchFamily="2" charset="0"/>
              </a:rPr>
              <a:t> nq|</a:t>
            </a:r>
          </a:p>
          <a:p>
            <a:endParaRPr lang="en-US" dirty="0">
              <a:latin typeface="SutonnyMJ" pitchFamily="2" charset="0"/>
            </a:endParaRPr>
          </a:p>
          <a:p>
            <a:endParaRPr lang="en-US" dirty="0" smtClean="0">
              <a:latin typeface="SutonnyMJ" pitchFamily="2" charset="0"/>
            </a:endParaRPr>
          </a:p>
          <a:p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73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5329" y="1778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Pre-modifiers vs post-modifiers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1180307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Pre-modifiers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7" y="2173999"/>
            <a:ext cx="5157787" cy="400608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Possessives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 participle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Past participle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Noun adjectives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Quantifiers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adverb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180307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Post-modifiers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173999"/>
            <a:ext cx="5183188" cy="400608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Relative clause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Prepositional Phrase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Infinitive </a:t>
            </a:r>
            <a:r>
              <a:rPr lang="en-US" sz="3200" dirty="0" smtClean="0"/>
              <a:t>phrase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Present participle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Past participle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Appositives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adverb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7793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Pre-modifiers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Adjective as pre-modifiers: </a:t>
            </a:r>
            <a:r>
              <a:rPr lang="en-US" sz="3200" dirty="0" smtClean="0"/>
              <a:t>The</a:t>
            </a:r>
            <a:r>
              <a:rPr lang="en-US" sz="3200" u="sng" dirty="0" smtClean="0">
                <a:solidFill>
                  <a:srgbClr val="7030A0"/>
                </a:solidFill>
              </a:rPr>
              <a:t> foreign </a:t>
            </a:r>
            <a:r>
              <a:rPr lang="en-US" sz="3200" dirty="0" smtClean="0"/>
              <a:t>visitors are amazed at the beauty of the</a:t>
            </a:r>
            <a:r>
              <a:rPr lang="en-US" sz="3200" u="sng" dirty="0" smtClean="0">
                <a:solidFill>
                  <a:srgbClr val="7030A0"/>
                </a:solidFill>
              </a:rPr>
              <a:t> blue </a:t>
            </a:r>
            <a:r>
              <a:rPr lang="en-US" sz="3200" dirty="0" smtClean="0"/>
              <a:t>ocean.</a:t>
            </a:r>
          </a:p>
          <a:p>
            <a:r>
              <a:rPr lang="en-US" sz="3200" dirty="0" smtClean="0"/>
              <a:t>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determiners as pre-modifier: </a:t>
            </a:r>
            <a:r>
              <a:rPr lang="en-US" sz="3200" dirty="0" smtClean="0"/>
              <a:t>The man came from </a:t>
            </a:r>
            <a:r>
              <a:rPr lang="en-US" sz="3200" u="sng" dirty="0" smtClean="0">
                <a:solidFill>
                  <a:srgbClr val="7030A0"/>
                </a:solidFill>
              </a:rPr>
              <a:t>another</a:t>
            </a:r>
            <a:r>
              <a:rPr lang="en-US" sz="3200" dirty="0" smtClean="0"/>
              <a:t> city. </a:t>
            </a:r>
            <a:r>
              <a:rPr lang="en-US" sz="3200" u="sng" dirty="0" smtClean="0">
                <a:solidFill>
                  <a:srgbClr val="7030A0"/>
                </a:solidFill>
              </a:rPr>
              <a:t>These</a:t>
            </a:r>
            <a:r>
              <a:rPr lang="en-US" sz="3200" dirty="0" smtClean="0"/>
              <a:t> mangoes are green.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u="sng" dirty="0" smtClean="0">
                <a:solidFill>
                  <a:srgbClr val="7030A0"/>
                </a:solidFill>
              </a:rPr>
              <a:t>Every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students will get a pen.</a:t>
            </a: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Possessives as pre-modify: </a:t>
            </a:r>
            <a:r>
              <a:rPr lang="en-US" sz="3200" dirty="0" smtClean="0"/>
              <a:t>We love </a:t>
            </a:r>
            <a:r>
              <a:rPr lang="en-US" sz="3200" u="sng" dirty="0" smtClean="0">
                <a:solidFill>
                  <a:srgbClr val="7030A0"/>
                </a:solidFill>
              </a:rPr>
              <a:t>our</a:t>
            </a:r>
            <a:r>
              <a:rPr lang="en-US" sz="3200" dirty="0" smtClean="0"/>
              <a:t> motherland. Students are ready to take part in </a:t>
            </a:r>
            <a:r>
              <a:rPr lang="en-US" sz="3200" u="sng" dirty="0" smtClean="0">
                <a:solidFill>
                  <a:srgbClr val="7030A0"/>
                </a:solidFill>
              </a:rPr>
              <a:t>their</a:t>
            </a:r>
            <a:r>
              <a:rPr lang="en-US" sz="3200" dirty="0" smtClean="0"/>
              <a:t> exam.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72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972</Words>
  <Application>Microsoft Office PowerPoint</Application>
  <PresentationFormat>Widescreen</PresentationFormat>
  <Paragraphs>105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SutonnyMJ</vt:lpstr>
      <vt:lpstr>Office Theme</vt:lpstr>
      <vt:lpstr>PowerPoint Presentation</vt:lpstr>
      <vt:lpstr>Why are modifiers so useful?</vt:lpstr>
      <vt:lpstr>Modifiers vs Adjectives wb‡q bv ejv K_v</vt:lpstr>
      <vt:lpstr>Modifier Kv‡K e‡j?</vt:lpstr>
      <vt:lpstr>PowerPoint Presentation</vt:lpstr>
      <vt:lpstr>Pre-modifiers Kv‡K e‡j? </vt:lpstr>
      <vt:lpstr>Post-modifiers Kv‡K e‡j?</vt:lpstr>
      <vt:lpstr>Pre-modifiers vs post-modifiers</vt:lpstr>
      <vt:lpstr>Pre-modifiers</vt:lpstr>
      <vt:lpstr>Pre-modifiers</vt:lpstr>
      <vt:lpstr>Pre-modifiers</vt:lpstr>
      <vt:lpstr>Post-modifiers</vt:lpstr>
      <vt:lpstr>Post-modifiers</vt:lpstr>
      <vt:lpstr>Infinitive</vt:lpstr>
      <vt:lpstr>Present Participle</vt:lpstr>
      <vt:lpstr>Past Participle</vt:lpstr>
      <vt:lpstr>determiners</vt:lpstr>
      <vt:lpstr>intensifiers</vt:lpstr>
      <vt:lpstr>Question pattern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Mainul  Ahasan</dc:creator>
  <cp:lastModifiedBy>MD Mainul  Ahasan</cp:lastModifiedBy>
  <cp:revision>70</cp:revision>
  <dcterms:created xsi:type="dcterms:W3CDTF">2021-04-07T17:37:35Z</dcterms:created>
  <dcterms:modified xsi:type="dcterms:W3CDTF">2021-04-24T09:11:29Z</dcterms:modified>
</cp:coreProperties>
</file>