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81" r:id="rId5"/>
    <p:sldId id="282" r:id="rId6"/>
    <p:sldId id="269" r:id="rId7"/>
    <p:sldId id="259" r:id="rId8"/>
    <p:sldId id="274" r:id="rId9"/>
    <p:sldId id="260" r:id="rId10"/>
    <p:sldId id="273" r:id="rId11"/>
    <p:sldId id="262" r:id="rId12"/>
    <p:sldId id="265" r:id="rId13"/>
    <p:sldId id="266" r:id="rId14"/>
    <p:sldId id="271" r:id="rId15"/>
    <p:sldId id="270" r:id="rId16"/>
    <p:sldId id="267" r:id="rId17"/>
    <p:sldId id="279" r:id="rId18"/>
    <p:sldId id="268" r:id="rId19"/>
    <p:sldId id="275" r:id="rId20"/>
    <p:sldId id="276" r:id="rId21"/>
    <p:sldId id="277" r:id="rId22"/>
    <p:sldId id="278" r:id="rId23"/>
    <p:sldId id="283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FF"/>
    <a:srgbClr val="FF0066"/>
    <a:srgbClr val="FF66CC"/>
    <a:srgbClr val="FF6699"/>
    <a:srgbClr val="99FF66"/>
    <a:srgbClr val="66FF99"/>
    <a:srgbClr val="33CC33"/>
    <a:srgbClr val="FF33CC"/>
    <a:srgbClr val="DA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8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>
            <a:extLst>
              <a:ext uri="{FF2B5EF4-FFF2-40B4-BE49-F238E27FC236}">
                <a16:creationId xmlns:a16="http://schemas.microsoft.com/office/drawing/2014/main" id="{1C86CE85-CB28-46C1-AC13-6ECCE8BD0D0F}"/>
              </a:ext>
            </a:extLst>
          </p:cNvPr>
          <p:cNvSpPr/>
          <p:nvPr userDrawn="1"/>
        </p:nvSpPr>
        <p:spPr>
          <a:xfrm>
            <a:off x="0" y="1"/>
            <a:ext cx="12187646" cy="6858000"/>
          </a:xfrm>
          <a:prstGeom prst="frame">
            <a:avLst>
              <a:gd name="adj1" fmla="val 1834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41E03E71-8F00-4B07-AB74-7D0DDE53ED57}"/>
              </a:ext>
            </a:extLst>
          </p:cNvPr>
          <p:cNvSpPr/>
          <p:nvPr userDrawn="1"/>
        </p:nvSpPr>
        <p:spPr>
          <a:xfrm>
            <a:off x="156755" y="169690"/>
            <a:ext cx="11861074" cy="6505360"/>
          </a:xfrm>
          <a:prstGeom prst="frame">
            <a:avLst>
              <a:gd name="adj1" fmla="val 1834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4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28E5-4C2C-432A-B130-5C91D1A6B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86351-7436-4F55-9E5F-46134F8F9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568C9-EF92-42CB-9124-4B8C50FA7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FE47-452F-424C-8ABC-3225CCE9F3B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CE406-A0C0-4B87-86EE-5252C6AB2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15071-3769-4FCD-8F31-40609168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F6B4-D86C-49CC-ABA6-7AB7A62FF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A098AB-F160-4591-8A50-E63ADC8363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CD7AF-A432-4E8B-8723-BAC96FD2D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81A38-3C37-4B56-9A18-1F2D2494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FE47-452F-424C-8ABC-3225CCE9F3B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142B0-50F0-40E9-ABCA-87D05925E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8E067-E49E-4B4F-94FF-3C12FDA21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F6B4-D86C-49CC-ABA6-7AB7A62FF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1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9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4BAF0-B6A6-4361-946E-6A59CAAF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D06F9-D6CD-4521-A846-6C7485685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41773-CCEC-48E4-89EB-B6366886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FE47-452F-424C-8ABC-3225CCE9F3B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0C20A-6138-4B52-91BB-ED4738F53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0E18C-E820-4366-88D6-0452D9D5F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F6B4-D86C-49CC-ABA6-7AB7A62FF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1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98EE3-804B-4A8F-A727-9C86796FB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648A9-14E7-4E65-8F39-6526F78B5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344124-D173-415D-A9A6-8C40C0640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EB94E-FE0D-4339-AE4C-48D6CB1B8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FE47-452F-424C-8ABC-3225CCE9F3B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1325B-779F-4E2B-80BD-2DA4C8B5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1953D-F1AD-4269-A1DF-8DA623AC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F6B4-D86C-49CC-ABA6-7AB7A62FF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8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2C37-301A-495C-BD6A-144507D0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1FFF4-5C4B-4D06-B63E-0AE1E9C77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6FC7DB-92A3-4862-9A72-3B045553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7ED564-9476-494B-A9B1-5C193BBFB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EF128A-71F4-472C-9973-19B55ACB6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9975BA-5B61-4E20-8CAD-997206483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FE47-452F-424C-8ABC-3225CCE9F3B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A0F998-D5F9-4402-BE3E-A6B6A31DF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85893E-3246-4E81-B175-7B217E06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F6B4-D86C-49CC-ABA6-7AB7A62FF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7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F8DBC-04E8-4A9B-8433-C8056828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37F36-E8F6-4D90-9B7E-F04461F3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FE47-452F-424C-8ABC-3225CCE9F3B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DAC60-B7AC-4FC3-84F1-95987269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F621F-52A5-4BCB-8C72-CCBC18FC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F6B4-D86C-49CC-ABA6-7AB7A62FF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6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BF898-A31E-4A1D-AB65-28BDCB29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FE47-452F-424C-8ABC-3225CCE9F3B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25646-78CC-4804-B346-0EC4CB752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5A4E6-85C0-4184-ABC6-7175DE63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F6B4-D86C-49CC-ABA6-7AB7A62FF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4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7875-0E4A-4E8A-B5A3-54492FE25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6FC34-849F-406D-B615-45D572E62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31D9-903D-4C7E-BB2B-8DCE63218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40288-BABF-4032-B2BF-56EDC1598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FE47-452F-424C-8ABC-3225CCE9F3B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FBDA0-A7EF-4A16-BF57-2429E880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BD753-64F9-410C-BFAB-8172BFF6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F6B4-D86C-49CC-ABA6-7AB7A62FF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1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9256-BCE1-4234-B6C0-452655D54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8FB80E-D30B-408B-9FBE-6D0F9EF96C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9DD47-604B-4B8E-B191-71A726632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9C683-5FAB-411C-8A20-06E42C7FC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FE47-452F-424C-8ABC-3225CCE9F3B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729EB-BAFE-4F12-8D8C-52B3FE5B8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98DB5-1106-4E59-AA5F-D95C5A07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F6B4-D86C-49CC-ABA6-7AB7A62FF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1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75FD26-493A-4A15-A203-61DF0BDAE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A08FB-8FD3-4C2F-A8A1-C4499F416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B4AF9-D49F-49AA-8BCB-08DC38563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BFE47-452F-424C-8ABC-3225CCE9F3B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72370-C9AE-45EF-8E2C-CC3993A43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6976B-1B56-4CF1-8C46-420DF22F1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DF6B4-D86C-49CC-ABA6-7AB7A62FF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7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0318864-8149-49C5-8E41-3AFB9DC7588C}"/>
              </a:ext>
            </a:extLst>
          </p:cNvPr>
          <p:cNvSpPr/>
          <p:nvPr/>
        </p:nvSpPr>
        <p:spPr>
          <a:xfrm>
            <a:off x="9677402" y="1575355"/>
            <a:ext cx="1073426" cy="3445564"/>
          </a:xfrm>
          <a:prstGeom prst="rect">
            <a:avLst/>
          </a:prstGeom>
          <a:gradFill>
            <a:gsLst>
              <a:gs pos="0">
                <a:srgbClr val="99FF66"/>
              </a:gs>
              <a:gs pos="100000">
                <a:srgbClr val="66FF99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E0C46B-02FF-43B9-9FC6-8E196B77A235}"/>
              </a:ext>
            </a:extLst>
          </p:cNvPr>
          <p:cNvSpPr/>
          <p:nvPr/>
        </p:nvSpPr>
        <p:spPr>
          <a:xfrm>
            <a:off x="3332921" y="1514065"/>
            <a:ext cx="1073426" cy="3445564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DA82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310414-A903-4BC6-BC68-1220920E6373}"/>
              </a:ext>
            </a:extLst>
          </p:cNvPr>
          <p:cNvSpPr/>
          <p:nvPr/>
        </p:nvSpPr>
        <p:spPr>
          <a:xfrm>
            <a:off x="6507238" y="1514065"/>
            <a:ext cx="1073426" cy="3445564"/>
          </a:xfrm>
          <a:prstGeom prst="rect">
            <a:avLst/>
          </a:prstGeom>
          <a:gradFill>
            <a:gsLst>
              <a:gs pos="0">
                <a:srgbClr val="FF6699"/>
              </a:gs>
              <a:gs pos="100000">
                <a:srgbClr val="FF66C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88CAC81-AA71-4209-8C4A-DCD42EF9936F}"/>
              </a:ext>
            </a:extLst>
          </p:cNvPr>
          <p:cNvSpPr/>
          <p:nvPr/>
        </p:nvSpPr>
        <p:spPr>
          <a:xfrm>
            <a:off x="1119809" y="1330189"/>
            <a:ext cx="410817" cy="6294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1905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7EB49A-0138-45D5-B37A-B1675FC014EE}"/>
              </a:ext>
            </a:extLst>
          </p:cNvPr>
          <p:cNvSpPr/>
          <p:nvPr/>
        </p:nvSpPr>
        <p:spPr>
          <a:xfrm>
            <a:off x="347872" y="1514065"/>
            <a:ext cx="10402956" cy="27829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7000">
                <a:schemeClr val="bg1">
                  <a:lumMod val="8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9CC48B-1428-4083-A784-17B0AE726718}"/>
              </a:ext>
            </a:extLst>
          </p:cNvPr>
          <p:cNvSpPr/>
          <p:nvPr/>
        </p:nvSpPr>
        <p:spPr>
          <a:xfrm>
            <a:off x="11082133" y="1454425"/>
            <a:ext cx="159026" cy="38100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57A4981-A9EB-4333-9269-61ADB92B755C}"/>
              </a:ext>
            </a:extLst>
          </p:cNvPr>
          <p:cNvSpPr/>
          <p:nvPr/>
        </p:nvSpPr>
        <p:spPr>
          <a:xfrm>
            <a:off x="4996070" y="1514065"/>
            <a:ext cx="2710068" cy="4167810"/>
          </a:xfrm>
          <a:custGeom>
            <a:avLst/>
            <a:gdLst>
              <a:gd name="connsiteX0" fmla="*/ 472667 w 2029799"/>
              <a:gd name="connsiteY0" fmla="*/ 0 h 2882226"/>
              <a:gd name="connsiteX1" fmla="*/ 2029799 w 2029799"/>
              <a:gd name="connsiteY1" fmla="*/ 0 h 2882226"/>
              <a:gd name="connsiteX2" fmla="*/ 1570383 w 2029799"/>
              <a:gd name="connsiteY2" fmla="*/ 459416 h 2882226"/>
              <a:gd name="connsiteX3" fmla="*/ 1570383 w 2029799"/>
              <a:gd name="connsiteY3" fmla="*/ 2855357 h 2882226"/>
              <a:gd name="connsiteX4" fmla="*/ 808383 w 2029799"/>
              <a:gd name="connsiteY4" fmla="*/ 2411900 h 2882226"/>
              <a:gd name="connsiteX5" fmla="*/ 212 w 2029799"/>
              <a:gd name="connsiteY5" fmla="*/ 2882226 h 2882226"/>
              <a:gd name="connsiteX6" fmla="*/ 0 w 2029799"/>
              <a:gd name="connsiteY6" fmla="*/ 2880133 h 2882226"/>
              <a:gd name="connsiteX7" fmla="*/ 0 w 2029799"/>
              <a:gd name="connsiteY7" fmla="*/ 472667 h 2882226"/>
              <a:gd name="connsiteX8" fmla="*/ 472667 w 2029799"/>
              <a:gd name="connsiteY8" fmla="*/ 0 h 288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9799" h="2882226">
                <a:moveTo>
                  <a:pt x="472667" y="0"/>
                </a:moveTo>
                <a:lnTo>
                  <a:pt x="2029799" y="0"/>
                </a:lnTo>
                <a:cubicBezTo>
                  <a:pt x="1776071" y="0"/>
                  <a:pt x="1570383" y="205688"/>
                  <a:pt x="1570383" y="459416"/>
                </a:cubicBezTo>
                <a:lnTo>
                  <a:pt x="1570383" y="2855357"/>
                </a:lnTo>
                <a:lnTo>
                  <a:pt x="808383" y="2411900"/>
                </a:lnTo>
                <a:lnTo>
                  <a:pt x="212" y="2882226"/>
                </a:lnTo>
                <a:lnTo>
                  <a:pt x="0" y="2880133"/>
                </a:lnTo>
                <a:lnTo>
                  <a:pt x="0" y="472667"/>
                </a:lnTo>
                <a:cubicBezTo>
                  <a:pt x="0" y="211620"/>
                  <a:pt x="211620" y="0"/>
                  <a:pt x="472667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66"/>
              </a:gs>
              <a:gs pos="100000">
                <a:srgbClr val="FF006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AD412F2-628B-4759-B994-A29CCE714884}"/>
              </a:ext>
            </a:extLst>
          </p:cNvPr>
          <p:cNvSpPr/>
          <p:nvPr/>
        </p:nvSpPr>
        <p:spPr>
          <a:xfrm>
            <a:off x="8202273" y="1514065"/>
            <a:ext cx="2710068" cy="4167810"/>
          </a:xfrm>
          <a:custGeom>
            <a:avLst/>
            <a:gdLst>
              <a:gd name="connsiteX0" fmla="*/ 472667 w 2029799"/>
              <a:gd name="connsiteY0" fmla="*/ 0 h 2882226"/>
              <a:gd name="connsiteX1" fmla="*/ 2029799 w 2029799"/>
              <a:gd name="connsiteY1" fmla="*/ 0 h 2882226"/>
              <a:gd name="connsiteX2" fmla="*/ 1570383 w 2029799"/>
              <a:gd name="connsiteY2" fmla="*/ 459416 h 2882226"/>
              <a:gd name="connsiteX3" fmla="*/ 1570383 w 2029799"/>
              <a:gd name="connsiteY3" fmla="*/ 2855357 h 2882226"/>
              <a:gd name="connsiteX4" fmla="*/ 808383 w 2029799"/>
              <a:gd name="connsiteY4" fmla="*/ 2411900 h 2882226"/>
              <a:gd name="connsiteX5" fmla="*/ 212 w 2029799"/>
              <a:gd name="connsiteY5" fmla="*/ 2882226 h 2882226"/>
              <a:gd name="connsiteX6" fmla="*/ 0 w 2029799"/>
              <a:gd name="connsiteY6" fmla="*/ 2880133 h 2882226"/>
              <a:gd name="connsiteX7" fmla="*/ 0 w 2029799"/>
              <a:gd name="connsiteY7" fmla="*/ 472667 h 2882226"/>
              <a:gd name="connsiteX8" fmla="*/ 472667 w 2029799"/>
              <a:gd name="connsiteY8" fmla="*/ 0 h 288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9799" h="2882226">
                <a:moveTo>
                  <a:pt x="472667" y="0"/>
                </a:moveTo>
                <a:lnTo>
                  <a:pt x="2029799" y="0"/>
                </a:lnTo>
                <a:cubicBezTo>
                  <a:pt x="1776071" y="0"/>
                  <a:pt x="1570383" y="205688"/>
                  <a:pt x="1570383" y="459416"/>
                </a:cubicBezTo>
                <a:lnTo>
                  <a:pt x="1570383" y="2855357"/>
                </a:lnTo>
                <a:lnTo>
                  <a:pt x="808383" y="2411900"/>
                </a:lnTo>
                <a:lnTo>
                  <a:pt x="212" y="2882226"/>
                </a:lnTo>
                <a:lnTo>
                  <a:pt x="0" y="2880133"/>
                </a:lnTo>
                <a:lnTo>
                  <a:pt x="0" y="472667"/>
                </a:lnTo>
                <a:cubicBezTo>
                  <a:pt x="0" y="211620"/>
                  <a:pt x="211620" y="0"/>
                  <a:pt x="472667" y="0"/>
                </a:cubicBezTo>
                <a:close/>
              </a:path>
            </a:pathLst>
          </a:custGeom>
          <a:gradFill flip="none" rotWithShape="1">
            <a:gsLst>
              <a:gs pos="0">
                <a:srgbClr val="33CC33"/>
              </a:gs>
              <a:gs pos="100000">
                <a:srgbClr val="00C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81F9810-B7A6-4115-9120-68D2A6B8F08C}"/>
              </a:ext>
            </a:extLst>
          </p:cNvPr>
          <p:cNvSpPr/>
          <p:nvPr/>
        </p:nvSpPr>
        <p:spPr>
          <a:xfrm>
            <a:off x="1853651" y="1514065"/>
            <a:ext cx="2710068" cy="4167810"/>
          </a:xfrm>
          <a:custGeom>
            <a:avLst/>
            <a:gdLst>
              <a:gd name="connsiteX0" fmla="*/ 472667 w 2029799"/>
              <a:gd name="connsiteY0" fmla="*/ 0 h 2882226"/>
              <a:gd name="connsiteX1" fmla="*/ 2029799 w 2029799"/>
              <a:gd name="connsiteY1" fmla="*/ 0 h 2882226"/>
              <a:gd name="connsiteX2" fmla="*/ 1570383 w 2029799"/>
              <a:gd name="connsiteY2" fmla="*/ 459416 h 2882226"/>
              <a:gd name="connsiteX3" fmla="*/ 1570383 w 2029799"/>
              <a:gd name="connsiteY3" fmla="*/ 2855357 h 2882226"/>
              <a:gd name="connsiteX4" fmla="*/ 808383 w 2029799"/>
              <a:gd name="connsiteY4" fmla="*/ 2411900 h 2882226"/>
              <a:gd name="connsiteX5" fmla="*/ 212 w 2029799"/>
              <a:gd name="connsiteY5" fmla="*/ 2882226 h 2882226"/>
              <a:gd name="connsiteX6" fmla="*/ 0 w 2029799"/>
              <a:gd name="connsiteY6" fmla="*/ 2880133 h 2882226"/>
              <a:gd name="connsiteX7" fmla="*/ 0 w 2029799"/>
              <a:gd name="connsiteY7" fmla="*/ 472667 h 2882226"/>
              <a:gd name="connsiteX8" fmla="*/ 472667 w 2029799"/>
              <a:gd name="connsiteY8" fmla="*/ 0 h 288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9799" h="2882226">
                <a:moveTo>
                  <a:pt x="472667" y="0"/>
                </a:moveTo>
                <a:lnTo>
                  <a:pt x="2029799" y="0"/>
                </a:lnTo>
                <a:cubicBezTo>
                  <a:pt x="1776071" y="0"/>
                  <a:pt x="1570383" y="205688"/>
                  <a:pt x="1570383" y="459416"/>
                </a:cubicBezTo>
                <a:lnTo>
                  <a:pt x="1570383" y="2855357"/>
                </a:lnTo>
                <a:lnTo>
                  <a:pt x="808383" y="2411900"/>
                </a:lnTo>
                <a:lnTo>
                  <a:pt x="212" y="2882226"/>
                </a:lnTo>
                <a:lnTo>
                  <a:pt x="0" y="2880133"/>
                </a:lnTo>
                <a:lnTo>
                  <a:pt x="0" y="472667"/>
                </a:lnTo>
                <a:cubicBezTo>
                  <a:pt x="0" y="211620"/>
                  <a:pt x="211620" y="0"/>
                  <a:pt x="472667" y="0"/>
                </a:cubicBezTo>
                <a:close/>
              </a:path>
            </a:pathLst>
          </a:custGeom>
          <a:gradFill flip="none" rotWithShape="1">
            <a:gsLst>
              <a:gs pos="0">
                <a:srgbClr val="FF9900"/>
              </a:gs>
              <a:gs pos="100000">
                <a:srgbClr val="FFFF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F1A5F1-2822-44EE-8B14-B189F26EDC58}"/>
              </a:ext>
            </a:extLst>
          </p:cNvPr>
          <p:cNvSpPr txBox="1"/>
          <p:nvPr/>
        </p:nvSpPr>
        <p:spPr>
          <a:xfrm>
            <a:off x="2040835" y="2557670"/>
            <a:ext cx="1630017" cy="18818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</a:t>
            </a:r>
            <a:endParaRPr lang="en-US" sz="48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318E4-D76D-4656-9F84-4F9BB0C82D9C}"/>
              </a:ext>
            </a:extLst>
          </p:cNvPr>
          <p:cNvSpPr txBox="1"/>
          <p:nvPr/>
        </p:nvSpPr>
        <p:spPr>
          <a:xfrm>
            <a:off x="5182020" y="2716696"/>
            <a:ext cx="1719260" cy="12987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bn-IN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BC7B8-F7B3-4EAA-AAEA-6FB5F9FDAE31}"/>
              </a:ext>
            </a:extLst>
          </p:cNvPr>
          <p:cNvSpPr txBox="1"/>
          <p:nvPr/>
        </p:nvSpPr>
        <p:spPr>
          <a:xfrm>
            <a:off x="8412448" y="2676944"/>
            <a:ext cx="1473674" cy="13384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bn-IN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1FF42-F11A-4314-83E4-1F2912862BB7}"/>
              </a:ext>
            </a:extLst>
          </p:cNvPr>
          <p:cNvSpPr txBox="1"/>
          <p:nvPr/>
        </p:nvSpPr>
        <p:spPr>
          <a:xfrm>
            <a:off x="1267775" y="365759"/>
            <a:ext cx="9644565" cy="8103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400" dirty="0"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পাঠে সবাইকে </a:t>
            </a:r>
            <a:endParaRPr lang="en-US" sz="4400" dirty="0">
              <a:blipFill>
                <a:blip r:embed="rId3"/>
                <a:tile tx="0" ty="0" sx="100000" sy="100000" flip="none" algn="tl"/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0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21" grpId="0" animBg="1"/>
      <p:bldP spid="5" grpId="0" animBg="1"/>
      <p:bldP spid="3" grpId="0" animBg="1"/>
      <p:bldP spid="4" grpId="0" animBg="1"/>
      <p:bldP spid="20" grpId="0" animBg="1"/>
      <p:bldP spid="23" grpId="0" animBg="1"/>
      <p:bldP spid="1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EB63B2-D9CC-4F1C-9378-00AE08DF41C9}"/>
              </a:ext>
            </a:extLst>
          </p:cNvPr>
          <p:cNvSpPr txBox="1"/>
          <p:nvPr/>
        </p:nvSpPr>
        <p:spPr>
          <a:xfrm>
            <a:off x="2478156" y="398429"/>
            <a:ext cx="75404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BD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দেখি ও কবিতাংশটুকু পড়ি</a:t>
            </a:r>
            <a:endParaRPr lang="en-GB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7D90EB-B828-486D-AAD7-81BA9D3BA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6" y="1344604"/>
            <a:ext cx="3768087" cy="2826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496722-A38E-4634-950F-BE027866E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261" y="1310350"/>
            <a:ext cx="3768085" cy="2826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610468-1ED8-4445-A006-221DD4F5B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75" y="1281701"/>
            <a:ext cx="3768086" cy="2826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C5F410-CBDA-49B9-9AA3-B78891E55637}"/>
              </a:ext>
            </a:extLst>
          </p:cNvPr>
          <p:cNvSpPr txBox="1"/>
          <p:nvPr/>
        </p:nvSpPr>
        <p:spPr>
          <a:xfrm>
            <a:off x="3160643" y="4688959"/>
            <a:ext cx="61755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যখন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5166F9-BE96-4BE4-B51C-B5136122CC55}"/>
              </a:ext>
            </a:extLst>
          </p:cNvPr>
          <p:cNvSpPr txBox="1"/>
          <p:nvPr/>
        </p:nvSpPr>
        <p:spPr>
          <a:xfrm>
            <a:off x="2584175" y="4688959"/>
            <a:ext cx="96078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পাশে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জারুল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হলুদ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F019EC-D655-4E4D-BE3E-53BD93A82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518" y="1281701"/>
            <a:ext cx="3363568" cy="2840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CAD8B2-0F8E-4968-8D1A-141CE19F9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98" y="1329721"/>
            <a:ext cx="3212062" cy="2840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CF9ACA-AF52-4BDB-8F41-3453AF5C591B}"/>
              </a:ext>
            </a:extLst>
          </p:cNvPr>
          <p:cNvSpPr txBox="1"/>
          <p:nvPr/>
        </p:nvSpPr>
        <p:spPr>
          <a:xfrm>
            <a:off x="2745396" y="4851676"/>
            <a:ext cx="74300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এমনি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পাওয়া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কড়িতে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74305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4D30E-12AC-4A29-B913-3681BEF70973}"/>
              </a:ext>
            </a:extLst>
          </p:cNvPr>
          <p:cNvSpPr txBox="1"/>
          <p:nvPr/>
        </p:nvSpPr>
        <p:spPr>
          <a:xfrm>
            <a:off x="1407683" y="4594032"/>
            <a:ext cx="74805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চলেছে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E7849A-3BC4-4F05-BDED-8CE9A5A2D84F}"/>
              </a:ext>
            </a:extLst>
          </p:cNvPr>
          <p:cNvSpPr txBox="1"/>
          <p:nvPr/>
        </p:nvSpPr>
        <p:spPr>
          <a:xfrm>
            <a:off x="3008244" y="4657945"/>
            <a:ext cx="61755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মানুষগুলো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বেশ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64428-C566-49D0-8870-1DDBDDA72838}"/>
              </a:ext>
            </a:extLst>
          </p:cNvPr>
          <p:cNvSpPr txBox="1"/>
          <p:nvPr/>
        </p:nvSpPr>
        <p:spPr>
          <a:xfrm>
            <a:off x="3008244" y="4864501"/>
            <a:ext cx="61755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 দেখে একটি ছেলের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সারাটি দিন কাটে।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49B903-B459-4CBC-9657-C427D2A732F3}"/>
              </a:ext>
            </a:extLst>
          </p:cNvPr>
          <p:cNvSpPr txBox="1"/>
          <p:nvPr/>
        </p:nvSpPr>
        <p:spPr>
          <a:xfrm>
            <a:off x="3008244" y="4721858"/>
            <a:ext cx="61755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 মানুষ যায় মাঠে আর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হাটের মানুষ হাটে।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C7CBF0-0C5D-4754-AE67-6660B81E0DE7}"/>
              </a:ext>
            </a:extLst>
          </p:cNvPr>
          <p:cNvSpPr txBox="1"/>
          <p:nvPr/>
        </p:nvSpPr>
        <p:spPr>
          <a:xfrm>
            <a:off x="2557211" y="376073"/>
            <a:ext cx="65063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BD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দেখি ও কবিতাংশটুকু পড়ি</a:t>
            </a:r>
            <a:endParaRPr lang="en-GB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7CD6D7-8FB7-4FEF-B2B8-156458A04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7" y="1191704"/>
            <a:ext cx="4218068" cy="3085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509984-3588-4277-83FE-D2F3E4D00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34041"/>
            <a:ext cx="4046806" cy="3107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10F04E-B797-497D-A1B5-A75F41585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9" y="1444450"/>
            <a:ext cx="3929649" cy="2879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E0D3FA-2D9F-4733-A57F-A60E5ABAB4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44" y="1494717"/>
            <a:ext cx="3918825" cy="2871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40C18A-3A7F-4928-8105-0CFEFE254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595" y="1490464"/>
            <a:ext cx="3631096" cy="2863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60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68E440-5021-48BE-994E-A2B302A6C368}"/>
              </a:ext>
            </a:extLst>
          </p:cNvPr>
          <p:cNvSpPr txBox="1"/>
          <p:nvPr/>
        </p:nvSpPr>
        <p:spPr>
          <a:xfrm>
            <a:off x="404191" y="1537252"/>
            <a:ext cx="1119808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নদীমাতৃক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দেশ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ৎ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এদেশের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সবখানেই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“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”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প্রকৃতি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জীবনযাত্রার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তুলে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ছেলে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ভিতর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রাখছে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জোয়ার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তীরে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নৌকা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বেঁধে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রাখা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কলকাকলি-সবই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ছেলেটির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মনেস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নিজের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দেশের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মায়া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মমতা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ভালোবাসার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অনুভূতি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জোগাচ্ছে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25EAF-94D7-436D-A63D-FFA9BB4B9426}"/>
              </a:ext>
            </a:extLst>
          </p:cNvPr>
          <p:cNvSpPr txBox="1"/>
          <p:nvPr/>
        </p:nvSpPr>
        <p:spPr>
          <a:xfrm>
            <a:off x="2690192" y="371926"/>
            <a:ext cx="61755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কবিতার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মূলভাব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00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576DE7-B644-4D77-8B72-AB2AF2E88CA0}"/>
              </a:ext>
            </a:extLst>
          </p:cNvPr>
          <p:cNvSpPr txBox="1"/>
          <p:nvPr/>
        </p:nvSpPr>
        <p:spPr>
          <a:xfrm>
            <a:off x="311425" y="967439"/>
            <a:ext cx="110390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প্রি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শিক্ষার্থীবন্ধুরা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আবৃতি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করছি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প্রতিটি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লাইনের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আঙুল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নাও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D0DD27-9CF2-4A55-ADED-CD0EB6AEE3AE}"/>
              </a:ext>
            </a:extLst>
          </p:cNvPr>
          <p:cNvSpPr txBox="1"/>
          <p:nvPr/>
        </p:nvSpPr>
        <p:spPr>
          <a:xfrm>
            <a:off x="2743200" y="199646"/>
            <a:ext cx="617551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শিক্ষকের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আদর্শ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75E34B-08DF-4070-9C31-891258EB9D81}"/>
              </a:ext>
            </a:extLst>
          </p:cNvPr>
          <p:cNvSpPr txBox="1"/>
          <p:nvPr/>
        </p:nvSpPr>
        <p:spPr>
          <a:xfrm>
            <a:off x="1146313" y="2906431"/>
            <a:ext cx="46846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জোয়ার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 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নৌকা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একলা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আপন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ধারে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 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চেনা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মনের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যখন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খুশী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আঁকি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পাশে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জারুল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হলুদ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50BE15-3AD9-42F3-8783-A0E68AC2694E}"/>
              </a:ext>
            </a:extLst>
          </p:cNvPr>
          <p:cNvSpPr txBox="1"/>
          <p:nvPr/>
        </p:nvSpPr>
        <p:spPr>
          <a:xfrm>
            <a:off x="5174974" y="2906431"/>
            <a:ext cx="61755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এমনি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পাওয়া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কড়িতে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কেনা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চলেছে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যেন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কাজে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মানুষগুলো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বেশ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 মানুষ যায় মাঠে আর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b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হাটের মানুষ হাটে।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 দেখে একটি ছেলের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</a:t>
            </a:r>
            <a:r>
              <a:rPr lang="b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সারাটি দিন কাটে।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84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6407ED-2F13-4C88-B159-9DA477EAB8E3}"/>
              </a:ext>
            </a:extLst>
          </p:cNvPr>
          <p:cNvSpPr txBox="1"/>
          <p:nvPr/>
        </p:nvSpPr>
        <p:spPr>
          <a:xfrm>
            <a:off x="292430" y="2423703"/>
            <a:ext cx="2206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4A47CA6-3220-42BE-A775-8117178520AF}"/>
              </a:ext>
            </a:extLst>
          </p:cNvPr>
          <p:cNvSpPr/>
          <p:nvPr/>
        </p:nvSpPr>
        <p:spPr>
          <a:xfrm>
            <a:off x="2897257" y="2618594"/>
            <a:ext cx="755373" cy="357809"/>
          </a:xfrm>
          <a:prstGeom prst="right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9402BC-C081-4F1F-90DC-FC8EC8FCBB64}"/>
              </a:ext>
            </a:extLst>
          </p:cNvPr>
          <p:cNvSpPr txBox="1"/>
          <p:nvPr/>
        </p:nvSpPr>
        <p:spPr>
          <a:xfrm>
            <a:off x="3882002" y="2387697"/>
            <a:ext cx="1142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AA15D9-79BC-48ED-8447-F90AEFF9924E}"/>
              </a:ext>
            </a:extLst>
          </p:cNvPr>
          <p:cNvSpPr txBox="1"/>
          <p:nvPr/>
        </p:nvSpPr>
        <p:spPr>
          <a:xfrm>
            <a:off x="7383186" y="2443198"/>
            <a:ext cx="715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16DC8-52B8-4A49-A9CF-A286F55F143C}"/>
              </a:ext>
            </a:extLst>
          </p:cNvPr>
          <p:cNvSpPr txBox="1"/>
          <p:nvPr/>
        </p:nvSpPr>
        <p:spPr>
          <a:xfrm>
            <a:off x="4138418" y="2420546"/>
            <a:ext cx="715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92773-1DA9-4D5A-9D52-BE6A22AFEC80}"/>
              </a:ext>
            </a:extLst>
          </p:cNvPr>
          <p:cNvSpPr txBox="1"/>
          <p:nvPr/>
        </p:nvSpPr>
        <p:spPr>
          <a:xfrm>
            <a:off x="349525" y="279493"/>
            <a:ext cx="115393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আমরা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চিনে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দিয়ে গঠিত নতুন শব্দ দিয়ে বাক্য তৈরি করি।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1ACF6-B18F-4BF0-B2CE-60BE7B8FCF7F}"/>
              </a:ext>
            </a:extLst>
          </p:cNvPr>
          <p:cNvSpPr txBox="1"/>
          <p:nvPr/>
        </p:nvSpPr>
        <p:spPr>
          <a:xfrm>
            <a:off x="8854107" y="2578940"/>
            <a:ext cx="303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স্বাধীন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9A341B-A7D2-4810-A855-0564482D4C8A}"/>
              </a:ext>
            </a:extLst>
          </p:cNvPr>
          <p:cNvSpPr txBox="1"/>
          <p:nvPr/>
        </p:nvSpPr>
        <p:spPr>
          <a:xfrm>
            <a:off x="3864660" y="2443198"/>
            <a:ext cx="1086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</a:t>
            </a:r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B04147F-C630-42BA-8CAF-63FFD06B164C}"/>
              </a:ext>
            </a:extLst>
          </p:cNvPr>
          <p:cNvSpPr/>
          <p:nvPr/>
        </p:nvSpPr>
        <p:spPr>
          <a:xfrm>
            <a:off x="5080652" y="2629518"/>
            <a:ext cx="755373" cy="357809"/>
          </a:xfrm>
          <a:prstGeom prst="right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851FED-CED7-409A-BBAA-D7F3FCBA566B}"/>
              </a:ext>
            </a:extLst>
          </p:cNvPr>
          <p:cNvSpPr txBox="1"/>
          <p:nvPr/>
        </p:nvSpPr>
        <p:spPr>
          <a:xfrm>
            <a:off x="499841" y="4775981"/>
            <a:ext cx="1615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958FD5D-ADBF-49AE-9436-EDD89C328A43}"/>
              </a:ext>
            </a:extLst>
          </p:cNvPr>
          <p:cNvSpPr/>
          <p:nvPr/>
        </p:nvSpPr>
        <p:spPr>
          <a:xfrm>
            <a:off x="2399703" y="4933927"/>
            <a:ext cx="755373" cy="357809"/>
          </a:xfrm>
          <a:prstGeom prst="right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1C3394A-E54F-4575-8ACA-2E19F40B87B2}"/>
              </a:ext>
            </a:extLst>
          </p:cNvPr>
          <p:cNvSpPr/>
          <p:nvPr/>
        </p:nvSpPr>
        <p:spPr>
          <a:xfrm>
            <a:off x="4821127" y="5160701"/>
            <a:ext cx="755373" cy="293993"/>
          </a:xfrm>
          <a:prstGeom prst="right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9DA43-EABA-463E-9D11-4FC747B14658}"/>
              </a:ext>
            </a:extLst>
          </p:cNvPr>
          <p:cNvSpPr txBox="1"/>
          <p:nvPr/>
        </p:nvSpPr>
        <p:spPr>
          <a:xfrm>
            <a:off x="3511883" y="4738721"/>
            <a:ext cx="987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ল্প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55C51B-C773-4CBD-9833-9ACB1A85992E}"/>
              </a:ext>
            </a:extLst>
          </p:cNvPr>
          <p:cNvSpPr txBox="1"/>
          <p:nvPr/>
        </p:nvSpPr>
        <p:spPr>
          <a:xfrm>
            <a:off x="3630672" y="4846868"/>
            <a:ext cx="1504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F85D29-90FE-4BC3-8E2C-4CE94EB05B6C}"/>
              </a:ext>
            </a:extLst>
          </p:cNvPr>
          <p:cNvSpPr txBox="1"/>
          <p:nvPr/>
        </p:nvSpPr>
        <p:spPr>
          <a:xfrm>
            <a:off x="7365528" y="4793987"/>
            <a:ext cx="1060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6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ACD45D-EF06-4CED-823E-073B9766CCD6}"/>
              </a:ext>
            </a:extLst>
          </p:cNvPr>
          <p:cNvSpPr txBox="1"/>
          <p:nvPr/>
        </p:nvSpPr>
        <p:spPr>
          <a:xfrm>
            <a:off x="3080651" y="4794542"/>
            <a:ext cx="1511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B97F4E-6759-4D1D-8E05-D09EC97FBF96}"/>
              </a:ext>
            </a:extLst>
          </p:cNvPr>
          <p:cNvSpPr txBox="1"/>
          <p:nvPr/>
        </p:nvSpPr>
        <p:spPr>
          <a:xfrm>
            <a:off x="9582006" y="4867111"/>
            <a:ext cx="2406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গল্প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C2671E-2FAD-4ACD-AED2-35A407B3DE47}"/>
              </a:ext>
            </a:extLst>
          </p:cNvPr>
          <p:cNvSpPr txBox="1"/>
          <p:nvPr/>
        </p:nvSpPr>
        <p:spPr>
          <a:xfrm>
            <a:off x="1683679" y="3367356"/>
            <a:ext cx="7549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 ১৯৭১ সালে স্বাধীন হয়েছে। </a:t>
            </a: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28065-8CEB-488C-A459-027704EB6BCF}"/>
              </a:ext>
            </a:extLst>
          </p:cNvPr>
          <p:cNvSpPr txBox="1"/>
          <p:nvPr/>
        </p:nvSpPr>
        <p:spPr>
          <a:xfrm>
            <a:off x="1683679" y="5754384"/>
            <a:ext cx="8440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দাদী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মজার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মজার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গল্প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শুনান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8670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82 -0.02523 L 0.02682 -0.025 C 0.04401 -0.04722 0.02591 -0.02754 0.04297 -0.0375 C 0.04388 -0.03819 0.04427 -0.04074 0.04518 -0.04166 C 0.04883 -0.0449 0.05286 -0.04583 0.05677 -0.04791 C 0.05794 -0.04838 0.05911 -0.04907 0.06016 -0.05 C 0.06497 -0.05416 0.06224 -0.05509 0.06823 -0.05602 C 0.07448 -0.05717 0.0806 -0.0574 0.08672 -0.0581 C 0.09297 -0.0618 0.08789 -0.05926 0.09714 -0.06227 C 0.10104 -0.06365 0.10482 -0.06504 0.10872 -0.06643 C 0.11055 -0.06713 0.1125 -0.06805 0.11445 -0.06852 L 0.12826 -0.07037 C 0.13477 -0.0699 0.14141 -0.0699 0.14792 -0.06852 C 0.15104 -0.06782 0.15404 -0.06551 0.15716 -0.06435 C 0.15898 -0.06365 0.16094 -0.06319 0.16289 -0.06227 C 0.16406 -0.0618 0.1651 -0.06064 0.16641 -0.06018 C 0.16823 -0.05926 0.17018 -0.05902 0.17214 -0.0581 C 0.18021 -0.05486 0.17344 -0.0574 0.18021 -0.05393 C 0.18177 -0.05324 0.18333 -0.05277 0.18477 -0.05208 C 0.18711 -0.05069 0.18945 -0.0493 0.19167 -0.04791 C 0.19284 -0.04722 0.19414 -0.04699 0.19518 -0.04583 C 0.19961 -0.04051 0.1974 -0.04259 0.20208 -0.03958 C 0.20365 -0.0375 0.20521 -0.03564 0.20677 -0.03356 C 0.21445 -0.02152 0.20599 -0.0324 0.21367 -0.02314 C 0.21445 -0.02037 0.2151 -0.01759 0.21602 -0.01504 C 0.21667 -0.01296 0.21784 -0.01111 0.21823 -0.00879 C 0.21862 -0.00694 0.21823 -0.00463 0.21823 -0.00254 L 0.21823 -0.00231 " pathEditMode="relative" rAng="0" ptsTypes="AAAAAAAAAAAAAAAAAAAAAAAAAA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00023 C 0.00143 -0.00533 0.00261 -0.01134 0.00456 -0.01644 C 0.00638 -0.02107 0.01341 -0.03125 0.01615 -0.03264 C 0.01992 -0.03496 0.02018 -0.03496 0.02422 -0.03889 C 0.02709 -0.0419 0.02956 -0.04584 0.03229 -0.04908 C 0.03451 -0.05209 0.03685 -0.05463 0.03919 -0.05741 C 0.04037 -0.0588 0.04128 -0.06088 0.04258 -0.06134 C 0.04453 -0.06204 0.04649 -0.06273 0.04844 -0.06343 C 0.05248 -0.06528 0.05274 -0.06736 0.05768 -0.06759 C 0.078 -0.06875 0.09844 -0.06898 0.11875 -0.06968 C 0.12344 -0.07037 0.12813 -0.07037 0.13268 -0.07176 C 0.13464 -0.07246 0.13633 -0.0757 0.13841 -0.0757 L 0.21107 -0.07384 C 0.22149 -0.06922 0.20873 -0.07454 0.225 -0.06968 C 0.22787 -0.06875 0.23034 -0.06713 0.23307 -0.06551 C 0.24024 -0.05695 0.23255 -0.06528 0.2457 -0.05741 L 0.25261 -0.05324 C 0.25339 -0.05185 0.25391 -0.05 0.25495 -0.04908 C 0.25677 -0.04769 0.25886 -0.04792 0.26068 -0.04699 C 0.26185 -0.04653 0.26302 -0.0456 0.26419 -0.04514 C 0.26615 -0.04422 0.2681 -0.04375 0.26992 -0.04306 C 0.2711 -0.04236 0.27227 -0.04144 0.27344 -0.04097 C 0.275 -0.04028 0.27643 -0.03959 0.278 -0.03889 C 0.27995 -0.0382 0.2819 -0.03773 0.28386 -0.03681 C 0.2862 -0.03565 0.28841 -0.03403 0.29076 -0.03264 L 0.29414 -0.03079 C 0.29531 -0.03009 0.29649 -0.02917 0.29766 -0.02871 C 0.30612 -0.02477 0.29844 -0.02894 0.3069 -0.02246 C 0.30794 -0.02153 0.30925 -0.0213 0.31029 -0.02037 C 0.31198 -0.01898 0.31732 -0.01158 0.31836 -0.01019 C 0.32123 0.0044 0.31875 -0.00023 0.32422 0.00625 C 0.325 0.00833 0.32565 0.01041 0.32643 0.01227 C 0.32722 0.01389 0.32826 0.01481 0.32878 0.01643 C 0.32943 0.01828 0.32904 0.02106 0.32995 0.02268 C 0.33086 0.02407 0.33229 0.02361 0.33347 0.02477 C 0.33386 0.02523 0.33425 0.02616 0.33464 0.02685 L 0.33464 0.02708 " pathEditMode="relative" rAng="0" ptsTypes="AAAAAAAAAAAAAAAAAAAAAAAAAAAAAAAAAAAAAA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-4.375E-6 0.00024 C 0.00456 -0.00208 0.00938 -0.00301 0.01381 -0.00625 C 0.01524 -0.00717 0.01576 -0.01111 0.01719 -0.01226 C 0.02045 -0.01527 0.02409 -0.01689 0.02761 -0.01851 C 0.03646 -0.02245 0.04545 -0.02615 0.05417 -0.03078 C 0.05586 -0.03171 0.05704 -0.03449 0.05873 -0.03495 C 0.06915 -0.03657 0.07956 -0.03634 0.08998 -0.0368 C 0.09948 -0.03634 0.10925 -0.0368 0.11875 -0.03495 C 0.1224 -0.03402 0.12566 -0.03009 0.12917 -0.0287 C 0.13217 -0.02754 0.13529 -0.02731 0.13842 -0.02662 C 0.15365 -0.01296 0.13451 -0.02963 0.14649 -0.0206 C 0.14805 -0.01921 0.14948 -0.01736 0.15105 -0.01643 C 0.15326 -0.01527 0.15573 -0.01527 0.15795 -0.01435 C 0.16029 -0.01319 0.16263 -0.01157 0.16485 -0.01018 C 0.16641 -0.00949 0.16797 -0.00902 0.16954 -0.0081 C 0.17071 -0.00764 0.17175 -0.00671 0.17292 -0.00625 C 0.17722 -0.00463 0.18151 -0.0037 0.18568 -0.00208 C 0.18842 -0.00092 0.19102 0.0007 0.19375 0.00209 C 0.19532 0.00278 0.19688 0.00324 0.19831 0.00417 C 0.20013 0.0051 0.20521 0.00926 0.20756 0.01019 C 0.2099 0.01111 0.21224 0.01158 0.21446 0.01227 C 0.21758 0.01574 0.22058 0.01945 0.2237 0.02246 C 0.22487 0.02361 0.22644 0.02292 0.22722 0.02454 C 0.22826 0.02686 0.22761 0.03033 0.22839 0.03287 C 0.22891 0.03449 0.23073 0.03704 0.23073 0.03727 L 0.23073 0.03704 " pathEditMode="relative" rAng="0" ptsTypes="AAAAAAAAAAAAAAAAAAAAAAAAAAA">
                                      <p:cBhvr>
                                        <p:cTn id="111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2 -0.00556 L 0.00572 -0.00533 C 0.01184 -0.01574 0.01783 -0.02639 0.02408 -0.03635 C 0.02513 -0.03797 0.02617 -0.04005 0.0276 -0.04051 C 0.03216 -0.04213 0.03684 -0.04144 0.0414 -0.0426 C 0.04609 -0.04352 0.05065 -0.04537 0.0552 -0.04653 C 0.05794 -0.04746 0.06067 -0.04792 0.06341 -0.04861 L 0.09674 -0.0588 C 0.11289 -0.05764 0.12903 -0.05556 0.14531 -0.05486 C 0.1776 -0.05348 0.20989 -0.05463 0.24218 -0.05278 C 0.24609 -0.05255 0.24973 -0.04908 0.25364 -0.04861 C 0.2694 -0.04699 0.28528 -0.04723 0.30104 -0.04653 C 0.30976 -0.04352 0.32643 -0.03773 0.33098 -0.03426 C 0.33554 -0.03079 0.34036 -0.02778 0.34479 -0.02408 C 0.34765 -0.02176 0.35026 -0.01875 0.35286 -0.01574 C 0.35416 -0.01459 0.35507 -0.01273 0.35638 -0.01181 C 0.35781 -0.01065 0.3595 -0.01042 0.36093 -0.00973 C 0.36549 -0.0044 0.36523 -0.00417 0.37135 0.00069 C 0.37252 0.00139 0.37369 0.00162 0.37487 0.00277 C 0.38372 0.01065 0.37304 0.0037 0.38177 0.00879 C 0.38372 0.01227 0.38606 0.01504 0.3875 0.01898 C 0.38828 0.02106 0.38893 0.02338 0.38984 0.02523 C 0.39375 0.03379 0.39088 0.02477 0.39335 0.03356 L 0.39335 0.03379 " pathEditMode="relative" rAng="0" ptsTypes="AAAAAAAAAAAAAAAAAAAAAAAA">
                                      <p:cBhvr>
                                        <p:cTn id="1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6" grpId="0"/>
      <p:bldP spid="6" grpId="1"/>
      <p:bldP spid="11" grpId="0" animBg="1"/>
      <p:bldP spid="13" grpId="0" animBg="1"/>
      <p:bldP spid="14" grpId="0" animBg="1"/>
      <p:bldP spid="16" grpId="0"/>
      <p:bldP spid="16" grpId="1"/>
      <p:bldP spid="1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2BF84C-3E2E-48E0-8DFF-04139FB75E8E}"/>
              </a:ext>
            </a:extLst>
          </p:cNvPr>
          <p:cNvSpPr txBox="1"/>
          <p:nvPr/>
        </p:nvSpPr>
        <p:spPr>
          <a:xfrm>
            <a:off x="1416759" y="425089"/>
            <a:ext cx="901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বিপরীত শব্দ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2B079-EF57-4F2D-A3FE-B208B6B1D106}"/>
              </a:ext>
            </a:extLst>
          </p:cNvPr>
          <p:cNvSpPr txBox="1"/>
          <p:nvPr/>
        </p:nvSpPr>
        <p:spPr>
          <a:xfrm>
            <a:off x="2933113" y="1753410"/>
            <a:ext cx="55075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আপন- পর 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জোয়ার – ভাটা 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চেনা – অচেনা 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 – শুরু 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দিন- রাত 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কেনা- বেচা 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খুশি – অখুশি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5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FBF644-6F46-4B0D-BD8E-8FC2C64F7E95}"/>
              </a:ext>
            </a:extLst>
          </p:cNvPr>
          <p:cNvSpPr txBox="1"/>
          <p:nvPr/>
        </p:nvSpPr>
        <p:spPr>
          <a:xfrm>
            <a:off x="887896" y="464690"/>
            <a:ext cx="10416208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শিক্ষার্থীদের </a:t>
            </a:r>
            <a:r>
              <a:rPr lang="en-US" sz="44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সরব</a:t>
            </a:r>
            <a:r>
              <a:rPr lang="bn-BD" sz="4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পাঠ ও প্রমিত উচ্চার</a:t>
            </a:r>
            <a:r>
              <a:rPr lang="en-US" sz="4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ণ</a:t>
            </a:r>
            <a:r>
              <a:rPr lang="bn-BD" sz="4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অনুশীলন</a:t>
            </a:r>
            <a:endParaRPr lang="en-US" sz="44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E0BCD-F3DD-4167-BCC6-60C8BA499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16" y="1293901"/>
            <a:ext cx="3881492" cy="5099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8F63DF-3646-4C7B-9A8C-D69CBA363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66" y="1848951"/>
            <a:ext cx="6610350" cy="34757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76770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4D51EB-6354-439D-AE23-8267105F661D}"/>
              </a:ext>
            </a:extLst>
          </p:cNvPr>
          <p:cNvSpPr txBox="1"/>
          <p:nvPr/>
        </p:nvSpPr>
        <p:spPr>
          <a:xfrm>
            <a:off x="834886" y="410002"/>
            <a:ext cx="9740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দলে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আবৃতি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2B6FB-4BC9-4773-8CF8-C3D91C514067}"/>
              </a:ext>
            </a:extLst>
          </p:cNvPr>
          <p:cNvSpPr txBox="1"/>
          <p:nvPr/>
        </p:nvSpPr>
        <p:spPr>
          <a:xfrm>
            <a:off x="834886" y="1179443"/>
            <a:ext cx="8176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দলে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কবিতাটি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আবৃতি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3B243E-C07C-4611-B997-8B8A82E12007}"/>
              </a:ext>
            </a:extLst>
          </p:cNvPr>
          <p:cNvSpPr txBox="1"/>
          <p:nvPr/>
        </p:nvSpPr>
        <p:spPr>
          <a:xfrm>
            <a:off x="-139146" y="2073268"/>
            <a:ext cx="617551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জোয়ার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নৌকা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একলা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চেনা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যখন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খুশী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আঁকি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পাশে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জারুল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হলুদ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012625-01D1-41EF-93EF-2ECB61DB1586}"/>
              </a:ext>
            </a:extLst>
          </p:cNvPr>
          <p:cNvSpPr txBox="1"/>
          <p:nvPr/>
        </p:nvSpPr>
        <p:spPr>
          <a:xfrm>
            <a:off x="6069496" y="2020666"/>
            <a:ext cx="588396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এমনি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পাওয়া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কড়িতে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চলেছে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মানুষগুলো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বেশ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 মানুষ যায় মাঠে আর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হাটের মানুষ হাটে।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 দেখে একটি ছেলের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সারাটি দিন কাটে।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9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371BF2-0370-4D06-AE32-AF47B50B07A8}"/>
              </a:ext>
            </a:extLst>
          </p:cNvPr>
          <p:cNvSpPr txBox="1"/>
          <p:nvPr/>
        </p:nvSpPr>
        <p:spPr>
          <a:xfrm>
            <a:off x="1053548" y="318916"/>
            <a:ext cx="100849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আমরা কিছু নতুন শব্দ ও অর্থ জেনে নিই- 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63A9D3-6491-43CE-A71C-DB5AC217D0AC}"/>
              </a:ext>
            </a:extLst>
          </p:cNvPr>
          <p:cNvSpPr txBox="1"/>
          <p:nvPr/>
        </p:nvSpPr>
        <p:spPr>
          <a:xfrm>
            <a:off x="1815548" y="1282431"/>
            <a:ext cx="13119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কড়ি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1B27B-C984-40D7-A14F-76F3298A1C55}"/>
              </a:ext>
            </a:extLst>
          </p:cNvPr>
          <p:cNvSpPr txBox="1"/>
          <p:nvPr/>
        </p:nvSpPr>
        <p:spPr>
          <a:xfrm>
            <a:off x="5287618" y="1302249"/>
            <a:ext cx="6175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 ধরনের ছো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ট্ট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সাদা ঝিনুক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4A5855-8E26-4F5C-BE27-195C1B7EB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962" y="1157462"/>
            <a:ext cx="1652978" cy="1279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96587D-120F-42AE-8223-0E3D52F3CD56}"/>
              </a:ext>
            </a:extLst>
          </p:cNvPr>
          <p:cNvSpPr txBox="1"/>
          <p:nvPr/>
        </p:nvSpPr>
        <p:spPr>
          <a:xfrm>
            <a:off x="1133060" y="2762549"/>
            <a:ext cx="2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আপন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6A5CEF-596A-4FC3-9B22-22E56076D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22" y="2567252"/>
            <a:ext cx="1618858" cy="118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9A3D34-2D0B-4458-A1F7-CC2811F6BB07}"/>
              </a:ext>
            </a:extLst>
          </p:cNvPr>
          <p:cNvSpPr txBox="1"/>
          <p:nvPr/>
        </p:nvSpPr>
        <p:spPr>
          <a:xfrm>
            <a:off x="5181600" y="2825700"/>
            <a:ext cx="2875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নিজের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525960-53D6-4422-B8A6-452702A0E093}"/>
              </a:ext>
            </a:extLst>
          </p:cNvPr>
          <p:cNvSpPr txBox="1"/>
          <p:nvPr/>
        </p:nvSpPr>
        <p:spPr>
          <a:xfrm>
            <a:off x="1053548" y="4276637"/>
            <a:ext cx="2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 সারে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4FAB40F-E785-412A-96C2-42E7E1050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082" y="3929792"/>
            <a:ext cx="1618858" cy="1279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D59A6C-1ECB-4FF2-8684-9C10CEB8BCA6}"/>
              </a:ext>
            </a:extLst>
          </p:cNvPr>
          <p:cNvSpPr txBox="1"/>
          <p:nvPr/>
        </p:nvSpPr>
        <p:spPr>
          <a:xfrm>
            <a:off x="5181600" y="4181442"/>
            <a:ext cx="390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সারিবদ্ধ ভাবে।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832BBB-CB9C-4478-903A-0F0288C14270}"/>
              </a:ext>
            </a:extLst>
          </p:cNvPr>
          <p:cNvSpPr txBox="1"/>
          <p:nvPr/>
        </p:nvSpPr>
        <p:spPr>
          <a:xfrm>
            <a:off x="1417983" y="5526157"/>
            <a:ext cx="2333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আঁকা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D442400-1127-4E90-A82E-0AA84278C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082" y="5385383"/>
            <a:ext cx="1618858" cy="1078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D5EC4B-E50E-4EE0-8675-7EDD713D9F59}"/>
              </a:ext>
            </a:extLst>
          </p:cNvPr>
          <p:cNvSpPr txBox="1"/>
          <p:nvPr/>
        </p:nvSpPr>
        <p:spPr>
          <a:xfrm>
            <a:off x="5439060" y="5486759"/>
            <a:ext cx="4678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 কিছু অঙ্কন করা।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28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6" grpId="0"/>
      <p:bldP spid="17" grpId="0"/>
      <p:bldP spid="19" grpId="0"/>
      <p:bldP spid="20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7095B-E2E0-466D-82AF-9CBE8D753EFE}"/>
              </a:ext>
            </a:extLst>
          </p:cNvPr>
          <p:cNvSpPr txBox="1"/>
          <p:nvPr/>
        </p:nvSpPr>
        <p:spPr>
          <a:xfrm>
            <a:off x="2584174" y="291547"/>
            <a:ext cx="6480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 কাজ 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2336C9-FE6F-4F6F-8C3D-2A2762E1A407}"/>
              </a:ext>
            </a:extLst>
          </p:cNvPr>
          <p:cNvSpPr txBox="1"/>
          <p:nvPr/>
        </p:nvSpPr>
        <p:spPr>
          <a:xfrm>
            <a:off x="-135888" y="2205567"/>
            <a:ext cx="10937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§"/>
            </a:pP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পাঠের কবিতাংশটুকু খাতায় লেখ 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502DB-B68A-4294-802B-1505FF75E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826" y="291547"/>
            <a:ext cx="2085612" cy="17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8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B0052B90-88D6-432D-87C0-53B1945E07DA}"/>
              </a:ext>
            </a:extLst>
          </p:cNvPr>
          <p:cNvSpPr/>
          <p:nvPr/>
        </p:nvSpPr>
        <p:spPr>
          <a:xfrm>
            <a:off x="2717704" y="1849128"/>
            <a:ext cx="1110344" cy="1094788"/>
          </a:xfrm>
          <a:prstGeom prst="ellipse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  <a:alpha val="48000"/>
                  <a:lumMod val="83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64C29C-A9AF-46A2-B068-F62FE702371B}"/>
              </a:ext>
            </a:extLst>
          </p:cNvPr>
          <p:cNvSpPr/>
          <p:nvPr/>
        </p:nvSpPr>
        <p:spPr>
          <a:xfrm>
            <a:off x="2920000" y="1286201"/>
            <a:ext cx="1110344" cy="1094788"/>
          </a:xfrm>
          <a:prstGeom prst="ellipse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  <a:alpha val="48000"/>
                  <a:lumMod val="83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FB557A-B929-4BDA-A643-C4D02981D5CC}"/>
              </a:ext>
            </a:extLst>
          </p:cNvPr>
          <p:cNvGrpSpPr/>
          <p:nvPr/>
        </p:nvGrpSpPr>
        <p:grpSpPr>
          <a:xfrm>
            <a:off x="5459708" y="1103774"/>
            <a:ext cx="5566407" cy="4650451"/>
            <a:chOff x="5400287" y="1126249"/>
            <a:chExt cx="5566407" cy="4650451"/>
          </a:xfrm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C549728A-670F-4A2B-A0DA-3AD35FA852F0}"/>
                </a:ext>
              </a:extLst>
            </p:cNvPr>
            <p:cNvSpPr/>
            <p:nvPr/>
          </p:nvSpPr>
          <p:spPr>
            <a:xfrm rot="7501838">
              <a:off x="6433379" y="1179118"/>
              <a:ext cx="4559830" cy="4506800"/>
            </a:xfrm>
            <a:prstGeom prst="halfFrame">
              <a:avLst>
                <a:gd name="adj1" fmla="val 13388"/>
                <a:gd name="adj2" fmla="val 13058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C3E7EA29-F627-4B45-94E9-CB69FF08AB58}"/>
                </a:ext>
              </a:extLst>
            </p:cNvPr>
            <p:cNvSpPr/>
            <p:nvPr/>
          </p:nvSpPr>
          <p:spPr>
            <a:xfrm rot="7501838">
              <a:off x="6081639" y="1294863"/>
              <a:ext cx="4650451" cy="4313223"/>
            </a:xfrm>
            <a:prstGeom prst="halfFrame">
              <a:avLst>
                <a:gd name="adj1" fmla="val 13388"/>
                <a:gd name="adj2" fmla="val 13058"/>
              </a:avLst>
            </a:prstGeom>
            <a:solidFill>
              <a:srgbClr val="33CC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92A3C374-E0B6-425C-A22D-914DB340B4C2}"/>
                </a:ext>
              </a:extLst>
            </p:cNvPr>
            <p:cNvSpPr/>
            <p:nvPr/>
          </p:nvSpPr>
          <p:spPr>
            <a:xfrm rot="7501838">
              <a:off x="5712540" y="1221891"/>
              <a:ext cx="4532162" cy="4440335"/>
            </a:xfrm>
            <a:prstGeom prst="halfFrame">
              <a:avLst>
                <a:gd name="adj1" fmla="val 13388"/>
                <a:gd name="adj2" fmla="val 13058"/>
              </a:avLst>
            </a:prstGeom>
            <a:solidFill>
              <a:srgbClr val="CC00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95A4696D-7D0F-429A-8BFD-CFBCF7C2A189}"/>
                </a:ext>
              </a:extLst>
            </p:cNvPr>
            <p:cNvSpPr/>
            <p:nvPr/>
          </p:nvSpPr>
          <p:spPr>
            <a:xfrm rot="7501838">
              <a:off x="5424092" y="1191309"/>
              <a:ext cx="4457371" cy="4504982"/>
            </a:xfrm>
            <a:prstGeom prst="halfFrame">
              <a:avLst>
                <a:gd name="adj1" fmla="val 13388"/>
                <a:gd name="adj2" fmla="val 13058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21AE1A37-FB61-4B9C-835F-85E1EFA48A47}"/>
              </a:ext>
            </a:extLst>
          </p:cNvPr>
          <p:cNvSpPr/>
          <p:nvPr/>
        </p:nvSpPr>
        <p:spPr>
          <a:xfrm>
            <a:off x="357051" y="458564"/>
            <a:ext cx="1110343" cy="1057469"/>
          </a:xfrm>
          <a:prstGeom prst="star5">
            <a:avLst/>
          </a:prstGeom>
          <a:solidFill>
            <a:srgbClr val="CC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7659924E-6A93-4C42-AB18-2D1A36A92BAD}"/>
              </a:ext>
            </a:extLst>
          </p:cNvPr>
          <p:cNvSpPr/>
          <p:nvPr/>
        </p:nvSpPr>
        <p:spPr>
          <a:xfrm>
            <a:off x="857803" y="921610"/>
            <a:ext cx="832759" cy="793103"/>
          </a:xfrm>
          <a:prstGeom prst="star5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6F980C42-2361-4258-A177-D4793B13BBA9}"/>
              </a:ext>
            </a:extLst>
          </p:cNvPr>
          <p:cNvSpPr/>
          <p:nvPr/>
        </p:nvSpPr>
        <p:spPr>
          <a:xfrm>
            <a:off x="163840" y="921610"/>
            <a:ext cx="1110343" cy="105746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D6F5E8-0053-4E26-A718-E64013F475DA}"/>
              </a:ext>
            </a:extLst>
          </p:cNvPr>
          <p:cNvSpPr txBox="1"/>
          <p:nvPr/>
        </p:nvSpPr>
        <p:spPr>
          <a:xfrm>
            <a:off x="2034594" y="472517"/>
            <a:ext cx="523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bn-BD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পরিচিতি</a:t>
            </a: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F7E538-DEA3-4272-A1D4-2DF829D04152}"/>
              </a:ext>
            </a:extLst>
          </p:cNvPr>
          <p:cNvSpPr/>
          <p:nvPr/>
        </p:nvSpPr>
        <p:spPr>
          <a:xfrm>
            <a:off x="3476650" y="1683821"/>
            <a:ext cx="1985375" cy="2658504"/>
          </a:xfrm>
          <a:prstGeom prst="rect">
            <a:avLst/>
          </a:prstGeom>
          <a:solidFill>
            <a:srgbClr val="33CC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9752F6-D68D-4837-A192-C0B863136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03" y="1730204"/>
            <a:ext cx="1905621" cy="25657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9638640-23E9-4EA3-B71C-5D240FFDA899}"/>
              </a:ext>
            </a:extLst>
          </p:cNvPr>
          <p:cNvSpPr txBox="1"/>
          <p:nvPr/>
        </p:nvSpPr>
        <p:spPr>
          <a:xfrm>
            <a:off x="3040063" y="4521376"/>
            <a:ext cx="771636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নামঃ প্রিয়াঙ্কা মজুমদার</a:t>
            </a:r>
          </a:p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  </a:t>
            </a:r>
          </a:p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ইয়ারনুরুল্যাপুর সরকারি প্রাথমিক বিদ্যালয় </a:t>
            </a:r>
          </a:p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দাগনভুইয়া, ফেনী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56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68B322-09B8-4C4E-B724-B20931D007EE}"/>
              </a:ext>
            </a:extLst>
          </p:cNvPr>
          <p:cNvSpPr txBox="1"/>
          <p:nvPr/>
        </p:nvSpPr>
        <p:spPr>
          <a:xfrm>
            <a:off x="3366051" y="450574"/>
            <a:ext cx="4479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 কাজ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2C317-B1EA-49F7-BEF3-4654CE4EB6CE}"/>
              </a:ext>
            </a:extLst>
          </p:cNvPr>
          <p:cNvSpPr txBox="1"/>
          <p:nvPr/>
        </p:nvSpPr>
        <p:spPr>
          <a:xfrm>
            <a:off x="397565" y="1470992"/>
            <a:ext cx="2968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জবা দল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1197B-6FD4-449E-ABCA-C8C2F13E45A0}"/>
              </a:ext>
            </a:extLst>
          </p:cNvPr>
          <p:cNvSpPr txBox="1"/>
          <p:nvPr/>
        </p:nvSpPr>
        <p:spPr>
          <a:xfrm>
            <a:off x="2703443" y="1496392"/>
            <a:ext cx="94885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প্রদত্ত শব্দগুলো দিয়ে বাক্য গঠন কর- </a:t>
            </a:r>
          </a:p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কড়ি , জোয়ার , ছবি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CE519-A6A2-4F2B-9A53-797C1B94774F}"/>
              </a:ext>
            </a:extLst>
          </p:cNvPr>
          <p:cNvSpPr txBox="1"/>
          <p:nvPr/>
        </p:nvSpPr>
        <p:spPr>
          <a:xfrm>
            <a:off x="251793" y="3119109"/>
            <a:ext cx="3684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গোলাপ দল -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8D3D2-7495-4B8C-B5F7-E27C197FD2F6}"/>
              </a:ext>
            </a:extLst>
          </p:cNvPr>
          <p:cNvSpPr txBox="1"/>
          <p:nvPr/>
        </p:nvSpPr>
        <p:spPr>
          <a:xfrm>
            <a:off x="291547" y="4592167"/>
            <a:ext cx="3087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শাপলা দল -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6EF3D-0B4F-488C-AEE6-53B976774338}"/>
              </a:ext>
            </a:extLst>
          </p:cNvPr>
          <p:cNvSpPr txBox="1"/>
          <p:nvPr/>
        </p:nvSpPr>
        <p:spPr>
          <a:xfrm>
            <a:off x="2981739" y="4578913"/>
            <a:ext cx="8918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যুক্তবর্ন ভেঙে লেখো ও প্রতিটি যুক্তবর্ণ দিয়ে তৈরি শব্দ দিয়ে একটি করে বাক্য লেখ </a:t>
            </a:r>
          </a:p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স্ক, ল্প, ন্ধ, স্ব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D6B265-B9F4-47C2-85F8-372E9C4EE833}"/>
              </a:ext>
            </a:extLst>
          </p:cNvPr>
          <p:cNvSpPr txBox="1"/>
          <p:nvPr/>
        </p:nvSpPr>
        <p:spPr>
          <a:xfrm>
            <a:off x="2981739" y="3132363"/>
            <a:ext cx="8044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ছেলেটি কীসের ছবি আঁকছে ? দুই বাক্যে লেখ।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 descr="copy_of_focusgroup.png">
            <a:extLst>
              <a:ext uri="{FF2B5EF4-FFF2-40B4-BE49-F238E27FC236}">
                <a16:creationId xmlns:a16="http://schemas.microsoft.com/office/drawing/2014/main" id="{67559EDC-3F84-4771-A7B9-4EA35A15D0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261" y="388083"/>
            <a:ext cx="1919174" cy="1526255"/>
          </a:xfrm>
          <a:prstGeom prst="rect">
            <a:avLst/>
          </a:prstGeom>
          <a:ln>
            <a:solidFill>
              <a:srgbClr val="0070C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22208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68B322-09B8-4C4E-B724-B20931D007EE}"/>
              </a:ext>
            </a:extLst>
          </p:cNvPr>
          <p:cNvSpPr txBox="1"/>
          <p:nvPr/>
        </p:nvSpPr>
        <p:spPr>
          <a:xfrm>
            <a:off x="3352799" y="503583"/>
            <a:ext cx="4479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6F7BED-CC61-4BAC-B12A-4C1C5B19B8F3}"/>
              </a:ext>
            </a:extLst>
          </p:cNvPr>
          <p:cNvSpPr txBox="1"/>
          <p:nvPr/>
        </p:nvSpPr>
        <p:spPr>
          <a:xfrm>
            <a:off x="6532099" y="2644170"/>
            <a:ext cx="5031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কবিতাটির মূলভাব ৫ বাক্যে লেখ।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19318-B93A-44C6-B81A-0F3AA57DB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939" y="39334"/>
            <a:ext cx="2143125" cy="2143125"/>
          </a:xfrm>
          <a:prstGeom prst="rect">
            <a:avLst/>
          </a:prstGeom>
        </p:spPr>
      </p:pic>
      <p:pic>
        <p:nvPicPr>
          <p:cNvPr id="6" name="Picture 4" descr="Download Floral Transparent PNG For Designing Projects - Free ...">
            <a:extLst>
              <a:ext uri="{FF2B5EF4-FFF2-40B4-BE49-F238E27FC236}">
                <a16:creationId xmlns:a16="http://schemas.microsoft.com/office/drawing/2014/main" id="{5E4A3331-58C9-47E8-A755-58C7BDD23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4473">
            <a:off x="-143269" y="1253217"/>
            <a:ext cx="8338253" cy="606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882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68B322-09B8-4C4E-B724-B20931D007EE}"/>
              </a:ext>
            </a:extLst>
          </p:cNvPr>
          <p:cNvSpPr txBox="1"/>
          <p:nvPr/>
        </p:nvSpPr>
        <p:spPr>
          <a:xfrm>
            <a:off x="3339547" y="291548"/>
            <a:ext cx="4479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90A1B5-4E1E-4614-AE90-5DCEFD2E0598}"/>
              </a:ext>
            </a:extLst>
          </p:cNvPr>
          <p:cNvSpPr txBox="1"/>
          <p:nvPr/>
        </p:nvSpPr>
        <p:spPr>
          <a:xfrm>
            <a:off x="0" y="1122545"/>
            <a:ext cx="7891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প্রশ্নগুলোর উত্তর মুখে বল-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43F4B-1593-49B8-8DEF-F88924CD601A}"/>
              </a:ext>
            </a:extLst>
          </p:cNvPr>
          <p:cNvSpPr txBox="1"/>
          <p:nvPr/>
        </p:nvSpPr>
        <p:spPr>
          <a:xfrm>
            <a:off x="-1709531" y="2013228"/>
            <a:ext cx="952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    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7F7E7-6E06-409F-BA94-F057D64C2E49}"/>
              </a:ext>
            </a:extLst>
          </p:cNvPr>
          <p:cNvSpPr txBox="1"/>
          <p:nvPr/>
        </p:nvSpPr>
        <p:spPr>
          <a:xfrm>
            <a:off x="344555" y="2764516"/>
            <a:ext cx="862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নদীর তীরে সারি সারি কী রাখা ছিল?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A1E2B8-4B00-42AF-A456-A6E8AA440B76}"/>
              </a:ext>
            </a:extLst>
          </p:cNvPr>
          <p:cNvSpPr txBox="1"/>
          <p:nvPr/>
        </p:nvSpPr>
        <p:spPr>
          <a:xfrm>
            <a:off x="344555" y="3728564"/>
            <a:ext cx="10230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স্বদেশ কবিতায় ছেলেটি কীভাবে তার ছবি আঁকে 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85AC46-88AA-4B9A-8711-C57027C5F249}"/>
              </a:ext>
            </a:extLst>
          </p:cNvPr>
          <p:cNvSpPr txBox="1"/>
          <p:nvPr/>
        </p:nvSpPr>
        <p:spPr>
          <a:xfrm>
            <a:off x="344555" y="4651739"/>
            <a:ext cx="11555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৪। কবি আহসান হাবীব কত সালে , কোথায় জন্মগ্রহণ করেন?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4A616-A840-42DD-8606-A117CC06C458}"/>
              </a:ext>
            </a:extLst>
          </p:cNvPr>
          <p:cNvSpPr txBox="1"/>
          <p:nvPr/>
        </p:nvSpPr>
        <p:spPr>
          <a:xfrm>
            <a:off x="344555" y="1928549"/>
            <a:ext cx="8507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 কোন ছবিটি টাকা দিয়ে কেনা যায় না?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5C942F-C0E8-4764-9F57-373FE857DB4E}"/>
              </a:ext>
            </a:extLst>
          </p:cNvPr>
          <p:cNvSpPr txBox="1"/>
          <p:nvPr/>
        </p:nvSpPr>
        <p:spPr>
          <a:xfrm>
            <a:off x="344555" y="5723473"/>
            <a:ext cx="9819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৫। কবি আহসান হাবীব কত সালে মৃত্যুবরণ করেন?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6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92879A-DF2C-4B32-8DA2-E011261F8D27}"/>
              </a:ext>
            </a:extLst>
          </p:cNvPr>
          <p:cNvSpPr txBox="1"/>
          <p:nvPr/>
        </p:nvSpPr>
        <p:spPr>
          <a:xfrm>
            <a:off x="2796209" y="503583"/>
            <a:ext cx="5539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পরিকল্পিত কাজ 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F4EC7-C904-4402-94F1-4DC34FAC536C}"/>
              </a:ext>
            </a:extLst>
          </p:cNvPr>
          <p:cNvSpPr txBox="1"/>
          <p:nvPr/>
        </p:nvSpPr>
        <p:spPr>
          <a:xfrm>
            <a:off x="538368" y="2698248"/>
            <a:ext cx="9518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 প্রকৃতি সম্পর্কে ৫টি বাক্য লিখে আনবে।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8D748A-5AE5-461D-866B-46236AB21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37" y="287246"/>
            <a:ext cx="29337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47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68B322-09B8-4C4E-B724-B20931D007EE}"/>
              </a:ext>
            </a:extLst>
          </p:cNvPr>
          <p:cNvSpPr txBox="1"/>
          <p:nvPr/>
        </p:nvSpPr>
        <p:spPr>
          <a:xfrm>
            <a:off x="2027581" y="1139688"/>
            <a:ext cx="7222436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 অনেক ধন্যবাদ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A95DC-587B-41FE-9399-E3D6D5C99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9" y="2150452"/>
            <a:ext cx="3279859" cy="4042995"/>
          </a:xfrm>
          <a:prstGeom prst="rect">
            <a:avLst/>
          </a:prstGeom>
        </p:spPr>
      </p:pic>
      <p:pic>
        <p:nvPicPr>
          <p:cNvPr id="5" name="Picture 4" descr="C:\Users\RAFIQ\Downloads\grtgrthyt.gif">
            <a:extLst>
              <a:ext uri="{FF2B5EF4-FFF2-40B4-BE49-F238E27FC236}">
                <a16:creationId xmlns:a16="http://schemas.microsoft.com/office/drawing/2014/main" id="{4CE49563-2BA4-4046-95C0-4BF7F27F5F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9557" y="2286000"/>
            <a:ext cx="1665197" cy="1143000"/>
          </a:xfrm>
          <a:prstGeom prst="rect">
            <a:avLst/>
          </a:prstGeom>
          <a:noFill/>
        </p:spPr>
      </p:pic>
      <p:pic>
        <p:nvPicPr>
          <p:cNvPr id="6" name="Picture 5" descr="C:\Users\RAFIQ\Downloads\grtgrthyt.gif">
            <a:extLst>
              <a:ext uri="{FF2B5EF4-FFF2-40B4-BE49-F238E27FC236}">
                <a16:creationId xmlns:a16="http://schemas.microsoft.com/office/drawing/2014/main" id="{5C1E53F3-3D4E-434E-9A8D-5A461B6772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9390" y="1932871"/>
            <a:ext cx="1665197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040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65121DD-ECD8-4301-9930-E7010513FDCB}"/>
              </a:ext>
            </a:extLst>
          </p:cNvPr>
          <p:cNvSpPr/>
          <p:nvPr/>
        </p:nvSpPr>
        <p:spPr>
          <a:xfrm>
            <a:off x="4307298" y="4839822"/>
            <a:ext cx="485265" cy="485265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57E9A3F0-A2C0-4EA4-A351-D5016D1756DC}"/>
              </a:ext>
            </a:extLst>
          </p:cNvPr>
          <p:cNvSpPr/>
          <p:nvPr/>
        </p:nvSpPr>
        <p:spPr>
          <a:xfrm>
            <a:off x="415006" y="3472032"/>
            <a:ext cx="2374564" cy="2374564"/>
          </a:xfrm>
          <a:prstGeom prst="donut">
            <a:avLst>
              <a:gd name="adj" fmla="val 9052"/>
            </a:avLst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4ADE99A7-47CF-499E-A9B2-6E56A7B68D85}"/>
              </a:ext>
            </a:extLst>
          </p:cNvPr>
          <p:cNvSpPr/>
          <p:nvPr/>
        </p:nvSpPr>
        <p:spPr>
          <a:xfrm>
            <a:off x="1593870" y="1285249"/>
            <a:ext cx="1130059" cy="1183363"/>
          </a:xfrm>
          <a:prstGeom prst="donut">
            <a:avLst>
              <a:gd name="adj" fmla="val 9906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6C834434-21F1-4A1D-80D3-8AB01C2EC24E}"/>
              </a:ext>
            </a:extLst>
          </p:cNvPr>
          <p:cNvSpPr/>
          <p:nvPr/>
        </p:nvSpPr>
        <p:spPr>
          <a:xfrm>
            <a:off x="2300467" y="2269868"/>
            <a:ext cx="1491176" cy="1561513"/>
          </a:xfrm>
          <a:prstGeom prst="donut">
            <a:avLst>
              <a:gd name="adj" fmla="val 9906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D131D544-0023-49E6-A2A7-8880B52404C6}"/>
              </a:ext>
            </a:extLst>
          </p:cNvPr>
          <p:cNvSpPr/>
          <p:nvPr/>
        </p:nvSpPr>
        <p:spPr>
          <a:xfrm>
            <a:off x="2888101" y="3805674"/>
            <a:ext cx="1491176" cy="1561513"/>
          </a:xfrm>
          <a:prstGeom prst="donut">
            <a:avLst>
              <a:gd name="adj" fmla="val 9906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0F39738D-687F-458A-8F32-0AD6EDDDEACD}"/>
              </a:ext>
            </a:extLst>
          </p:cNvPr>
          <p:cNvSpPr/>
          <p:nvPr/>
        </p:nvSpPr>
        <p:spPr>
          <a:xfrm>
            <a:off x="4056855" y="2572675"/>
            <a:ext cx="1012828" cy="1060602"/>
          </a:xfrm>
          <a:prstGeom prst="donut">
            <a:avLst>
              <a:gd name="adj" fmla="val 9906"/>
            </a:avLst>
          </a:prstGeom>
          <a:solidFill>
            <a:srgbClr val="BA46A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FA44E3-5C86-4128-AE2F-4CCC5C9B6688}"/>
              </a:ext>
            </a:extLst>
          </p:cNvPr>
          <p:cNvSpPr/>
          <p:nvPr/>
        </p:nvSpPr>
        <p:spPr>
          <a:xfrm>
            <a:off x="4563269" y="5409798"/>
            <a:ext cx="323510" cy="32351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D51895-3A78-4368-9F14-65D019C54C56}"/>
              </a:ext>
            </a:extLst>
          </p:cNvPr>
          <p:cNvSpPr/>
          <p:nvPr/>
        </p:nvSpPr>
        <p:spPr>
          <a:xfrm>
            <a:off x="4352215" y="5765718"/>
            <a:ext cx="161755" cy="161755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E22924B-072E-454C-9941-17A32CDC1E65}"/>
              </a:ext>
            </a:extLst>
          </p:cNvPr>
          <p:cNvSpPr/>
          <p:nvPr/>
        </p:nvSpPr>
        <p:spPr>
          <a:xfrm>
            <a:off x="5081906" y="2618215"/>
            <a:ext cx="485265" cy="485265"/>
          </a:xfrm>
          <a:prstGeom prst="ellipse">
            <a:avLst/>
          </a:prstGeom>
          <a:solidFill>
            <a:srgbClr val="BA46A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A56AE8-2617-4984-86D1-C627CA45882C}"/>
              </a:ext>
            </a:extLst>
          </p:cNvPr>
          <p:cNvSpPr/>
          <p:nvPr/>
        </p:nvSpPr>
        <p:spPr>
          <a:xfrm>
            <a:off x="5656034" y="2702346"/>
            <a:ext cx="323510" cy="323510"/>
          </a:xfrm>
          <a:prstGeom prst="ellipse">
            <a:avLst/>
          </a:prstGeom>
          <a:solidFill>
            <a:srgbClr val="BA46A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A7A201A-D49D-4DD0-AF13-00CCD5968424}"/>
              </a:ext>
            </a:extLst>
          </p:cNvPr>
          <p:cNvSpPr/>
          <p:nvPr/>
        </p:nvSpPr>
        <p:spPr>
          <a:xfrm>
            <a:off x="5898666" y="3138230"/>
            <a:ext cx="161755" cy="161755"/>
          </a:xfrm>
          <a:prstGeom prst="ellipse">
            <a:avLst/>
          </a:prstGeom>
          <a:solidFill>
            <a:srgbClr val="BA46A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0CE9A48-5D03-42A5-8665-448EFD4BE9AC}"/>
              </a:ext>
            </a:extLst>
          </p:cNvPr>
          <p:cNvSpPr/>
          <p:nvPr/>
        </p:nvSpPr>
        <p:spPr>
          <a:xfrm>
            <a:off x="3549010" y="2027235"/>
            <a:ext cx="485265" cy="48526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33168E5-AB24-46EE-8BF1-69BA75A771A2}"/>
              </a:ext>
            </a:extLst>
          </p:cNvPr>
          <p:cNvSpPr/>
          <p:nvPr/>
        </p:nvSpPr>
        <p:spPr>
          <a:xfrm>
            <a:off x="4117975" y="1888145"/>
            <a:ext cx="323510" cy="32351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CC21BE-A665-4187-B79A-EF33A25B183F}"/>
              </a:ext>
            </a:extLst>
          </p:cNvPr>
          <p:cNvSpPr/>
          <p:nvPr/>
        </p:nvSpPr>
        <p:spPr>
          <a:xfrm>
            <a:off x="4616724" y="2113983"/>
            <a:ext cx="161755" cy="16175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6C328C6-E5CA-44A8-88BA-FCAC24E71E83}"/>
              </a:ext>
            </a:extLst>
          </p:cNvPr>
          <p:cNvSpPr/>
          <p:nvPr/>
        </p:nvSpPr>
        <p:spPr>
          <a:xfrm>
            <a:off x="1567443" y="2459714"/>
            <a:ext cx="485265" cy="485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97DF897-C0D5-4CCD-AB31-16A69A4CBA1A}"/>
              </a:ext>
            </a:extLst>
          </p:cNvPr>
          <p:cNvSpPr/>
          <p:nvPr/>
        </p:nvSpPr>
        <p:spPr>
          <a:xfrm>
            <a:off x="1120758" y="2552399"/>
            <a:ext cx="323510" cy="32351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778F550-7011-42F3-B60B-120A8878741E}"/>
              </a:ext>
            </a:extLst>
          </p:cNvPr>
          <p:cNvSpPr/>
          <p:nvPr/>
        </p:nvSpPr>
        <p:spPr>
          <a:xfrm>
            <a:off x="981092" y="2340775"/>
            <a:ext cx="161755" cy="16175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9CBDA49-BA80-453B-B454-6175CD80DCA3}"/>
              </a:ext>
            </a:extLst>
          </p:cNvPr>
          <p:cNvSpPr/>
          <p:nvPr/>
        </p:nvSpPr>
        <p:spPr>
          <a:xfrm rot="2164535">
            <a:off x="312556" y="3262534"/>
            <a:ext cx="485265" cy="48526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CD142E-3CEE-42DC-9B39-91912DFE7680}"/>
              </a:ext>
            </a:extLst>
          </p:cNvPr>
          <p:cNvSpPr/>
          <p:nvPr/>
        </p:nvSpPr>
        <p:spPr>
          <a:xfrm>
            <a:off x="291775" y="2853301"/>
            <a:ext cx="323510" cy="32351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A387130-98F0-43F4-AC96-AD8656F2F3CB}"/>
              </a:ext>
            </a:extLst>
          </p:cNvPr>
          <p:cNvSpPr/>
          <p:nvPr/>
        </p:nvSpPr>
        <p:spPr>
          <a:xfrm>
            <a:off x="598164" y="2683312"/>
            <a:ext cx="161755" cy="16175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DFBE56-8181-44A2-B5BF-F0345A14E94F}"/>
              </a:ext>
            </a:extLst>
          </p:cNvPr>
          <p:cNvSpPr txBox="1"/>
          <p:nvPr/>
        </p:nvSpPr>
        <p:spPr>
          <a:xfrm>
            <a:off x="2300467" y="362709"/>
            <a:ext cx="6927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 পরিচিতি</a:t>
            </a:r>
            <a:r>
              <a:rPr lang="bn-BD" sz="4000" b="1" u="sng" dirty="0">
                <a:ln w="762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u="sng" dirty="0">
              <a:ln w="762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E1989A2-A90C-4654-9B4F-2CC248D2C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067" y="923200"/>
            <a:ext cx="3211289" cy="38437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F65F63B-4E4A-4117-BBDC-72B442FDB1F1}"/>
              </a:ext>
            </a:extLst>
          </p:cNvPr>
          <p:cNvSpPr txBox="1"/>
          <p:nvPr/>
        </p:nvSpPr>
        <p:spPr>
          <a:xfrm>
            <a:off x="5764193" y="4766934"/>
            <a:ext cx="61755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শ্রেণিঃ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পঞ্চম</a:t>
            </a:r>
            <a:endPara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বিষয়ঃ বাংলা</a:t>
            </a:r>
          </a:p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 শিরোনামঃ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পাঠ্যাংশঃ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---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সারাট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দিন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কাটে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।”</a:t>
            </a:r>
            <a:endPara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70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7095B-E2E0-466D-82AF-9CBE8D753EFE}"/>
              </a:ext>
            </a:extLst>
          </p:cNvPr>
          <p:cNvSpPr txBox="1"/>
          <p:nvPr/>
        </p:nvSpPr>
        <p:spPr>
          <a:xfrm>
            <a:off x="2584174" y="291547"/>
            <a:ext cx="6480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2336C9-FE6F-4F6F-8C3D-2A2762E1A407}"/>
              </a:ext>
            </a:extLst>
          </p:cNvPr>
          <p:cNvSpPr txBox="1"/>
          <p:nvPr/>
        </p:nvSpPr>
        <p:spPr>
          <a:xfrm>
            <a:off x="854764" y="721859"/>
            <a:ext cx="1020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আমরা একটি ভিডিও দেখি-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6B63DDDF-0B90-40F1-AE54-97D3C8C913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360942"/>
              </p:ext>
            </p:extLst>
          </p:nvPr>
        </p:nvGraphicFramePr>
        <p:xfrm>
          <a:off x="5406885" y="2875722"/>
          <a:ext cx="834887" cy="830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14570" imgH="771459" progId="Package">
                  <p:embed/>
                </p:oleObj>
              </mc:Choice>
              <mc:Fallback>
                <p:oleObj name="Packager Shell Object" showAsIcon="1" r:id="rId2" imgW="914570" imgH="771459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06885" y="2875722"/>
                        <a:ext cx="834887" cy="830997"/>
                      </a:xfrm>
                      <a:prstGeom prst="rect">
                        <a:avLst/>
                      </a:prstGeom>
                      <a:blipFill>
                        <a:blip r:embed="rId4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744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2BF84C-3E2E-48E0-8DFF-04139FB75E8E}"/>
              </a:ext>
            </a:extLst>
          </p:cNvPr>
          <p:cNvSpPr txBox="1"/>
          <p:nvPr/>
        </p:nvSpPr>
        <p:spPr>
          <a:xfrm>
            <a:off x="717452" y="1639866"/>
            <a:ext cx="9115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§"/>
            </a:pP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ভিডিওতে তোমরা কী দেখলে ?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F6A23-6B69-42DF-9D0B-983DBE806035}"/>
              </a:ext>
            </a:extLst>
          </p:cNvPr>
          <p:cNvSpPr txBox="1"/>
          <p:nvPr/>
        </p:nvSpPr>
        <p:spPr>
          <a:xfrm>
            <a:off x="1055078" y="2721114"/>
            <a:ext cx="6780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 দৃশ্য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CB826-1ACE-4D73-A343-4D35701DA830}"/>
              </a:ext>
            </a:extLst>
          </p:cNvPr>
          <p:cNvSpPr txBox="1"/>
          <p:nvPr/>
        </p:nvSpPr>
        <p:spPr>
          <a:xfrm>
            <a:off x="1575582" y="3971639"/>
            <a:ext cx="6569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এটি কোন দেশের দৃশ্য ?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EC02E-147E-46C7-AB50-B4DC3A0D943C}"/>
              </a:ext>
            </a:extLst>
          </p:cNvPr>
          <p:cNvSpPr txBox="1"/>
          <p:nvPr/>
        </p:nvSpPr>
        <p:spPr>
          <a:xfrm>
            <a:off x="1561515" y="5052887"/>
            <a:ext cx="604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199BC0-9FB2-4F77-AD15-C419C393099C}"/>
              </a:ext>
            </a:extLst>
          </p:cNvPr>
          <p:cNvSpPr txBox="1"/>
          <p:nvPr/>
        </p:nvSpPr>
        <p:spPr>
          <a:xfrm>
            <a:off x="2968284" y="473303"/>
            <a:ext cx="4853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পূর্বজ্ঞান যাচাই 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0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51AC920-78C2-4986-A1E1-8A99A871C1F5}"/>
              </a:ext>
            </a:extLst>
          </p:cNvPr>
          <p:cNvSpPr/>
          <p:nvPr/>
        </p:nvSpPr>
        <p:spPr>
          <a:xfrm>
            <a:off x="2671368" y="1135462"/>
            <a:ext cx="7765367" cy="1244936"/>
          </a:xfrm>
          <a:prstGeom prst="roundRect">
            <a:avLst>
              <a:gd name="adj" fmla="val 4039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6AB527-A4E0-4995-911A-1050B8470CFB}"/>
              </a:ext>
            </a:extLst>
          </p:cNvPr>
          <p:cNvSpPr txBox="1"/>
          <p:nvPr/>
        </p:nvSpPr>
        <p:spPr>
          <a:xfrm>
            <a:off x="3288645" y="1342429"/>
            <a:ext cx="61757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bn-B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EBAF69-C255-4663-88AC-E236C5F520FC}"/>
              </a:ext>
            </a:extLst>
          </p:cNvPr>
          <p:cNvGrpSpPr/>
          <p:nvPr/>
        </p:nvGrpSpPr>
        <p:grpSpPr>
          <a:xfrm>
            <a:off x="2583767" y="1204287"/>
            <a:ext cx="1202146" cy="1107285"/>
            <a:chOff x="2583767" y="1204287"/>
            <a:chExt cx="1202146" cy="1107285"/>
          </a:xfrm>
        </p:grpSpPr>
        <p:sp>
          <p:nvSpPr>
            <p:cNvPr id="10" name="Star: 32 Points 9">
              <a:extLst>
                <a:ext uri="{FF2B5EF4-FFF2-40B4-BE49-F238E27FC236}">
                  <a16:creationId xmlns:a16="http://schemas.microsoft.com/office/drawing/2014/main" id="{935533CC-90B5-43AC-BF27-EB07ED651A05}"/>
                </a:ext>
              </a:extLst>
            </p:cNvPr>
            <p:cNvSpPr/>
            <p:nvPr/>
          </p:nvSpPr>
          <p:spPr>
            <a:xfrm>
              <a:off x="2583767" y="1204287"/>
              <a:ext cx="1202146" cy="1107285"/>
            </a:xfrm>
            <a:prstGeom prst="star32">
              <a:avLst/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2413D4F-5504-4622-8977-3D8EBE80A21B}"/>
                </a:ext>
              </a:extLst>
            </p:cNvPr>
            <p:cNvSpPr/>
            <p:nvPr/>
          </p:nvSpPr>
          <p:spPr>
            <a:xfrm>
              <a:off x="2879773" y="1458234"/>
              <a:ext cx="610135" cy="59939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6BAD74-2350-4AE5-A48B-628FEEC3B5A2}"/>
              </a:ext>
            </a:extLst>
          </p:cNvPr>
          <p:cNvGrpSpPr/>
          <p:nvPr/>
        </p:nvGrpSpPr>
        <p:grpSpPr>
          <a:xfrm>
            <a:off x="9120823" y="1204286"/>
            <a:ext cx="1202146" cy="1107285"/>
            <a:chOff x="2583767" y="1204287"/>
            <a:chExt cx="1202146" cy="1107285"/>
          </a:xfrm>
        </p:grpSpPr>
        <p:sp>
          <p:nvSpPr>
            <p:cNvPr id="19" name="Star: 32 Points 18">
              <a:extLst>
                <a:ext uri="{FF2B5EF4-FFF2-40B4-BE49-F238E27FC236}">
                  <a16:creationId xmlns:a16="http://schemas.microsoft.com/office/drawing/2014/main" id="{F8AB97F4-6143-4C54-B99E-D1C612345303}"/>
                </a:ext>
              </a:extLst>
            </p:cNvPr>
            <p:cNvSpPr/>
            <p:nvPr/>
          </p:nvSpPr>
          <p:spPr>
            <a:xfrm>
              <a:off x="2583767" y="1204287"/>
              <a:ext cx="1202146" cy="1107285"/>
            </a:xfrm>
            <a:prstGeom prst="star32">
              <a:avLst/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4A4B09D-6AC3-42AE-A418-7025A590E3BE}"/>
                </a:ext>
              </a:extLst>
            </p:cNvPr>
            <p:cNvSpPr/>
            <p:nvPr/>
          </p:nvSpPr>
          <p:spPr>
            <a:xfrm>
              <a:off x="2879773" y="1458234"/>
              <a:ext cx="610135" cy="59939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BA78101-999D-49F5-8041-A5DAEA1F4E82}"/>
              </a:ext>
            </a:extLst>
          </p:cNvPr>
          <p:cNvSpPr/>
          <p:nvPr/>
        </p:nvSpPr>
        <p:spPr>
          <a:xfrm>
            <a:off x="3604757" y="2587365"/>
            <a:ext cx="5543491" cy="3258232"/>
          </a:xfrm>
          <a:prstGeom prst="roundRect">
            <a:avLst>
              <a:gd name="adj" fmla="val 23575"/>
            </a:avLst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C5F68-F241-48CF-AA66-FB98DE6D769D}"/>
              </a:ext>
            </a:extLst>
          </p:cNvPr>
          <p:cNvSpPr txBox="1"/>
          <p:nvPr/>
        </p:nvSpPr>
        <p:spPr>
          <a:xfrm>
            <a:off x="3184840" y="3081233"/>
            <a:ext cx="6175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EF1A9-C199-4425-8A5C-9ACE778C64DD}"/>
              </a:ext>
            </a:extLst>
          </p:cNvPr>
          <p:cNvSpPr txBox="1"/>
          <p:nvPr/>
        </p:nvSpPr>
        <p:spPr>
          <a:xfrm>
            <a:off x="3288645" y="4076609"/>
            <a:ext cx="61757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আহসান হাবীব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142956F-ACED-46EF-8699-0748B81E5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77" y="3670562"/>
            <a:ext cx="3829840" cy="21542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E5542DC-8EEA-4640-864F-040B6F47F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251" y="4858113"/>
            <a:ext cx="2213604" cy="124515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107EFA9-233E-40A6-A760-1073694B7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027" y="5202271"/>
            <a:ext cx="2213604" cy="12451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77F2261-77B4-4441-B5C5-2EBBE4FB7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691" y="3863222"/>
            <a:ext cx="2483780" cy="139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3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A26FD39-9F00-4B7C-9393-E5F5265B69AA}"/>
              </a:ext>
            </a:extLst>
          </p:cNvPr>
          <p:cNvGrpSpPr/>
          <p:nvPr/>
        </p:nvGrpSpPr>
        <p:grpSpPr>
          <a:xfrm>
            <a:off x="1730482" y="1926251"/>
            <a:ext cx="753328" cy="715489"/>
            <a:chOff x="2887394" y="2194559"/>
            <a:chExt cx="770207" cy="731520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9258775-360F-42B0-ABBF-C255C3DF6D8D}"/>
                </a:ext>
              </a:extLst>
            </p:cNvPr>
            <p:cNvSpPr/>
            <p:nvPr/>
          </p:nvSpPr>
          <p:spPr>
            <a:xfrm>
              <a:off x="2887394" y="2194559"/>
              <a:ext cx="770207" cy="731520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F8B143-1136-458C-AC05-093B24A95232}"/>
                </a:ext>
              </a:extLst>
            </p:cNvPr>
            <p:cNvSpPr/>
            <p:nvPr/>
          </p:nvSpPr>
          <p:spPr>
            <a:xfrm>
              <a:off x="3021311" y="2311822"/>
              <a:ext cx="502372" cy="496993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C0FD4D-41A1-415C-AA46-F994920CDCED}"/>
              </a:ext>
            </a:extLst>
          </p:cNvPr>
          <p:cNvGrpSpPr/>
          <p:nvPr/>
        </p:nvGrpSpPr>
        <p:grpSpPr>
          <a:xfrm>
            <a:off x="1896840" y="3039977"/>
            <a:ext cx="711316" cy="675587"/>
            <a:chOff x="2887394" y="2194559"/>
            <a:chExt cx="770207" cy="731520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801AA61-17FC-40F2-9895-4EF7526AE905}"/>
                </a:ext>
              </a:extLst>
            </p:cNvPr>
            <p:cNvSpPr/>
            <p:nvPr/>
          </p:nvSpPr>
          <p:spPr>
            <a:xfrm>
              <a:off x="2887394" y="2194559"/>
              <a:ext cx="770207" cy="731520"/>
            </a:xfrm>
            <a:prstGeom prst="ellipse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4828109-7785-4071-9401-91FD32ACBC32}"/>
                </a:ext>
              </a:extLst>
            </p:cNvPr>
            <p:cNvSpPr/>
            <p:nvPr/>
          </p:nvSpPr>
          <p:spPr>
            <a:xfrm>
              <a:off x="3021311" y="2311822"/>
              <a:ext cx="502372" cy="496993"/>
            </a:xfrm>
            <a:prstGeom prst="ellipse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A6DF19-BE2B-4823-8DE1-C53B78177629}"/>
              </a:ext>
            </a:extLst>
          </p:cNvPr>
          <p:cNvGrpSpPr/>
          <p:nvPr/>
        </p:nvGrpSpPr>
        <p:grpSpPr>
          <a:xfrm>
            <a:off x="1639213" y="4695884"/>
            <a:ext cx="711317" cy="675588"/>
            <a:chOff x="2887394" y="2194559"/>
            <a:chExt cx="770207" cy="73152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5300B24-1AC4-47F3-A7E5-DAE230D4FCCC}"/>
                </a:ext>
              </a:extLst>
            </p:cNvPr>
            <p:cNvSpPr/>
            <p:nvPr/>
          </p:nvSpPr>
          <p:spPr>
            <a:xfrm>
              <a:off x="2887394" y="2194559"/>
              <a:ext cx="770207" cy="73152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E731185-FF3D-4C65-BC93-58BBBF4EF291}"/>
                </a:ext>
              </a:extLst>
            </p:cNvPr>
            <p:cNvSpPr/>
            <p:nvPr/>
          </p:nvSpPr>
          <p:spPr>
            <a:xfrm>
              <a:off x="3021311" y="2311822"/>
              <a:ext cx="502372" cy="496993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71C3ABA-1D1A-4224-8615-9713DDBE6E6E}"/>
              </a:ext>
            </a:extLst>
          </p:cNvPr>
          <p:cNvGrpSpPr/>
          <p:nvPr/>
        </p:nvGrpSpPr>
        <p:grpSpPr>
          <a:xfrm rot="20091909">
            <a:off x="-2326600" y="3019584"/>
            <a:ext cx="4208148" cy="421876"/>
            <a:chOff x="471268" y="2553286"/>
            <a:chExt cx="8215532" cy="875715"/>
          </a:xfrm>
          <a:solidFill>
            <a:schemeClr val="tx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B1A7BD0F-7E95-4C96-9397-1061DCF37197}"/>
                </a:ext>
              </a:extLst>
            </p:cNvPr>
            <p:cNvSpPr/>
            <p:nvPr/>
          </p:nvSpPr>
          <p:spPr>
            <a:xfrm rot="5400000">
              <a:off x="6195060" y="937260"/>
              <a:ext cx="875714" cy="4107767"/>
            </a:xfrm>
            <a:prstGeom prst="triangle">
              <a:avLst>
                <a:gd name="adj" fmla="val 5130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478E9674-6625-4028-BCC2-179FA5A8C558}"/>
                </a:ext>
              </a:extLst>
            </p:cNvPr>
            <p:cNvSpPr/>
            <p:nvPr/>
          </p:nvSpPr>
          <p:spPr>
            <a:xfrm rot="16200000">
              <a:off x="2087294" y="937260"/>
              <a:ext cx="875714" cy="4107766"/>
            </a:xfrm>
            <a:prstGeom prst="triangle">
              <a:avLst>
                <a:gd name="adj" fmla="val 5130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243B58-AA58-463D-988A-960237D9D811}"/>
              </a:ext>
            </a:extLst>
          </p:cNvPr>
          <p:cNvGrpSpPr/>
          <p:nvPr/>
        </p:nvGrpSpPr>
        <p:grpSpPr>
          <a:xfrm>
            <a:off x="-390329" y="2854960"/>
            <a:ext cx="648718" cy="675587"/>
            <a:chOff x="2887394" y="2194559"/>
            <a:chExt cx="770207" cy="731520"/>
          </a:xfrm>
          <a:solidFill>
            <a:srgbClr val="FF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F0EABD-286A-4FD2-B4AC-E93702CBE682}"/>
                </a:ext>
              </a:extLst>
            </p:cNvPr>
            <p:cNvSpPr/>
            <p:nvPr/>
          </p:nvSpPr>
          <p:spPr>
            <a:xfrm>
              <a:off x="2887394" y="2194559"/>
              <a:ext cx="770207" cy="731520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ADD9E0F-C831-450C-97D1-D50FF90F969D}"/>
                </a:ext>
              </a:extLst>
            </p:cNvPr>
            <p:cNvSpPr/>
            <p:nvPr/>
          </p:nvSpPr>
          <p:spPr>
            <a:xfrm>
              <a:off x="3021311" y="2311822"/>
              <a:ext cx="502372" cy="4969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6821ACE-3FDD-4C9A-9A5E-64B0ACED202C}"/>
              </a:ext>
            </a:extLst>
          </p:cNvPr>
          <p:cNvSpPr txBox="1"/>
          <p:nvPr/>
        </p:nvSpPr>
        <p:spPr>
          <a:xfrm>
            <a:off x="2617726" y="250568"/>
            <a:ext cx="72621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723B19-43E8-4C40-B307-984C95B5E27A}"/>
              </a:ext>
            </a:extLst>
          </p:cNvPr>
          <p:cNvSpPr txBox="1"/>
          <p:nvPr/>
        </p:nvSpPr>
        <p:spPr>
          <a:xfrm>
            <a:off x="113826" y="1005621"/>
            <a:ext cx="11360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……………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A02CE3-0CA1-4D93-BD80-87DB0CBB1F37}"/>
              </a:ext>
            </a:extLst>
          </p:cNvPr>
          <p:cNvSpPr/>
          <p:nvPr/>
        </p:nvSpPr>
        <p:spPr>
          <a:xfrm>
            <a:off x="2483809" y="1752525"/>
            <a:ext cx="9376886" cy="95828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বলাঃ</a:t>
            </a:r>
            <a:endParaRPr lang="en-SG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A649A0B-A153-4546-AD89-F4E3ADFF94FA}"/>
              </a:ext>
            </a:extLst>
          </p:cNvPr>
          <p:cNvSpPr/>
          <p:nvPr/>
        </p:nvSpPr>
        <p:spPr>
          <a:xfrm>
            <a:off x="2613564" y="2814151"/>
            <a:ext cx="9117376" cy="1158634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E750B04-C8FD-4775-AC93-C519E61B15CB}"/>
              </a:ext>
            </a:extLst>
          </p:cNvPr>
          <p:cNvSpPr/>
          <p:nvPr/>
        </p:nvSpPr>
        <p:spPr>
          <a:xfrm>
            <a:off x="2307609" y="4034842"/>
            <a:ext cx="9631546" cy="237132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B0258B-5149-445D-B9F8-C11DA231063D}"/>
              </a:ext>
            </a:extLst>
          </p:cNvPr>
          <p:cNvSpPr txBox="1"/>
          <p:nvPr/>
        </p:nvSpPr>
        <p:spPr>
          <a:xfrm>
            <a:off x="3287774" y="1888884"/>
            <a:ext cx="86513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২.২.১ কবিতা সম্পর্কিত প্রশ্নের উত্তর দিতে পারবে।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54E49-E54B-46FF-9B60-C81BE2CC9E77}"/>
              </a:ext>
            </a:extLst>
          </p:cNvPr>
          <p:cNvSpPr txBox="1"/>
          <p:nvPr/>
        </p:nvSpPr>
        <p:spPr>
          <a:xfrm>
            <a:off x="2756659" y="2916106"/>
            <a:ext cx="165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পড়াঃ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BAEE5-EFC1-4E25-8923-028E6423F275}"/>
              </a:ext>
            </a:extLst>
          </p:cNvPr>
          <p:cNvSpPr txBox="1"/>
          <p:nvPr/>
        </p:nvSpPr>
        <p:spPr>
          <a:xfrm>
            <a:off x="3793365" y="2876682"/>
            <a:ext cx="85836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১.৫.২ বিরামচিহ্ন দেখে অর্থযতি ও শ্বাসগতি বজায়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রেখে সাবলীবে অনুচ্ছেদ পড়তে পারবে।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E2A649-A354-4894-97C4-6849D3EDFC18}"/>
              </a:ext>
            </a:extLst>
          </p:cNvPr>
          <p:cNvSpPr txBox="1"/>
          <p:nvPr/>
        </p:nvSpPr>
        <p:spPr>
          <a:xfrm>
            <a:off x="2743320" y="4940585"/>
            <a:ext cx="1696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লেখাঃ</a:t>
            </a:r>
            <a:endParaRPr lang="en-S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71BB2A-31A1-41B2-AC3B-5A2170B910B1}"/>
              </a:ext>
            </a:extLst>
          </p:cNvPr>
          <p:cNvSpPr txBox="1"/>
          <p:nvPr/>
        </p:nvSpPr>
        <p:spPr>
          <a:xfrm>
            <a:off x="3836286" y="4074740"/>
            <a:ext cx="744593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১.৪.৩ যুক্তব্যঞ্জন সহযোগে গঠিত নতুন নতুন শব্দ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বহা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 করে বাক্য লিখতে পারবে।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১.৫.১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ব্যবহৃত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নতুন নতুন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২.১.২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ঠ্য বইয়ের কবিতা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লিখতে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DA80AA-1DA3-4FFB-9451-73210C828D03}"/>
              </a:ext>
            </a:extLst>
          </p:cNvPr>
          <p:cNvSpPr txBox="1"/>
          <p:nvPr/>
        </p:nvSpPr>
        <p:spPr>
          <a:xfrm>
            <a:off x="3485713" y="202751"/>
            <a:ext cx="5009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2DF7CA-F272-417A-AC21-31E8CA49657F}"/>
              </a:ext>
            </a:extLst>
          </p:cNvPr>
          <p:cNvSpPr txBox="1"/>
          <p:nvPr/>
        </p:nvSpPr>
        <p:spPr>
          <a:xfrm>
            <a:off x="410818" y="3665238"/>
            <a:ext cx="11661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কবি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আহসান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হাবীব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২রা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ফেব্রুয়ারি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১৯১৭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পিরোজপুর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জেলার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শঙ্করপাশা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গ্রামে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জন্মগ্রহণ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শিশু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কিশোরদের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তিনি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প্রচুর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ছড়া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কবিতা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লিখেছেন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তাঁর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কবিতার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ছন্দ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সহজেই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কাড়ে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তিনি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ছিলেন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পেশায়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সাংবাদিক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তিনি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দীর্ঘদিন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নানা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পত্রিকার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সাহিত্যের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পাতার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সম্পাদকের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দায়িত্ব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পালন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করেছেন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‘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বৃষ্টি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পড়ে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টাপুর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টুপুর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’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ছুটির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দুপুরে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’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তাঁর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শিশুতোষ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কাব্যগ্রন্থ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১০ই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জুলাই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১৯৮৫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তিনি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মৃত্যুবরণ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8D402-921C-4EC0-96D5-40B4574FE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48" y="1026507"/>
            <a:ext cx="2810249" cy="2638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9663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44A0FD-FF00-4967-9844-AA01ECB8B8C6}"/>
              </a:ext>
            </a:extLst>
          </p:cNvPr>
          <p:cNvSpPr txBox="1"/>
          <p:nvPr/>
        </p:nvSpPr>
        <p:spPr>
          <a:xfrm>
            <a:off x="2217148" y="291139"/>
            <a:ext cx="73936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BD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দেখি ও কবিতাংশটুকু পড়ি</a:t>
            </a:r>
            <a:endParaRPr lang="en-GB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13B584-B477-48DE-99AA-49D33A9B6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5" y="1101991"/>
            <a:ext cx="3683141" cy="2996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1B5123-F27E-4CE0-B633-A4CCA7634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4" y="1101991"/>
            <a:ext cx="3683141" cy="2996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7B4640-F984-4BDA-BBF1-B6879F6C6E31}"/>
              </a:ext>
            </a:extLst>
          </p:cNvPr>
          <p:cNvSpPr txBox="1"/>
          <p:nvPr/>
        </p:nvSpPr>
        <p:spPr>
          <a:xfrm>
            <a:off x="3280373" y="4375378"/>
            <a:ext cx="61755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জোয়ার</a:t>
            </a:r>
            <a:endParaRPr lang="bn-BD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নৌকা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BF6CBC-6E7A-464B-BC58-47E52151BB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b="6690"/>
          <a:stretch/>
        </p:blipFill>
        <p:spPr>
          <a:xfrm>
            <a:off x="4306722" y="1167819"/>
            <a:ext cx="3578556" cy="2930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20DC15-CCC8-4773-8AB2-6FD807BB37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t="3757" r="4021" b="4430"/>
          <a:stretch/>
        </p:blipFill>
        <p:spPr>
          <a:xfrm>
            <a:off x="2505182" y="1105622"/>
            <a:ext cx="3232488" cy="3055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481A4C-5E16-4AD4-B742-F53070CB7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85" y="1132656"/>
            <a:ext cx="3347937" cy="3001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B0CEA6-B5CA-4FA6-8D2C-AAA90BCD1502}"/>
              </a:ext>
            </a:extLst>
          </p:cNvPr>
          <p:cNvSpPr txBox="1"/>
          <p:nvPr/>
        </p:nvSpPr>
        <p:spPr>
          <a:xfrm>
            <a:off x="2279855" y="4414064"/>
            <a:ext cx="82283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একলা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bn-BD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0593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828</Words>
  <Application>Microsoft Office PowerPoint</Application>
  <PresentationFormat>Widescreen</PresentationFormat>
  <Paragraphs>164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Kalpurush</vt:lpstr>
      <vt:lpstr>NikoshBAN</vt:lpstr>
      <vt:lpstr>Times New Roman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121</cp:revision>
  <dcterms:created xsi:type="dcterms:W3CDTF">2021-09-16T14:28:45Z</dcterms:created>
  <dcterms:modified xsi:type="dcterms:W3CDTF">2021-09-29T15:19:00Z</dcterms:modified>
</cp:coreProperties>
</file>