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2" r:id="rId3"/>
    <p:sldId id="274" r:id="rId4"/>
    <p:sldId id="271" r:id="rId5"/>
    <p:sldId id="273" r:id="rId6"/>
    <p:sldId id="270" r:id="rId7"/>
    <p:sldId id="269" r:id="rId8"/>
    <p:sldId id="268" r:id="rId9"/>
    <p:sldId id="267" r:id="rId10"/>
    <p:sldId id="266" r:id="rId11"/>
    <p:sldId id="265" r:id="rId12"/>
    <p:sldId id="264" r:id="rId13"/>
    <p:sldId id="263" r:id="rId14"/>
    <p:sldId id="262" r:id="rId15"/>
    <p:sldId id="261" r:id="rId16"/>
    <p:sldId id="260" r:id="rId17"/>
    <p:sldId id="259" r:id="rId18"/>
    <p:sldId id="280" r:id="rId19"/>
    <p:sldId id="282" r:id="rId20"/>
    <p:sldId id="258" r:id="rId21"/>
    <p:sldId id="281" r:id="rId22"/>
    <p:sldId id="286" r:id="rId23"/>
    <p:sldId id="257" r:id="rId24"/>
    <p:sldId id="278" r:id="rId25"/>
    <p:sldId id="277"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FF"/>
    <a:srgbClr val="009900"/>
    <a:srgbClr val="0033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789A5C79-E6BB-4641-B232-1CD78B740442}"/>
              </a:ext>
            </a:extLst>
          </p:cNvPr>
          <p:cNvSpPr/>
          <p:nvPr userDrawn="1"/>
        </p:nvSpPr>
        <p:spPr>
          <a:xfrm>
            <a:off x="0" y="39190"/>
            <a:ext cx="12192000" cy="6773092"/>
          </a:xfrm>
          <a:prstGeom prst="frame">
            <a:avLst>
              <a:gd name="adj1" fmla="val 3427"/>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5868C869-C0E5-46ED-8403-2578E3EA0C7D}"/>
              </a:ext>
            </a:extLst>
          </p:cNvPr>
          <p:cNvSpPr txBox="1"/>
          <p:nvPr userDrawn="1"/>
        </p:nvSpPr>
        <p:spPr>
          <a:xfrm>
            <a:off x="9840685" y="6504503"/>
            <a:ext cx="2090057" cy="307777"/>
          </a:xfrm>
          <a:prstGeom prst="rect">
            <a:avLst/>
          </a:prstGeom>
          <a:noFill/>
        </p:spPr>
        <p:txBody>
          <a:bodyPr wrap="square" rtlCol="0">
            <a:spAutoFit/>
          </a:bodyPr>
          <a:lstStyle/>
          <a:p>
            <a:r>
              <a:rPr lang="en-US" sz="1400" i="1" dirty="0" err="1">
                <a:solidFill>
                  <a:schemeClr val="bg1">
                    <a:lumMod val="50000"/>
                  </a:schemeClr>
                </a:solidFill>
              </a:rPr>
              <a:t>Nelufa</a:t>
            </a:r>
            <a:r>
              <a:rPr lang="en-US" sz="1400" i="1" dirty="0">
                <a:solidFill>
                  <a:schemeClr val="bg1">
                    <a:lumMod val="50000"/>
                  </a:schemeClr>
                </a:solidFill>
              </a:rPr>
              <a:t> </a:t>
            </a:r>
            <a:r>
              <a:rPr lang="en-US" sz="1400" i="1" dirty="0" err="1">
                <a:solidFill>
                  <a:schemeClr val="bg1">
                    <a:lumMod val="50000"/>
                  </a:schemeClr>
                </a:solidFill>
              </a:rPr>
              <a:t>Afrose</a:t>
            </a:r>
            <a:r>
              <a:rPr lang="en-US" sz="1400" i="1" dirty="0">
                <a:solidFill>
                  <a:schemeClr val="bg1">
                    <a:lumMod val="50000"/>
                  </a:schemeClr>
                </a:solidFill>
              </a:rPr>
              <a:t> </a:t>
            </a:r>
            <a:r>
              <a:rPr lang="en-US" sz="1400" i="1" dirty="0" err="1">
                <a:solidFill>
                  <a:schemeClr val="bg1">
                    <a:lumMod val="50000"/>
                  </a:schemeClr>
                </a:solidFill>
              </a:rPr>
              <a:t>Bithi</a:t>
            </a:r>
            <a:endParaRPr lang="en-US" sz="1400" i="1" dirty="0">
              <a:solidFill>
                <a:schemeClr val="bg1">
                  <a:lumMod val="50000"/>
                </a:schemeClr>
              </a:solidFill>
            </a:endParaRPr>
          </a:p>
        </p:txBody>
      </p:sp>
    </p:spTree>
    <p:extLst>
      <p:ext uri="{BB962C8B-B14F-4D97-AF65-F5344CB8AC3E}">
        <p14:creationId xmlns:p14="http://schemas.microsoft.com/office/powerpoint/2010/main" val="110748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02AB-B776-4400-83BD-A2729448A1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62A34A-E639-455C-BA8C-8CCCB3E44E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D7E1F-98E6-4D6B-ADA7-86CC83430B41}"/>
              </a:ext>
            </a:extLst>
          </p:cNvPr>
          <p:cNvSpPr>
            <a:spLocks noGrp="1"/>
          </p:cNvSpPr>
          <p:nvPr>
            <p:ph type="dt" sz="half" idx="10"/>
          </p:nvPr>
        </p:nvSpPr>
        <p:spPr/>
        <p:txBody>
          <a:bodyPr/>
          <a:lstStyle/>
          <a:p>
            <a:fld id="{2A6C0216-3A1A-4F31-9E26-7CC6B99D7D97}" type="datetimeFigureOut">
              <a:rPr lang="en-US" smtClean="0"/>
              <a:t>9/3/2021</a:t>
            </a:fld>
            <a:endParaRPr lang="en-US"/>
          </a:p>
        </p:txBody>
      </p:sp>
      <p:sp>
        <p:nvSpPr>
          <p:cNvPr id="5" name="Footer Placeholder 4">
            <a:extLst>
              <a:ext uri="{FF2B5EF4-FFF2-40B4-BE49-F238E27FC236}">
                <a16:creationId xmlns:a16="http://schemas.microsoft.com/office/drawing/2014/main" id="{61330634-4273-4070-B6CA-017DEC9BA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66F14-DDAE-4438-82F6-C8AF84EB3674}"/>
              </a:ext>
            </a:extLst>
          </p:cNvPr>
          <p:cNvSpPr>
            <a:spLocks noGrp="1"/>
          </p:cNvSpPr>
          <p:nvPr>
            <p:ph type="sldNum" sz="quarter" idx="12"/>
          </p:nvPr>
        </p:nvSpPr>
        <p:spPr/>
        <p:txBody>
          <a:bodyPr/>
          <a:lstStyle/>
          <a:p>
            <a:fld id="{326743B5-2DDC-4CE7-BA66-972AD001085C}" type="slidenum">
              <a:rPr lang="en-US" smtClean="0"/>
              <a:t>‹#›</a:t>
            </a:fld>
            <a:endParaRPr lang="en-US"/>
          </a:p>
        </p:txBody>
      </p:sp>
    </p:spTree>
    <p:extLst>
      <p:ext uri="{BB962C8B-B14F-4D97-AF65-F5344CB8AC3E}">
        <p14:creationId xmlns:p14="http://schemas.microsoft.com/office/powerpoint/2010/main" val="601430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AFE3E4-F3CF-4EAC-88F1-1F48117911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721B1B-E245-44D6-B58D-F59A09C4F5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06C96-461C-4B8A-B29C-F87B7627A772}"/>
              </a:ext>
            </a:extLst>
          </p:cNvPr>
          <p:cNvSpPr>
            <a:spLocks noGrp="1"/>
          </p:cNvSpPr>
          <p:nvPr>
            <p:ph type="dt" sz="half" idx="10"/>
          </p:nvPr>
        </p:nvSpPr>
        <p:spPr/>
        <p:txBody>
          <a:bodyPr/>
          <a:lstStyle/>
          <a:p>
            <a:fld id="{2A6C0216-3A1A-4F31-9E26-7CC6B99D7D97}" type="datetimeFigureOut">
              <a:rPr lang="en-US" smtClean="0"/>
              <a:t>9/3/2021</a:t>
            </a:fld>
            <a:endParaRPr lang="en-US"/>
          </a:p>
        </p:txBody>
      </p:sp>
      <p:sp>
        <p:nvSpPr>
          <p:cNvPr id="5" name="Footer Placeholder 4">
            <a:extLst>
              <a:ext uri="{FF2B5EF4-FFF2-40B4-BE49-F238E27FC236}">
                <a16:creationId xmlns:a16="http://schemas.microsoft.com/office/drawing/2014/main" id="{425369A5-51CD-44CC-A533-57EB7F0FA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7CB74A-F73F-4DD9-A57F-4B668094A70E}"/>
              </a:ext>
            </a:extLst>
          </p:cNvPr>
          <p:cNvSpPr>
            <a:spLocks noGrp="1"/>
          </p:cNvSpPr>
          <p:nvPr>
            <p:ph type="sldNum" sz="quarter" idx="12"/>
          </p:nvPr>
        </p:nvSpPr>
        <p:spPr/>
        <p:txBody>
          <a:bodyPr/>
          <a:lstStyle/>
          <a:p>
            <a:fld id="{326743B5-2DDC-4CE7-BA66-972AD001085C}" type="slidenum">
              <a:rPr lang="en-US" smtClean="0"/>
              <a:t>‹#›</a:t>
            </a:fld>
            <a:endParaRPr lang="en-US"/>
          </a:p>
        </p:txBody>
      </p:sp>
    </p:spTree>
    <p:extLst>
      <p:ext uri="{BB962C8B-B14F-4D97-AF65-F5344CB8AC3E}">
        <p14:creationId xmlns:p14="http://schemas.microsoft.com/office/powerpoint/2010/main" val="1334895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7545-490C-4FFA-A178-18CBAD51FF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A19A8D-7669-4D99-B8EA-39D65AF07E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A22F28-45A7-4124-9779-C826F687B346}"/>
              </a:ext>
            </a:extLst>
          </p:cNvPr>
          <p:cNvSpPr>
            <a:spLocks noGrp="1"/>
          </p:cNvSpPr>
          <p:nvPr>
            <p:ph type="dt" sz="half" idx="10"/>
          </p:nvPr>
        </p:nvSpPr>
        <p:spPr/>
        <p:txBody>
          <a:bodyPr/>
          <a:lstStyle/>
          <a:p>
            <a:fld id="{2A6C0216-3A1A-4F31-9E26-7CC6B99D7D97}" type="datetimeFigureOut">
              <a:rPr lang="en-US" smtClean="0"/>
              <a:t>9/3/2021</a:t>
            </a:fld>
            <a:endParaRPr lang="en-US"/>
          </a:p>
        </p:txBody>
      </p:sp>
      <p:sp>
        <p:nvSpPr>
          <p:cNvPr id="5" name="Footer Placeholder 4">
            <a:extLst>
              <a:ext uri="{FF2B5EF4-FFF2-40B4-BE49-F238E27FC236}">
                <a16:creationId xmlns:a16="http://schemas.microsoft.com/office/drawing/2014/main" id="{DCB55CE0-D282-418A-8A52-8C189D97F8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5F524-10E9-4118-8B6B-0DF0ADE98D4D}"/>
              </a:ext>
            </a:extLst>
          </p:cNvPr>
          <p:cNvSpPr>
            <a:spLocks noGrp="1"/>
          </p:cNvSpPr>
          <p:nvPr>
            <p:ph type="sldNum" sz="quarter" idx="12"/>
          </p:nvPr>
        </p:nvSpPr>
        <p:spPr/>
        <p:txBody>
          <a:bodyPr/>
          <a:lstStyle/>
          <a:p>
            <a:fld id="{326743B5-2DDC-4CE7-BA66-972AD001085C}" type="slidenum">
              <a:rPr lang="en-US" smtClean="0"/>
              <a:t>‹#›</a:t>
            </a:fld>
            <a:endParaRPr lang="en-US"/>
          </a:p>
        </p:txBody>
      </p:sp>
    </p:spTree>
    <p:extLst>
      <p:ext uri="{BB962C8B-B14F-4D97-AF65-F5344CB8AC3E}">
        <p14:creationId xmlns:p14="http://schemas.microsoft.com/office/powerpoint/2010/main" val="359176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18EC5-0F0A-4A1B-9A50-B7A1CCAEEC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E1C539-6E2F-4F55-A1FE-F9FF50320D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E7BD98-A0CA-446E-9184-28F0B1648E77}"/>
              </a:ext>
            </a:extLst>
          </p:cNvPr>
          <p:cNvSpPr>
            <a:spLocks noGrp="1"/>
          </p:cNvSpPr>
          <p:nvPr>
            <p:ph type="dt" sz="half" idx="10"/>
          </p:nvPr>
        </p:nvSpPr>
        <p:spPr/>
        <p:txBody>
          <a:bodyPr/>
          <a:lstStyle/>
          <a:p>
            <a:fld id="{2A6C0216-3A1A-4F31-9E26-7CC6B99D7D97}" type="datetimeFigureOut">
              <a:rPr lang="en-US" smtClean="0"/>
              <a:t>9/3/2021</a:t>
            </a:fld>
            <a:endParaRPr lang="en-US"/>
          </a:p>
        </p:txBody>
      </p:sp>
      <p:sp>
        <p:nvSpPr>
          <p:cNvPr id="5" name="Footer Placeholder 4">
            <a:extLst>
              <a:ext uri="{FF2B5EF4-FFF2-40B4-BE49-F238E27FC236}">
                <a16:creationId xmlns:a16="http://schemas.microsoft.com/office/drawing/2014/main" id="{0E9A458B-1FC9-48A7-81DD-0A6E99334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617B1-325B-4319-B8D6-65D40E384E1D}"/>
              </a:ext>
            </a:extLst>
          </p:cNvPr>
          <p:cNvSpPr>
            <a:spLocks noGrp="1"/>
          </p:cNvSpPr>
          <p:nvPr>
            <p:ph type="sldNum" sz="quarter" idx="12"/>
          </p:nvPr>
        </p:nvSpPr>
        <p:spPr/>
        <p:txBody>
          <a:bodyPr/>
          <a:lstStyle/>
          <a:p>
            <a:fld id="{326743B5-2DDC-4CE7-BA66-972AD001085C}" type="slidenum">
              <a:rPr lang="en-US" smtClean="0"/>
              <a:t>‹#›</a:t>
            </a:fld>
            <a:endParaRPr lang="en-US"/>
          </a:p>
        </p:txBody>
      </p:sp>
    </p:spTree>
    <p:extLst>
      <p:ext uri="{BB962C8B-B14F-4D97-AF65-F5344CB8AC3E}">
        <p14:creationId xmlns:p14="http://schemas.microsoft.com/office/powerpoint/2010/main" val="260326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016F1-14A1-4C34-B32C-99683AFD9E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6A4C7F-D50D-4DE0-907C-9A65276B03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8FD650-BAE7-478C-84D4-138503460E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9F4A5D-6D7E-407B-8F67-EE6F06DFCC52}"/>
              </a:ext>
            </a:extLst>
          </p:cNvPr>
          <p:cNvSpPr>
            <a:spLocks noGrp="1"/>
          </p:cNvSpPr>
          <p:nvPr>
            <p:ph type="dt" sz="half" idx="10"/>
          </p:nvPr>
        </p:nvSpPr>
        <p:spPr/>
        <p:txBody>
          <a:bodyPr/>
          <a:lstStyle/>
          <a:p>
            <a:fld id="{2A6C0216-3A1A-4F31-9E26-7CC6B99D7D97}" type="datetimeFigureOut">
              <a:rPr lang="en-US" smtClean="0"/>
              <a:t>9/3/2021</a:t>
            </a:fld>
            <a:endParaRPr lang="en-US"/>
          </a:p>
        </p:txBody>
      </p:sp>
      <p:sp>
        <p:nvSpPr>
          <p:cNvPr id="6" name="Footer Placeholder 5">
            <a:extLst>
              <a:ext uri="{FF2B5EF4-FFF2-40B4-BE49-F238E27FC236}">
                <a16:creationId xmlns:a16="http://schemas.microsoft.com/office/drawing/2014/main" id="{1ACC197C-1B92-46A2-A5B7-9E94B26FFB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AB60E8-9EAD-49DA-B87E-FC300B468913}"/>
              </a:ext>
            </a:extLst>
          </p:cNvPr>
          <p:cNvSpPr>
            <a:spLocks noGrp="1"/>
          </p:cNvSpPr>
          <p:nvPr>
            <p:ph type="sldNum" sz="quarter" idx="12"/>
          </p:nvPr>
        </p:nvSpPr>
        <p:spPr/>
        <p:txBody>
          <a:bodyPr/>
          <a:lstStyle/>
          <a:p>
            <a:fld id="{326743B5-2DDC-4CE7-BA66-972AD001085C}" type="slidenum">
              <a:rPr lang="en-US" smtClean="0"/>
              <a:t>‹#›</a:t>
            </a:fld>
            <a:endParaRPr lang="en-US"/>
          </a:p>
        </p:txBody>
      </p:sp>
    </p:spTree>
    <p:extLst>
      <p:ext uri="{BB962C8B-B14F-4D97-AF65-F5344CB8AC3E}">
        <p14:creationId xmlns:p14="http://schemas.microsoft.com/office/powerpoint/2010/main" val="258081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41C1-3F6B-4104-BB82-312C9B214B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7EB539-BA1A-4C6D-A1CF-3905E7EC0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8FE27A-5731-4E3E-93C9-AFA699E601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96AEBF-FAF8-44AF-8CFD-A2DF005C61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3F3250-D525-431B-BECC-77AB6237A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9603FE-F006-40C8-AB0C-6C1B7F8729AD}"/>
              </a:ext>
            </a:extLst>
          </p:cNvPr>
          <p:cNvSpPr>
            <a:spLocks noGrp="1"/>
          </p:cNvSpPr>
          <p:nvPr>
            <p:ph type="dt" sz="half" idx="10"/>
          </p:nvPr>
        </p:nvSpPr>
        <p:spPr/>
        <p:txBody>
          <a:bodyPr/>
          <a:lstStyle/>
          <a:p>
            <a:fld id="{2A6C0216-3A1A-4F31-9E26-7CC6B99D7D97}" type="datetimeFigureOut">
              <a:rPr lang="en-US" smtClean="0"/>
              <a:t>9/3/2021</a:t>
            </a:fld>
            <a:endParaRPr lang="en-US"/>
          </a:p>
        </p:txBody>
      </p:sp>
      <p:sp>
        <p:nvSpPr>
          <p:cNvPr id="8" name="Footer Placeholder 7">
            <a:extLst>
              <a:ext uri="{FF2B5EF4-FFF2-40B4-BE49-F238E27FC236}">
                <a16:creationId xmlns:a16="http://schemas.microsoft.com/office/drawing/2014/main" id="{5916D683-1B38-40BD-BAFF-249139CE0D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142CD3-3F31-405B-830F-69BE15B79251}"/>
              </a:ext>
            </a:extLst>
          </p:cNvPr>
          <p:cNvSpPr>
            <a:spLocks noGrp="1"/>
          </p:cNvSpPr>
          <p:nvPr>
            <p:ph type="sldNum" sz="quarter" idx="12"/>
          </p:nvPr>
        </p:nvSpPr>
        <p:spPr/>
        <p:txBody>
          <a:bodyPr/>
          <a:lstStyle/>
          <a:p>
            <a:fld id="{326743B5-2DDC-4CE7-BA66-972AD001085C}" type="slidenum">
              <a:rPr lang="en-US" smtClean="0"/>
              <a:t>‹#›</a:t>
            </a:fld>
            <a:endParaRPr lang="en-US"/>
          </a:p>
        </p:txBody>
      </p:sp>
    </p:spTree>
    <p:extLst>
      <p:ext uri="{BB962C8B-B14F-4D97-AF65-F5344CB8AC3E}">
        <p14:creationId xmlns:p14="http://schemas.microsoft.com/office/powerpoint/2010/main" val="310077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2450-3D86-4C6F-A2E9-BAD8A4D540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767711-EAD1-40C8-95C0-54BC8D676EFD}"/>
              </a:ext>
            </a:extLst>
          </p:cNvPr>
          <p:cNvSpPr>
            <a:spLocks noGrp="1"/>
          </p:cNvSpPr>
          <p:nvPr>
            <p:ph type="dt" sz="half" idx="10"/>
          </p:nvPr>
        </p:nvSpPr>
        <p:spPr/>
        <p:txBody>
          <a:bodyPr/>
          <a:lstStyle/>
          <a:p>
            <a:fld id="{2A6C0216-3A1A-4F31-9E26-7CC6B99D7D97}" type="datetimeFigureOut">
              <a:rPr lang="en-US" smtClean="0"/>
              <a:t>9/3/2021</a:t>
            </a:fld>
            <a:endParaRPr lang="en-US"/>
          </a:p>
        </p:txBody>
      </p:sp>
      <p:sp>
        <p:nvSpPr>
          <p:cNvPr id="4" name="Footer Placeholder 3">
            <a:extLst>
              <a:ext uri="{FF2B5EF4-FFF2-40B4-BE49-F238E27FC236}">
                <a16:creationId xmlns:a16="http://schemas.microsoft.com/office/drawing/2014/main" id="{27EF6D11-A5C6-4AFC-93EB-B9B6882325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8C266-448D-4B15-B157-B5814829D35C}"/>
              </a:ext>
            </a:extLst>
          </p:cNvPr>
          <p:cNvSpPr>
            <a:spLocks noGrp="1"/>
          </p:cNvSpPr>
          <p:nvPr>
            <p:ph type="sldNum" sz="quarter" idx="12"/>
          </p:nvPr>
        </p:nvSpPr>
        <p:spPr/>
        <p:txBody>
          <a:bodyPr/>
          <a:lstStyle/>
          <a:p>
            <a:fld id="{326743B5-2DDC-4CE7-BA66-972AD001085C}" type="slidenum">
              <a:rPr lang="en-US" smtClean="0"/>
              <a:t>‹#›</a:t>
            </a:fld>
            <a:endParaRPr lang="en-US"/>
          </a:p>
        </p:txBody>
      </p:sp>
    </p:spTree>
    <p:extLst>
      <p:ext uri="{BB962C8B-B14F-4D97-AF65-F5344CB8AC3E}">
        <p14:creationId xmlns:p14="http://schemas.microsoft.com/office/powerpoint/2010/main" val="53438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939EC-DE38-412B-B8B6-A6BCD2056CB6}"/>
              </a:ext>
            </a:extLst>
          </p:cNvPr>
          <p:cNvSpPr>
            <a:spLocks noGrp="1"/>
          </p:cNvSpPr>
          <p:nvPr>
            <p:ph type="dt" sz="half" idx="10"/>
          </p:nvPr>
        </p:nvSpPr>
        <p:spPr/>
        <p:txBody>
          <a:bodyPr/>
          <a:lstStyle/>
          <a:p>
            <a:fld id="{2A6C0216-3A1A-4F31-9E26-7CC6B99D7D97}" type="datetimeFigureOut">
              <a:rPr lang="en-US" smtClean="0"/>
              <a:t>9/3/2021</a:t>
            </a:fld>
            <a:endParaRPr lang="en-US"/>
          </a:p>
        </p:txBody>
      </p:sp>
      <p:sp>
        <p:nvSpPr>
          <p:cNvPr id="3" name="Footer Placeholder 2">
            <a:extLst>
              <a:ext uri="{FF2B5EF4-FFF2-40B4-BE49-F238E27FC236}">
                <a16:creationId xmlns:a16="http://schemas.microsoft.com/office/drawing/2014/main" id="{31A1E3E2-7E72-423D-BD48-E9E8B504E6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34823C-644B-4F38-AB2A-7CE227AD88EB}"/>
              </a:ext>
            </a:extLst>
          </p:cNvPr>
          <p:cNvSpPr>
            <a:spLocks noGrp="1"/>
          </p:cNvSpPr>
          <p:nvPr>
            <p:ph type="sldNum" sz="quarter" idx="12"/>
          </p:nvPr>
        </p:nvSpPr>
        <p:spPr/>
        <p:txBody>
          <a:bodyPr/>
          <a:lstStyle/>
          <a:p>
            <a:fld id="{326743B5-2DDC-4CE7-BA66-972AD001085C}" type="slidenum">
              <a:rPr lang="en-US" smtClean="0"/>
              <a:t>‹#›</a:t>
            </a:fld>
            <a:endParaRPr lang="en-US"/>
          </a:p>
        </p:txBody>
      </p:sp>
    </p:spTree>
    <p:extLst>
      <p:ext uri="{BB962C8B-B14F-4D97-AF65-F5344CB8AC3E}">
        <p14:creationId xmlns:p14="http://schemas.microsoft.com/office/powerpoint/2010/main" val="2798399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F8476-7A42-4912-A734-3FE3EF47A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A64D7-216B-489F-9643-56B58192DD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A74A71-5698-4904-A0D2-274ADFC01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04AB2-6A95-4C02-AB01-409F7447343E}"/>
              </a:ext>
            </a:extLst>
          </p:cNvPr>
          <p:cNvSpPr>
            <a:spLocks noGrp="1"/>
          </p:cNvSpPr>
          <p:nvPr>
            <p:ph type="dt" sz="half" idx="10"/>
          </p:nvPr>
        </p:nvSpPr>
        <p:spPr/>
        <p:txBody>
          <a:bodyPr/>
          <a:lstStyle/>
          <a:p>
            <a:fld id="{2A6C0216-3A1A-4F31-9E26-7CC6B99D7D97}" type="datetimeFigureOut">
              <a:rPr lang="en-US" smtClean="0"/>
              <a:t>9/3/2021</a:t>
            </a:fld>
            <a:endParaRPr lang="en-US"/>
          </a:p>
        </p:txBody>
      </p:sp>
      <p:sp>
        <p:nvSpPr>
          <p:cNvPr id="6" name="Footer Placeholder 5">
            <a:extLst>
              <a:ext uri="{FF2B5EF4-FFF2-40B4-BE49-F238E27FC236}">
                <a16:creationId xmlns:a16="http://schemas.microsoft.com/office/drawing/2014/main" id="{EDC801E1-8ED8-430B-8DC7-D0AEE4E1B9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39AD6E-5091-4EC8-B44D-9F811B63CC18}"/>
              </a:ext>
            </a:extLst>
          </p:cNvPr>
          <p:cNvSpPr>
            <a:spLocks noGrp="1"/>
          </p:cNvSpPr>
          <p:nvPr>
            <p:ph type="sldNum" sz="quarter" idx="12"/>
          </p:nvPr>
        </p:nvSpPr>
        <p:spPr/>
        <p:txBody>
          <a:bodyPr/>
          <a:lstStyle/>
          <a:p>
            <a:fld id="{326743B5-2DDC-4CE7-BA66-972AD001085C}" type="slidenum">
              <a:rPr lang="en-US" smtClean="0"/>
              <a:t>‹#›</a:t>
            </a:fld>
            <a:endParaRPr lang="en-US"/>
          </a:p>
        </p:txBody>
      </p:sp>
    </p:spTree>
    <p:extLst>
      <p:ext uri="{BB962C8B-B14F-4D97-AF65-F5344CB8AC3E}">
        <p14:creationId xmlns:p14="http://schemas.microsoft.com/office/powerpoint/2010/main" val="115932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8B94-765F-4323-9676-BCA287E0F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36B0B6-6A84-4BF6-90E2-1BC1747901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2FD84B-0C89-4D55-AFEB-66DBB1106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4CC6B0-3077-48F5-B1EB-BC510B54C6F8}"/>
              </a:ext>
            </a:extLst>
          </p:cNvPr>
          <p:cNvSpPr>
            <a:spLocks noGrp="1"/>
          </p:cNvSpPr>
          <p:nvPr>
            <p:ph type="dt" sz="half" idx="10"/>
          </p:nvPr>
        </p:nvSpPr>
        <p:spPr/>
        <p:txBody>
          <a:bodyPr/>
          <a:lstStyle/>
          <a:p>
            <a:fld id="{2A6C0216-3A1A-4F31-9E26-7CC6B99D7D97}" type="datetimeFigureOut">
              <a:rPr lang="en-US" smtClean="0"/>
              <a:t>9/3/2021</a:t>
            </a:fld>
            <a:endParaRPr lang="en-US"/>
          </a:p>
        </p:txBody>
      </p:sp>
      <p:sp>
        <p:nvSpPr>
          <p:cNvPr id="6" name="Footer Placeholder 5">
            <a:extLst>
              <a:ext uri="{FF2B5EF4-FFF2-40B4-BE49-F238E27FC236}">
                <a16:creationId xmlns:a16="http://schemas.microsoft.com/office/drawing/2014/main" id="{DC659CF1-AF26-4DAC-9410-D72033394E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8B03A-E263-4887-B53E-79283F3B6A62}"/>
              </a:ext>
            </a:extLst>
          </p:cNvPr>
          <p:cNvSpPr>
            <a:spLocks noGrp="1"/>
          </p:cNvSpPr>
          <p:nvPr>
            <p:ph type="sldNum" sz="quarter" idx="12"/>
          </p:nvPr>
        </p:nvSpPr>
        <p:spPr/>
        <p:txBody>
          <a:bodyPr/>
          <a:lstStyle/>
          <a:p>
            <a:fld id="{326743B5-2DDC-4CE7-BA66-972AD001085C}" type="slidenum">
              <a:rPr lang="en-US" smtClean="0"/>
              <a:t>‹#›</a:t>
            </a:fld>
            <a:endParaRPr lang="en-US"/>
          </a:p>
        </p:txBody>
      </p:sp>
    </p:spTree>
    <p:extLst>
      <p:ext uri="{BB962C8B-B14F-4D97-AF65-F5344CB8AC3E}">
        <p14:creationId xmlns:p14="http://schemas.microsoft.com/office/powerpoint/2010/main" val="2192071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45C1E8-986E-4082-835A-646C49F27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DD3E52-70FB-4F24-950F-08F37C89A7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65E7B-6598-4AB7-A8E1-CA1B9A2707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C0216-3A1A-4F31-9E26-7CC6B99D7D97}" type="datetimeFigureOut">
              <a:rPr lang="en-US" smtClean="0"/>
              <a:t>9/3/2021</a:t>
            </a:fld>
            <a:endParaRPr lang="en-US"/>
          </a:p>
        </p:txBody>
      </p:sp>
      <p:sp>
        <p:nvSpPr>
          <p:cNvPr id="5" name="Footer Placeholder 4">
            <a:extLst>
              <a:ext uri="{FF2B5EF4-FFF2-40B4-BE49-F238E27FC236}">
                <a16:creationId xmlns:a16="http://schemas.microsoft.com/office/drawing/2014/main" id="{2DAF6F08-6326-4EF0-9231-CD6C8AFC9E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5653C0-1279-4892-ABC0-1FCC10CD0D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743B5-2DDC-4CE7-BA66-972AD001085C}" type="slidenum">
              <a:rPr lang="en-US" smtClean="0"/>
              <a:t>‹#›</a:t>
            </a:fld>
            <a:endParaRPr lang="en-US"/>
          </a:p>
        </p:txBody>
      </p:sp>
    </p:spTree>
    <p:extLst>
      <p:ext uri="{BB962C8B-B14F-4D97-AF65-F5344CB8AC3E}">
        <p14:creationId xmlns:p14="http://schemas.microsoft.com/office/powerpoint/2010/main" val="3406699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9A65BB-341C-45ED-A74B-0D6F2D23138B}"/>
              </a:ext>
            </a:extLst>
          </p:cNvPr>
          <p:cNvSpPr txBox="1"/>
          <p:nvPr/>
        </p:nvSpPr>
        <p:spPr>
          <a:xfrm>
            <a:off x="2332383" y="478474"/>
            <a:ext cx="7195930"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4207B9"/>
                </a:solidFill>
                <a:effectLst/>
                <a:uLnTx/>
                <a:uFillTx/>
                <a:latin typeface="Times New Roman" panose="02020603050405020304" pitchFamily="18" charset="0"/>
                <a:ea typeface="+mn-ea"/>
                <a:cs typeface="Times New Roman" panose="02020603050405020304" pitchFamily="18" charset="0"/>
              </a:rPr>
              <a:t>Welcome to Multimedia class</a:t>
            </a:r>
          </a:p>
        </p:txBody>
      </p:sp>
      <p:pic>
        <p:nvPicPr>
          <p:cNvPr id="3" name="Picture 2">
            <a:extLst>
              <a:ext uri="{FF2B5EF4-FFF2-40B4-BE49-F238E27FC236}">
                <a16:creationId xmlns:a16="http://schemas.microsoft.com/office/drawing/2014/main" id="{8616EE2F-F30A-4E9C-BEDA-A43BB1F73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564" y="2740087"/>
            <a:ext cx="6356871" cy="3745457"/>
          </a:xfrm>
          <a:prstGeom prst="ellipse">
            <a:avLst/>
          </a:prstGeom>
          <a:ln w="63500" cap="rnd">
            <a:solidFill>
              <a:srgbClr val="4207B9"/>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30004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16" presetClass="emph" presetSubtype="0" fill="hold" nodeType="withEffect">
                                  <p:stCondLst>
                                    <p:cond delay="0"/>
                                  </p:stCondLst>
                                  <p:iterate type="lt">
                                    <p:tmPct val="4000"/>
                                  </p:iterate>
                                  <p:childTnLst>
                                    <p:set>
                                      <p:cBhvr override="childStyle">
                                        <p:cTn id="11" dur="500" fill="hold"/>
                                        <p:tgtEl>
                                          <p:spTgt spid="2">
                                            <p:txEl>
                                              <p:pRg st="0" end="0"/>
                                            </p:txEl>
                                          </p:spTgt>
                                        </p:tgtEl>
                                        <p:attrNameLst>
                                          <p:attrName>style.color</p:attrName>
                                        </p:attrNameLst>
                                      </p:cBhvr>
                                      <p:to>
                                        <p:clrVal>
                                          <a:srgbClr val="FF0000"/>
                                        </p:clrVal>
                                      </p:to>
                                    </p:set>
                                    <p:set>
                                      <p:cBhvr>
                                        <p:cTn id="12" dur="500" fill="hold"/>
                                        <p:tgtEl>
                                          <p:spTgt spid="2">
                                            <p:txEl>
                                              <p:pRg st="0" end="0"/>
                                            </p:txEl>
                                          </p:spTgt>
                                        </p:tgtEl>
                                        <p:attrNameLst>
                                          <p:attrName>fillcolor</p:attrName>
                                        </p:attrNameLst>
                                      </p:cBhvr>
                                      <p:to>
                                        <p:clrVal>
                                          <a:srgbClr val="FF0000"/>
                                        </p:clrVal>
                                      </p:to>
                                    </p:set>
                                    <p:set>
                                      <p:cBhvr>
                                        <p:cTn id="13" dur="500" fill="hold"/>
                                        <p:tgtEl>
                                          <p:spTgt spid="2">
                                            <p:txEl>
                                              <p:pRg st="0" end="0"/>
                                            </p:txEl>
                                          </p:spTgt>
                                        </p:tgtEl>
                                        <p:attrNameLst>
                                          <p:attrName>fill.type</p:attrName>
                                        </p:attrNameLst>
                                      </p:cBhvr>
                                      <p:to>
                                        <p:strVal val="solid"/>
                                      </p:to>
                                    </p:set>
                                  </p:childTnLst>
                                </p:cTn>
                              </p:par>
                              <p:par>
                                <p:cTn id="14" presetID="5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6DA3B1-FF07-4A74-9229-C86EC80E9A6C}"/>
              </a:ext>
            </a:extLst>
          </p:cNvPr>
          <p:cNvSpPr txBox="1"/>
          <p:nvPr/>
        </p:nvSpPr>
        <p:spPr>
          <a:xfrm>
            <a:off x="281609" y="416604"/>
            <a:ext cx="3097695"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660033"/>
                </a:solidFill>
                <a:effectLst/>
                <a:uLnTx/>
                <a:uFillTx/>
                <a:latin typeface="Times New Roman" panose="02020603050405020304" pitchFamily="18" charset="0"/>
                <a:ea typeface="+mn-ea"/>
                <a:cs typeface="Times New Roman" panose="02020603050405020304" pitchFamily="18" charset="0"/>
              </a:rPr>
              <a:t>Spontaneously</a:t>
            </a:r>
            <a:r>
              <a:rPr kumimoji="0" lang="en-US" sz="3200" b="1" i="0" strike="noStrike" kern="1200" cap="none" spc="0" normalizeH="0" baseline="0" noProof="0" dirty="0">
                <a:ln>
                  <a:noFill/>
                </a:ln>
                <a:solidFill>
                  <a:srgbClr val="660033"/>
                </a:solidFill>
                <a:effectLst/>
                <a:uLnTx/>
                <a:uFillTx/>
                <a:latin typeface="Times New Roman" panose="02020603050405020304" pitchFamily="18" charset="0"/>
                <a:ea typeface="+mn-ea"/>
                <a:cs typeface="Times New Roman" panose="02020603050405020304" pitchFamily="18" charset="0"/>
              </a:rPr>
              <a:t>:</a:t>
            </a:r>
            <a:endParaRPr lang="en-US" dirty="0">
              <a:solidFill>
                <a:srgbClr val="660033"/>
              </a:solidFill>
            </a:endParaRPr>
          </a:p>
        </p:txBody>
      </p:sp>
      <p:sp>
        <p:nvSpPr>
          <p:cNvPr id="3" name="TextBox 2">
            <a:extLst>
              <a:ext uri="{FF2B5EF4-FFF2-40B4-BE49-F238E27FC236}">
                <a16:creationId xmlns:a16="http://schemas.microsoft.com/office/drawing/2014/main" id="{0F0DAFB6-B49F-4DED-933E-6ECACC6DAEEB}"/>
              </a:ext>
            </a:extLst>
          </p:cNvPr>
          <p:cNvSpPr txBox="1"/>
          <p:nvPr/>
        </p:nvSpPr>
        <p:spPr>
          <a:xfrm>
            <a:off x="3051312" y="416603"/>
            <a:ext cx="198451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(Adverb):</a:t>
            </a:r>
          </a:p>
        </p:txBody>
      </p:sp>
      <p:sp>
        <p:nvSpPr>
          <p:cNvPr id="4" name="TextBox 3">
            <a:extLst>
              <a:ext uri="{FF2B5EF4-FFF2-40B4-BE49-F238E27FC236}">
                <a16:creationId xmlns:a16="http://schemas.microsoft.com/office/drawing/2014/main" id="{4312826B-3C64-4014-B6AA-6BBA19AA0202}"/>
              </a:ext>
            </a:extLst>
          </p:cNvPr>
          <p:cNvSpPr txBox="1"/>
          <p:nvPr/>
        </p:nvSpPr>
        <p:spPr>
          <a:xfrm>
            <a:off x="1830456" y="1182801"/>
            <a:ext cx="1004846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Coming or resulting from a natural impulse without being asked</a:t>
            </a: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t>
            </a:r>
          </a:p>
        </p:txBody>
      </p:sp>
      <p:pic>
        <p:nvPicPr>
          <p:cNvPr id="5" name="Picture 4">
            <a:extLst>
              <a:ext uri="{FF2B5EF4-FFF2-40B4-BE49-F238E27FC236}">
                <a16:creationId xmlns:a16="http://schemas.microsoft.com/office/drawing/2014/main" id="{58C94646-EC40-4D08-BB7D-F2193B5D7C77}"/>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2612334" y="2184179"/>
            <a:ext cx="6967332" cy="3739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a:extLst>
              <a:ext uri="{FF2B5EF4-FFF2-40B4-BE49-F238E27FC236}">
                <a16:creationId xmlns:a16="http://schemas.microsoft.com/office/drawing/2014/main" id="{EA3BAB65-8838-44F6-B791-05AE81F38121}"/>
              </a:ext>
            </a:extLst>
          </p:cNvPr>
          <p:cNvSpPr/>
          <p:nvPr/>
        </p:nvSpPr>
        <p:spPr>
          <a:xfrm>
            <a:off x="-3315" y="6446164"/>
            <a:ext cx="1961322" cy="41183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New words</a:t>
            </a:r>
          </a:p>
        </p:txBody>
      </p:sp>
    </p:spTree>
    <p:extLst>
      <p:ext uri="{BB962C8B-B14F-4D97-AF65-F5344CB8AC3E}">
        <p14:creationId xmlns:p14="http://schemas.microsoft.com/office/powerpoint/2010/main" val="421219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paration 1">
            <a:extLst>
              <a:ext uri="{FF2B5EF4-FFF2-40B4-BE49-F238E27FC236}">
                <a16:creationId xmlns:a16="http://schemas.microsoft.com/office/drawing/2014/main" id="{88B5ACE9-2EB4-45DC-AEBF-9594C0865CFC}"/>
              </a:ext>
            </a:extLst>
          </p:cNvPr>
          <p:cNvSpPr/>
          <p:nvPr/>
        </p:nvSpPr>
        <p:spPr>
          <a:xfrm>
            <a:off x="482991" y="357809"/>
            <a:ext cx="11226018" cy="636104"/>
          </a:xfrm>
          <a:prstGeom prst="flowChartPreparatio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4207B9"/>
                </a:solidFill>
                <a:latin typeface="Times New Roman" panose="02020603050405020304" pitchFamily="18" charset="0"/>
                <a:cs typeface="Times New Roman" panose="02020603050405020304" pitchFamily="18" charset="0"/>
              </a:rPr>
              <a:t>At a glance 7 March speech </a:t>
            </a:r>
          </a:p>
        </p:txBody>
      </p:sp>
      <p:sp>
        <p:nvSpPr>
          <p:cNvPr id="3" name="TextBox 2">
            <a:extLst>
              <a:ext uri="{FF2B5EF4-FFF2-40B4-BE49-F238E27FC236}">
                <a16:creationId xmlns:a16="http://schemas.microsoft.com/office/drawing/2014/main" id="{7A8B3C89-E470-45F3-8849-8BA3CB0C30C7}"/>
              </a:ext>
            </a:extLst>
          </p:cNvPr>
          <p:cNvSpPr txBox="1"/>
          <p:nvPr/>
        </p:nvSpPr>
        <p:spPr>
          <a:xfrm>
            <a:off x="334770" y="1281043"/>
            <a:ext cx="11522459" cy="461665"/>
          </a:xfrm>
          <a:prstGeom prst="rect">
            <a:avLst/>
          </a:prstGeom>
          <a:noFill/>
          <a:ln>
            <a:solidFill>
              <a:schemeClr val="accent2">
                <a:lumMod val="75000"/>
              </a:schemeClr>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The 7</a:t>
            </a:r>
            <a:r>
              <a:rPr kumimoji="0" lang="en-US" sz="2400" b="1" i="0" u="none" strike="noStrike" kern="1200" cap="none" spc="0" normalizeH="0" baseline="3000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a:t>
            </a:r>
            <a:r>
              <a:rPr kumimoji="0" 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March historical speech is delivered by Bangabandhu Sheik Mujibur Rahman.</a:t>
            </a:r>
          </a:p>
        </p:txBody>
      </p:sp>
      <p:sp>
        <p:nvSpPr>
          <p:cNvPr id="4" name="TextBox 3">
            <a:extLst>
              <a:ext uri="{FF2B5EF4-FFF2-40B4-BE49-F238E27FC236}">
                <a16:creationId xmlns:a16="http://schemas.microsoft.com/office/drawing/2014/main" id="{1DF8031F-C356-4718-941C-EBD3A4F4A789}"/>
              </a:ext>
            </a:extLst>
          </p:cNvPr>
          <p:cNvSpPr txBox="1"/>
          <p:nvPr/>
        </p:nvSpPr>
        <p:spPr>
          <a:xfrm>
            <a:off x="3596306" y="1805730"/>
            <a:ext cx="2117034" cy="461665"/>
          </a:xfrm>
          <a:prstGeom prst="rect">
            <a:avLst/>
          </a:prstGeom>
          <a:noFill/>
          <a:ln>
            <a:solidFill>
              <a:schemeClr val="accent1"/>
            </a:solidFill>
          </a:ln>
        </p:spPr>
        <p:txBody>
          <a:bodyPr wrap="square">
            <a:spAutoFit/>
          </a:bodyPr>
          <a:lstStyle/>
          <a:p>
            <a:r>
              <a:rPr kumimoji="0" 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Year: 1971</a:t>
            </a:r>
            <a:endParaRPr lang="en-US" dirty="0"/>
          </a:p>
        </p:txBody>
      </p:sp>
      <p:sp>
        <p:nvSpPr>
          <p:cNvPr id="5" name="TextBox 4">
            <a:extLst>
              <a:ext uri="{FF2B5EF4-FFF2-40B4-BE49-F238E27FC236}">
                <a16:creationId xmlns:a16="http://schemas.microsoft.com/office/drawing/2014/main" id="{18392A74-C345-4609-B3DE-044402388E12}"/>
              </a:ext>
            </a:extLst>
          </p:cNvPr>
          <p:cNvSpPr txBox="1"/>
          <p:nvPr/>
        </p:nvSpPr>
        <p:spPr>
          <a:xfrm>
            <a:off x="3596306" y="2316277"/>
            <a:ext cx="2117034" cy="461665"/>
          </a:xfrm>
          <a:prstGeom prst="rect">
            <a:avLst/>
          </a:prstGeom>
          <a:noFill/>
          <a:ln>
            <a:solidFill>
              <a:schemeClr val="accent2"/>
            </a:solidFill>
          </a:ln>
        </p:spPr>
        <p:txBody>
          <a:bodyPr wrap="square">
            <a:spAutoFit/>
          </a:bodyPr>
          <a:lstStyle/>
          <a:p>
            <a:r>
              <a:rPr kumimoji="0" 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Date: 7 march</a:t>
            </a:r>
            <a:endParaRPr lang="en-US" dirty="0"/>
          </a:p>
        </p:txBody>
      </p:sp>
      <p:sp>
        <p:nvSpPr>
          <p:cNvPr id="6" name="TextBox 5">
            <a:extLst>
              <a:ext uri="{FF2B5EF4-FFF2-40B4-BE49-F238E27FC236}">
                <a16:creationId xmlns:a16="http://schemas.microsoft.com/office/drawing/2014/main" id="{BB86CD45-D9D3-4ED2-8A7D-1B2261926279}"/>
              </a:ext>
            </a:extLst>
          </p:cNvPr>
          <p:cNvSpPr txBox="1"/>
          <p:nvPr/>
        </p:nvSpPr>
        <p:spPr>
          <a:xfrm>
            <a:off x="3596306" y="2777942"/>
            <a:ext cx="2024269" cy="461665"/>
          </a:xfrm>
          <a:prstGeom prst="rect">
            <a:avLst/>
          </a:prstGeom>
          <a:noFill/>
        </p:spPr>
        <p:txBody>
          <a:bodyPr wrap="square">
            <a:spAutoFit/>
          </a:bodyPr>
          <a:lstStyle/>
          <a:p>
            <a:r>
              <a:rPr kumimoji="0" 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Day: Sunday</a:t>
            </a:r>
            <a:endParaRPr lang="en-US" dirty="0"/>
          </a:p>
        </p:txBody>
      </p:sp>
      <p:sp>
        <p:nvSpPr>
          <p:cNvPr id="7" name="TextBox 6">
            <a:extLst>
              <a:ext uri="{FF2B5EF4-FFF2-40B4-BE49-F238E27FC236}">
                <a16:creationId xmlns:a16="http://schemas.microsoft.com/office/drawing/2014/main" id="{9D002418-E688-45FF-8BDF-B6E1F4671E75}"/>
              </a:ext>
            </a:extLst>
          </p:cNvPr>
          <p:cNvSpPr txBox="1"/>
          <p:nvPr/>
        </p:nvSpPr>
        <p:spPr>
          <a:xfrm>
            <a:off x="3581400" y="3242414"/>
            <a:ext cx="1759225" cy="461665"/>
          </a:xfrm>
          <a:prstGeom prst="rect">
            <a:avLst/>
          </a:prstGeom>
          <a:noFill/>
        </p:spPr>
        <p:txBody>
          <a:bodyPr wrap="square">
            <a:spAutoFit/>
          </a:bodyPr>
          <a:lstStyle/>
          <a:p>
            <a:r>
              <a:rPr kumimoji="0" 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Time: 3:20</a:t>
            </a:r>
            <a:endParaRPr lang="en-US" dirty="0"/>
          </a:p>
        </p:txBody>
      </p:sp>
      <p:sp>
        <p:nvSpPr>
          <p:cNvPr id="8" name="TextBox 7">
            <a:extLst>
              <a:ext uri="{FF2B5EF4-FFF2-40B4-BE49-F238E27FC236}">
                <a16:creationId xmlns:a16="http://schemas.microsoft.com/office/drawing/2014/main" id="{172335CA-9A6B-4C07-9316-85CA8FD8F5E2}"/>
              </a:ext>
            </a:extLst>
          </p:cNvPr>
          <p:cNvSpPr txBox="1"/>
          <p:nvPr/>
        </p:nvSpPr>
        <p:spPr>
          <a:xfrm>
            <a:off x="3501886" y="3673072"/>
            <a:ext cx="7253272"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Place : </a:t>
            </a:r>
            <a:r>
              <a:rPr kumimoji="0" lang="en-US" sz="2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Ramna</a:t>
            </a:r>
            <a:r>
              <a:rPr kumimoji="0" 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Race Course maidan.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 Now, Suhrawardy </a:t>
            </a:r>
            <a:r>
              <a:rPr kumimoji="0" lang="en-US" sz="2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Udyyan</a:t>
            </a:r>
            <a:r>
              <a:rPr kumimoji="0" 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p>
        </p:txBody>
      </p:sp>
      <p:sp>
        <p:nvSpPr>
          <p:cNvPr id="9" name="TextBox 8">
            <a:extLst>
              <a:ext uri="{FF2B5EF4-FFF2-40B4-BE49-F238E27FC236}">
                <a16:creationId xmlns:a16="http://schemas.microsoft.com/office/drawing/2014/main" id="{84A31EA6-901C-44D0-AA82-974A2A59597C}"/>
              </a:ext>
            </a:extLst>
          </p:cNvPr>
          <p:cNvSpPr txBox="1"/>
          <p:nvPr/>
        </p:nvSpPr>
        <p:spPr>
          <a:xfrm>
            <a:off x="3501886" y="4504069"/>
            <a:ext cx="4952999" cy="461665"/>
          </a:xfrm>
          <a:prstGeom prst="rect">
            <a:avLst/>
          </a:prstGeom>
          <a:noFill/>
        </p:spPr>
        <p:txBody>
          <a:bodyPr wrap="square">
            <a:spAutoFit/>
          </a:bodyPr>
          <a:lstStyle/>
          <a:p>
            <a:r>
              <a:rPr kumimoji="0" 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Lasting :Approximately 19 minutes</a:t>
            </a:r>
            <a:endParaRPr lang="en-US" dirty="0"/>
          </a:p>
        </p:txBody>
      </p:sp>
      <p:sp>
        <p:nvSpPr>
          <p:cNvPr id="10" name="TextBox 9">
            <a:extLst>
              <a:ext uri="{FF2B5EF4-FFF2-40B4-BE49-F238E27FC236}">
                <a16:creationId xmlns:a16="http://schemas.microsoft.com/office/drawing/2014/main" id="{3E8545A1-2E71-4FDE-9817-0CD5FB7BAE70}"/>
              </a:ext>
            </a:extLst>
          </p:cNvPr>
          <p:cNvSpPr txBox="1"/>
          <p:nvPr/>
        </p:nvSpPr>
        <p:spPr>
          <a:xfrm>
            <a:off x="3501886" y="5096786"/>
            <a:ext cx="2077279" cy="461665"/>
          </a:xfrm>
          <a:prstGeom prst="rect">
            <a:avLst/>
          </a:prstGeom>
          <a:noFill/>
        </p:spPr>
        <p:txBody>
          <a:bodyPr wrap="square">
            <a:spAutoFit/>
          </a:bodyPr>
          <a:lstStyle/>
          <a:p>
            <a:r>
              <a:rPr kumimoji="0" 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Words: 1108</a:t>
            </a:r>
            <a:endParaRPr lang="en-US" dirty="0"/>
          </a:p>
        </p:txBody>
      </p:sp>
      <p:sp>
        <p:nvSpPr>
          <p:cNvPr id="12" name="TextBox 11">
            <a:extLst>
              <a:ext uri="{FF2B5EF4-FFF2-40B4-BE49-F238E27FC236}">
                <a16:creationId xmlns:a16="http://schemas.microsoft.com/office/drawing/2014/main" id="{4C272862-59F4-44BF-90F8-589DCD9B3656}"/>
              </a:ext>
            </a:extLst>
          </p:cNvPr>
          <p:cNvSpPr txBox="1"/>
          <p:nvPr/>
        </p:nvSpPr>
        <p:spPr>
          <a:xfrm>
            <a:off x="3518607" y="5626981"/>
            <a:ext cx="8554123"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UNESCO recognizes as a part of world documentary heritage: 30 October, 2017</a:t>
            </a:r>
            <a:endParaRPr kumimoji="0" lang="en-US" sz="2400" b="0" i="0" u="none" strike="noStrike" kern="1200" cap="none" spc="0" normalizeH="0" baseline="0" noProof="0" dirty="0">
              <a:ln>
                <a:noFill/>
              </a:ln>
              <a:solidFill>
                <a:srgbClr val="DFDBD5"/>
              </a:solidFill>
              <a:effectLst/>
              <a:uLnTx/>
              <a:uFillTx/>
              <a:latin typeface="Times New Roman" panose="02020603050405020304" pitchFamily="18" charset="0"/>
              <a:ea typeface="+mn-ea"/>
              <a:cs typeface="Times New Roman" panose="02020603050405020304" pitchFamily="18" charset="0"/>
            </a:endParaRPr>
          </a:p>
        </p:txBody>
      </p:sp>
      <p:sp>
        <p:nvSpPr>
          <p:cNvPr id="11" name="Oval 10">
            <a:extLst>
              <a:ext uri="{FF2B5EF4-FFF2-40B4-BE49-F238E27FC236}">
                <a16:creationId xmlns:a16="http://schemas.microsoft.com/office/drawing/2014/main" id="{D3347A5D-7EC2-4362-B7E1-171CE2B101E0}"/>
              </a:ext>
            </a:extLst>
          </p:cNvPr>
          <p:cNvSpPr/>
          <p:nvPr/>
        </p:nvSpPr>
        <p:spPr>
          <a:xfrm>
            <a:off x="0" y="6438099"/>
            <a:ext cx="2332383" cy="400022"/>
          </a:xfrm>
          <a:prstGeom prst="ellipse">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rPr>
              <a:t>7 march speech</a:t>
            </a:r>
          </a:p>
        </p:txBody>
      </p:sp>
    </p:spTree>
    <p:extLst>
      <p:ext uri="{BB962C8B-B14F-4D97-AF65-F5344CB8AC3E}">
        <p14:creationId xmlns:p14="http://schemas.microsoft.com/office/powerpoint/2010/main" val="293326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1CAD77-2F12-4BCB-9E09-9A6F3E186465}"/>
              </a:ext>
            </a:extLst>
          </p:cNvPr>
          <p:cNvSpPr txBox="1"/>
          <p:nvPr/>
        </p:nvSpPr>
        <p:spPr>
          <a:xfrm>
            <a:off x="552509" y="305832"/>
            <a:ext cx="11086981" cy="646331"/>
          </a:xfrm>
          <a:prstGeom prst="rect">
            <a:avLst/>
          </a:prstGeom>
          <a:noFill/>
          <a:ln w="19050">
            <a:solidFill>
              <a:srgbClr val="D60093"/>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The landmark fiery speech is important for us because-</a:t>
            </a:r>
          </a:p>
        </p:txBody>
      </p:sp>
      <p:sp>
        <p:nvSpPr>
          <p:cNvPr id="3" name="TextBox 2">
            <a:extLst>
              <a:ext uri="{FF2B5EF4-FFF2-40B4-BE49-F238E27FC236}">
                <a16:creationId xmlns:a16="http://schemas.microsoft.com/office/drawing/2014/main" id="{6D52C06C-1EF1-4F0D-B94E-97B35B68C85B}"/>
              </a:ext>
            </a:extLst>
          </p:cNvPr>
          <p:cNvSpPr txBox="1"/>
          <p:nvPr/>
        </p:nvSpPr>
        <p:spPr>
          <a:xfrm>
            <a:off x="257909" y="1869471"/>
            <a:ext cx="6527204" cy="1384995"/>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It motives the whole nation to fight to the last drop of blood for independence.</a:t>
            </a:r>
          </a:p>
        </p:txBody>
      </p:sp>
      <p:sp>
        <p:nvSpPr>
          <p:cNvPr id="4" name="TextBox 3">
            <a:extLst>
              <a:ext uri="{FF2B5EF4-FFF2-40B4-BE49-F238E27FC236}">
                <a16:creationId xmlns:a16="http://schemas.microsoft.com/office/drawing/2014/main" id="{2717AB3E-A721-428E-80DE-85DD18FC5D7B}"/>
              </a:ext>
            </a:extLst>
          </p:cNvPr>
          <p:cNvSpPr txBox="1"/>
          <p:nvPr/>
        </p:nvSpPr>
        <p:spPr>
          <a:xfrm>
            <a:off x="300741" y="3498574"/>
            <a:ext cx="6155634" cy="954107"/>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It clears the reasons for demanding separation from the then Pakistan. </a:t>
            </a:r>
          </a:p>
        </p:txBody>
      </p:sp>
      <p:sp>
        <p:nvSpPr>
          <p:cNvPr id="6" name="TextBox 5">
            <a:extLst>
              <a:ext uri="{FF2B5EF4-FFF2-40B4-BE49-F238E27FC236}">
                <a16:creationId xmlns:a16="http://schemas.microsoft.com/office/drawing/2014/main" id="{CF2E9D14-81A0-45BD-8A4A-4756D582EE0D}"/>
              </a:ext>
            </a:extLst>
          </p:cNvPr>
          <p:cNvSpPr txBox="1"/>
          <p:nvPr/>
        </p:nvSpPr>
        <p:spPr>
          <a:xfrm>
            <a:off x="300741" y="4621958"/>
            <a:ext cx="6155634" cy="1384995"/>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The ultimate consequence is 16</a:t>
            </a:r>
            <a:r>
              <a:rPr kumimoji="0" lang="en-US" sz="2800" b="1" i="0" u="none" strike="noStrike" kern="1200" cap="none" spc="0" normalizeH="0" baseline="3000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a:t>
            </a:r>
            <a:r>
              <a:rPr kumimoji="0" 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December victory of our mother land</a:t>
            </a:r>
          </a:p>
        </p:txBody>
      </p:sp>
      <p:pic>
        <p:nvPicPr>
          <p:cNvPr id="7" name="Picture 6">
            <a:extLst>
              <a:ext uri="{FF2B5EF4-FFF2-40B4-BE49-F238E27FC236}">
                <a16:creationId xmlns:a16="http://schemas.microsoft.com/office/drawing/2014/main" id="{F45E691A-AA15-4727-A73C-5060441DE473}"/>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6569255" y="2278533"/>
            <a:ext cx="5211928" cy="3137469"/>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8" name="Oval 7">
            <a:extLst>
              <a:ext uri="{FF2B5EF4-FFF2-40B4-BE49-F238E27FC236}">
                <a16:creationId xmlns:a16="http://schemas.microsoft.com/office/drawing/2014/main" id="{971EB8E0-B6F5-46B0-B194-C26FF3B43501}"/>
              </a:ext>
            </a:extLst>
          </p:cNvPr>
          <p:cNvSpPr/>
          <p:nvPr/>
        </p:nvSpPr>
        <p:spPr>
          <a:xfrm>
            <a:off x="0" y="6438099"/>
            <a:ext cx="2332383" cy="400022"/>
          </a:xfrm>
          <a:prstGeom prst="ellipse">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rPr>
              <a:t>7 march speech</a:t>
            </a:r>
          </a:p>
        </p:txBody>
      </p:sp>
    </p:spTree>
    <p:extLst>
      <p:ext uri="{BB962C8B-B14F-4D97-AF65-F5344CB8AC3E}">
        <p14:creationId xmlns:p14="http://schemas.microsoft.com/office/powerpoint/2010/main" val="38439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par>
                                <p:cTn id="17" presetID="55"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strVal val="#ppt_w*0.70"/>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strVal val="#ppt_w*0.70"/>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5EFA48-42E8-4CA8-AE29-2648B070488E}"/>
              </a:ext>
            </a:extLst>
          </p:cNvPr>
          <p:cNvSpPr txBox="1"/>
          <p:nvPr/>
        </p:nvSpPr>
        <p:spPr>
          <a:xfrm>
            <a:off x="2266122" y="179433"/>
            <a:ext cx="786000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The main two parts of  the speech-</a:t>
            </a:r>
          </a:p>
        </p:txBody>
      </p:sp>
      <p:sp>
        <p:nvSpPr>
          <p:cNvPr id="3" name="Rectangle 2">
            <a:extLst>
              <a:ext uri="{FF2B5EF4-FFF2-40B4-BE49-F238E27FC236}">
                <a16:creationId xmlns:a16="http://schemas.microsoft.com/office/drawing/2014/main" id="{8924D4EA-34E4-4E18-9F42-0AAFBDD2FE7B}"/>
              </a:ext>
            </a:extLst>
          </p:cNvPr>
          <p:cNvSpPr/>
          <p:nvPr/>
        </p:nvSpPr>
        <p:spPr>
          <a:xfrm>
            <a:off x="641911" y="1857855"/>
            <a:ext cx="5655364" cy="1820947"/>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q"/>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The discussion  about the oppression and injustice of the West Pakistan Rulers.</a:t>
            </a:r>
          </a:p>
          <a:p>
            <a:endParaRPr lang="en-US" sz="2400" dirty="0"/>
          </a:p>
        </p:txBody>
      </p:sp>
      <p:sp>
        <p:nvSpPr>
          <p:cNvPr id="4" name="TextBox 3">
            <a:extLst>
              <a:ext uri="{FF2B5EF4-FFF2-40B4-BE49-F238E27FC236}">
                <a16:creationId xmlns:a16="http://schemas.microsoft.com/office/drawing/2014/main" id="{C169FF7A-BC01-4565-98E5-53341A3C8835}"/>
              </a:ext>
            </a:extLst>
          </p:cNvPr>
          <p:cNvSpPr txBox="1"/>
          <p:nvPr/>
        </p:nvSpPr>
        <p:spPr>
          <a:xfrm>
            <a:off x="641911" y="3880874"/>
            <a:ext cx="5655365" cy="954107"/>
          </a:xfrm>
          <a:prstGeom prst="rect">
            <a:avLst/>
          </a:prstGeom>
          <a:solidFill>
            <a:schemeClr val="accent2">
              <a:lumMod val="20000"/>
              <a:lumOff val="80000"/>
            </a:schemeClr>
          </a:solidFill>
          <a:ln>
            <a:solidFill>
              <a:srgbClr val="C00000"/>
            </a:solidFill>
          </a:ln>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The way forward for the emancipation of Bengali people</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p>
        </p:txBody>
      </p:sp>
      <p:pic>
        <p:nvPicPr>
          <p:cNvPr id="6" name="Picture 5">
            <a:extLst>
              <a:ext uri="{FF2B5EF4-FFF2-40B4-BE49-F238E27FC236}">
                <a16:creationId xmlns:a16="http://schemas.microsoft.com/office/drawing/2014/main" id="{EF087765-C7C4-4C35-B446-9ACBBBAAA639}"/>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6498553" y="1762539"/>
            <a:ext cx="5459858" cy="3016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val 6">
            <a:extLst>
              <a:ext uri="{FF2B5EF4-FFF2-40B4-BE49-F238E27FC236}">
                <a16:creationId xmlns:a16="http://schemas.microsoft.com/office/drawing/2014/main" id="{4CA38881-1C42-4831-9019-E7B616249A2E}"/>
              </a:ext>
            </a:extLst>
          </p:cNvPr>
          <p:cNvSpPr/>
          <p:nvPr/>
        </p:nvSpPr>
        <p:spPr>
          <a:xfrm>
            <a:off x="0" y="6438099"/>
            <a:ext cx="2332383" cy="400022"/>
          </a:xfrm>
          <a:prstGeom prst="ellipse">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rPr>
              <a:t>7 march speech</a:t>
            </a:r>
          </a:p>
        </p:txBody>
      </p:sp>
    </p:spTree>
    <p:extLst>
      <p:ext uri="{BB962C8B-B14F-4D97-AF65-F5344CB8AC3E}">
        <p14:creationId xmlns:p14="http://schemas.microsoft.com/office/powerpoint/2010/main" val="59392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par>
                                <p:cTn id="24" presetID="55"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0.70"/>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5799E6-C4CD-4B33-8B24-56B331FEC1E2}"/>
              </a:ext>
            </a:extLst>
          </p:cNvPr>
          <p:cNvSpPr txBox="1"/>
          <p:nvPr/>
        </p:nvSpPr>
        <p:spPr>
          <a:xfrm>
            <a:off x="1725851" y="374797"/>
            <a:ext cx="8094009" cy="584775"/>
          </a:xfrm>
          <a:prstGeom prst="rect">
            <a:avLst/>
          </a:prstGeom>
          <a:noFill/>
          <a:ln w="57150">
            <a:solidFill>
              <a:srgbClr val="660033"/>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Some important quotations from the speech </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p>
        </p:txBody>
      </p:sp>
      <p:sp>
        <p:nvSpPr>
          <p:cNvPr id="3" name="TextBox 2">
            <a:extLst>
              <a:ext uri="{FF2B5EF4-FFF2-40B4-BE49-F238E27FC236}">
                <a16:creationId xmlns:a16="http://schemas.microsoft.com/office/drawing/2014/main" id="{545F5EFF-33F0-46A7-9484-AE5FC757AA9D}"/>
              </a:ext>
            </a:extLst>
          </p:cNvPr>
          <p:cNvSpPr txBox="1"/>
          <p:nvPr/>
        </p:nvSpPr>
        <p:spPr>
          <a:xfrm>
            <a:off x="493888" y="1124006"/>
            <a:ext cx="11357113" cy="1200329"/>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ln>
            <a:solidFill>
              <a:schemeClr val="tx1"/>
            </a:solidFill>
          </a:ln>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 have been trying to do our best to cope with the situation. And yet, unfortunately, the street of Dhaka, Khulna,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Rajshahi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Rangpur are awash with the blood of our brothers.”</a:t>
            </a:r>
            <a:endPar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3831380E-43BE-4167-B7E3-07D9AA5ADEBA}"/>
              </a:ext>
            </a:extLst>
          </p:cNvPr>
          <p:cNvSpPr txBox="1"/>
          <p:nvPr/>
        </p:nvSpPr>
        <p:spPr>
          <a:xfrm>
            <a:off x="530087" y="2415242"/>
            <a:ext cx="11204224" cy="461665"/>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6200000" scaled="1"/>
            <a:tileRect/>
          </a:gradFill>
          <a:ln>
            <a:solidFill>
              <a:schemeClr val="accent1"/>
            </a:solidFill>
          </a:ln>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“Twenty three years of a history of men and women in agony.”</a:t>
            </a:r>
          </a:p>
        </p:txBody>
      </p:sp>
      <p:sp>
        <p:nvSpPr>
          <p:cNvPr id="5" name="TextBox 4">
            <a:extLst>
              <a:ext uri="{FF2B5EF4-FFF2-40B4-BE49-F238E27FC236}">
                <a16:creationId xmlns:a16="http://schemas.microsoft.com/office/drawing/2014/main" id="{F41DA670-200C-464D-AEE8-1CBAB17E8552}"/>
              </a:ext>
            </a:extLst>
          </p:cNvPr>
          <p:cNvSpPr txBox="1"/>
          <p:nvPr/>
        </p:nvSpPr>
        <p:spPr>
          <a:xfrm>
            <a:off x="530087" y="2993718"/>
            <a:ext cx="11204224" cy="830997"/>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solidFill>
              <a:schemeClr val="accent4">
                <a:lumMod val="50000"/>
              </a:schemeClr>
            </a:solidFill>
          </a:ln>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 request all of you: converted every house into a fort; confront enemy with whatever you have.</a:t>
            </a:r>
            <a:endPar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0BFAD30-BDBE-4A73-AF8F-EE41963F5794}"/>
              </a:ext>
            </a:extLst>
          </p:cNvPr>
          <p:cNvSpPr txBox="1"/>
          <p:nvPr/>
        </p:nvSpPr>
        <p:spPr>
          <a:xfrm>
            <a:off x="530087" y="3941526"/>
            <a:ext cx="11204224" cy="461665"/>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16200000" scaled="1"/>
            <a:tileRect/>
          </a:gradFill>
          <a:ln>
            <a:solidFill>
              <a:srgbClr val="FF0066"/>
            </a:solidFill>
          </a:ln>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 prepared to act with whatever you in your possession.”</a:t>
            </a:r>
            <a:endPar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DADE7063-4391-41C6-A52B-B8D0F59F2638}"/>
              </a:ext>
            </a:extLst>
          </p:cNvPr>
          <p:cNvSpPr txBox="1"/>
          <p:nvPr/>
        </p:nvSpPr>
        <p:spPr>
          <a:xfrm>
            <a:off x="530087" y="4533666"/>
            <a:ext cx="11357112" cy="83099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solidFill>
              <a:srgbClr val="FF0000"/>
            </a:solidFill>
          </a:ln>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“Remember: since we have already had to shed blood, we’ll have to shed a lot more of it: by the grace of God, however, we’ll be able to liberate the people of this land.”</a:t>
            </a:r>
            <a:endPar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7B76C981-6561-4027-A584-B012ED960251}"/>
              </a:ext>
            </a:extLst>
          </p:cNvPr>
          <p:cNvSpPr txBox="1"/>
          <p:nvPr/>
        </p:nvSpPr>
        <p:spPr>
          <a:xfrm>
            <a:off x="514010" y="5495138"/>
            <a:ext cx="11316867" cy="83099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chemeClr val="accent2">
                <a:lumMod val="75000"/>
              </a:schemeClr>
            </a:solidFill>
          </a:ln>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The struggle this time is a struggle for freedom- the struggle this time is a struggle for emancipation.”</a:t>
            </a:r>
          </a:p>
        </p:txBody>
      </p:sp>
      <p:sp>
        <p:nvSpPr>
          <p:cNvPr id="9" name="Oval 8">
            <a:extLst>
              <a:ext uri="{FF2B5EF4-FFF2-40B4-BE49-F238E27FC236}">
                <a16:creationId xmlns:a16="http://schemas.microsoft.com/office/drawing/2014/main" id="{7A946CE6-DAE9-4F67-950F-74FFD5471FE3}"/>
              </a:ext>
            </a:extLst>
          </p:cNvPr>
          <p:cNvSpPr/>
          <p:nvPr/>
        </p:nvSpPr>
        <p:spPr>
          <a:xfrm>
            <a:off x="0" y="6438099"/>
            <a:ext cx="2332383" cy="400022"/>
          </a:xfrm>
          <a:prstGeom prst="ellipse">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rPr>
              <a:t>7 march speech</a:t>
            </a:r>
          </a:p>
        </p:txBody>
      </p:sp>
    </p:spTree>
    <p:extLst>
      <p:ext uri="{BB962C8B-B14F-4D97-AF65-F5344CB8AC3E}">
        <p14:creationId xmlns:p14="http://schemas.microsoft.com/office/powerpoint/2010/main" val="313928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942DA1-EE8F-492E-A810-0747BB01263F}"/>
              </a:ext>
            </a:extLst>
          </p:cNvPr>
          <p:cNvSpPr txBox="1"/>
          <p:nvPr/>
        </p:nvSpPr>
        <p:spPr>
          <a:xfrm>
            <a:off x="2349566" y="447503"/>
            <a:ext cx="8344938" cy="769441"/>
          </a:xfrm>
          <a:prstGeom prst="rect">
            <a:avLst/>
          </a:prstGeom>
          <a:solidFill>
            <a:schemeClr val="accent2">
              <a:lumMod val="20000"/>
              <a:lumOff val="80000"/>
            </a:schemeClr>
          </a:solidFill>
          <a:ln w="38100">
            <a:solidFill>
              <a:srgbClr val="FF0066"/>
            </a:solidFill>
          </a:ln>
        </p:spPr>
        <p:txBody>
          <a:bodyPr wrap="square" rtlCol="0">
            <a:spAutoFit/>
          </a:bodyPr>
          <a:lstStyle/>
          <a:p>
            <a:pPr algn="ct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 at page-1 and read the text</a:t>
            </a:r>
            <a:r>
              <a:rPr lang="en-US" sz="4400" b="1" dirty="0">
                <a:effectLst>
                  <a:outerShdw blurRad="38100" dist="38100" dir="2700000" algn="tl">
                    <a:srgbClr val="000000">
                      <a:alpha val="43137"/>
                    </a:srgbClr>
                  </a:outerShdw>
                </a:effectLst>
              </a:rPr>
              <a:t>.</a:t>
            </a:r>
          </a:p>
        </p:txBody>
      </p:sp>
      <p:sp>
        <p:nvSpPr>
          <p:cNvPr id="3" name="Star: 6 Points 2">
            <a:extLst>
              <a:ext uri="{FF2B5EF4-FFF2-40B4-BE49-F238E27FC236}">
                <a16:creationId xmlns:a16="http://schemas.microsoft.com/office/drawing/2014/main" id="{DCDF1EA2-B635-460B-9DDF-761526C0DC53}"/>
              </a:ext>
            </a:extLst>
          </p:cNvPr>
          <p:cNvSpPr/>
          <p:nvPr/>
        </p:nvSpPr>
        <p:spPr>
          <a:xfrm>
            <a:off x="218662" y="1774135"/>
            <a:ext cx="3210953" cy="3303104"/>
          </a:xfrm>
          <a:prstGeom prst="star6">
            <a:avLst/>
          </a:prstGeom>
          <a:solidFill>
            <a:srgbClr val="6600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Silent Reading</a:t>
            </a:r>
          </a:p>
        </p:txBody>
      </p:sp>
      <p:sp>
        <p:nvSpPr>
          <p:cNvPr id="4" name="TextBox 3">
            <a:extLst>
              <a:ext uri="{FF2B5EF4-FFF2-40B4-BE49-F238E27FC236}">
                <a16:creationId xmlns:a16="http://schemas.microsoft.com/office/drawing/2014/main" id="{235AF0EC-21B4-4152-9683-F8B4AB554540}"/>
              </a:ext>
            </a:extLst>
          </p:cNvPr>
          <p:cNvSpPr txBox="1"/>
          <p:nvPr/>
        </p:nvSpPr>
        <p:spPr>
          <a:xfrm>
            <a:off x="3529007" y="1455484"/>
            <a:ext cx="8344938"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My brothers,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 stand before you today with a heart overflowing with grief. You are fully aware of the events that are going on and understand their 'import. We have been trying to do our best to cope with the situation. And yet, unfortunately, the streets of Dhaka, Chittagong, Khulna, </a:t>
            </a:r>
            <a:r>
              <a:rPr kumimoji="0" lang="en-US" sz="280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Rajshahi</a:t>
            </a:r>
            <a:r>
              <a:rPr kumimoji="0" lang="en-US" sz="28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and Rangpur are awash with the blood of our brothers. The people of Bengal now want to be free, the people of Bengal now want to live, and the people of Bengal now want their rights…………… </a:t>
            </a:r>
          </a:p>
        </p:txBody>
      </p:sp>
    </p:spTree>
    <p:extLst>
      <p:ext uri="{BB962C8B-B14F-4D97-AF65-F5344CB8AC3E}">
        <p14:creationId xmlns:p14="http://schemas.microsoft.com/office/powerpoint/2010/main" val="334881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B6AD56-C526-4A83-96C2-E282265B1B44}"/>
              </a:ext>
            </a:extLst>
          </p:cNvPr>
          <p:cNvSpPr txBox="1"/>
          <p:nvPr/>
        </p:nvSpPr>
        <p:spPr>
          <a:xfrm>
            <a:off x="3679134" y="311019"/>
            <a:ext cx="4470953" cy="769441"/>
          </a:xfrm>
          <a:prstGeom prst="rect">
            <a:avLst/>
          </a:prstGeom>
          <a:solidFill>
            <a:srgbClr val="660066"/>
          </a:solidFill>
          <a:ln>
            <a:solidFill>
              <a:srgbClr val="FFFF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Individual</a:t>
            </a:r>
            <a:r>
              <a:rPr kumimoji="0" lang="en-US" sz="4400" b="1" i="0" u="none" strike="noStrike" kern="1200" cap="none" spc="0" normalizeH="0" baseline="0" noProof="0" dirty="0">
                <a:ln>
                  <a:noFill/>
                </a:ln>
                <a:solidFill>
                  <a:schemeClr val="bg1"/>
                </a:solidFill>
                <a:effectLst/>
                <a:uLnTx/>
                <a:uFillTx/>
                <a:latin typeface="NikoshBAN" panose="02000000000000000000" pitchFamily="2" charset="0"/>
                <a:ea typeface="+mn-ea"/>
                <a:cs typeface="NikoshBAN" panose="02000000000000000000" pitchFamily="2" charset="0"/>
              </a:rPr>
              <a:t> work</a:t>
            </a:r>
          </a:p>
        </p:txBody>
      </p:sp>
      <p:sp>
        <p:nvSpPr>
          <p:cNvPr id="3" name="TextBox 2">
            <a:extLst>
              <a:ext uri="{FF2B5EF4-FFF2-40B4-BE49-F238E27FC236}">
                <a16:creationId xmlns:a16="http://schemas.microsoft.com/office/drawing/2014/main" id="{C40E8112-80A8-488A-A36A-2CF79C5D4A3C}"/>
              </a:ext>
            </a:extLst>
          </p:cNvPr>
          <p:cNvSpPr txBox="1"/>
          <p:nvPr/>
        </p:nvSpPr>
        <p:spPr>
          <a:xfrm>
            <a:off x="609601" y="2351782"/>
            <a:ext cx="11343860"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Present your ideas on how The March 7 speech has become a part of our history.</a:t>
            </a:r>
          </a:p>
        </p:txBody>
      </p:sp>
      <p:pic>
        <p:nvPicPr>
          <p:cNvPr id="5" name="Picture 4">
            <a:extLst>
              <a:ext uri="{FF2B5EF4-FFF2-40B4-BE49-F238E27FC236}">
                <a16:creationId xmlns:a16="http://schemas.microsoft.com/office/drawing/2014/main" id="{8E1B9689-F90F-41DC-9B62-8F03DFE66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039" y="3180521"/>
            <a:ext cx="4194048" cy="3167269"/>
          </a:xfrm>
          <a:prstGeom prst="rect">
            <a:avLst/>
          </a:prstGeom>
        </p:spPr>
      </p:pic>
    </p:spTree>
    <p:extLst>
      <p:ext uri="{BB962C8B-B14F-4D97-AF65-F5344CB8AC3E}">
        <p14:creationId xmlns:p14="http://schemas.microsoft.com/office/powerpoint/2010/main" val="270694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760B36-1DAE-46CA-845F-7026481125BD}"/>
              </a:ext>
            </a:extLst>
          </p:cNvPr>
          <p:cNvSpPr txBox="1"/>
          <p:nvPr/>
        </p:nvSpPr>
        <p:spPr>
          <a:xfrm>
            <a:off x="954157" y="389236"/>
            <a:ext cx="10787269" cy="584775"/>
          </a:xfrm>
          <a:prstGeom prst="rect">
            <a:avLst/>
          </a:prstGeom>
          <a:noFill/>
          <a:ln w="38100">
            <a:solidFill>
              <a:schemeClr val="accent2">
                <a:lumMod val="75000"/>
              </a:schemeClr>
            </a:solidFill>
          </a:ln>
        </p:spPr>
        <p:txBody>
          <a:bodyPr wrap="square">
            <a:spAutoFit/>
          </a:bodyPr>
          <a:lstStyle/>
          <a:p>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oppression of Pakistan and history of freedom war.</a:t>
            </a:r>
            <a:endParaRPr lang="en-US" b="1" dirty="0">
              <a:solidFill>
                <a:srgbClr val="0000CC"/>
              </a:solidFill>
            </a:endParaRPr>
          </a:p>
        </p:txBody>
      </p:sp>
      <p:sp>
        <p:nvSpPr>
          <p:cNvPr id="3" name="TextBox 2">
            <a:extLst>
              <a:ext uri="{FF2B5EF4-FFF2-40B4-BE49-F238E27FC236}">
                <a16:creationId xmlns:a16="http://schemas.microsoft.com/office/drawing/2014/main" id="{C5EF87BD-E682-4C62-B3AE-17566A959B88}"/>
              </a:ext>
            </a:extLst>
          </p:cNvPr>
          <p:cNvSpPr txBox="1"/>
          <p:nvPr/>
        </p:nvSpPr>
        <p:spPr>
          <a:xfrm>
            <a:off x="384313" y="4369425"/>
            <a:ext cx="11542642" cy="954107"/>
          </a:xfrm>
          <a:prstGeom prst="rect">
            <a:avLst/>
          </a:prstGeom>
          <a:noFill/>
        </p:spPr>
        <p:txBody>
          <a:bodyPr wrap="square">
            <a:spAutoFit/>
          </a:bodyPr>
          <a:lstStyle/>
          <a:p>
            <a:r>
              <a:rPr kumimoji="0" lang="en-US" sz="28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The 23 years of our history with Pakistan is a history of </a:t>
            </a:r>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a:t>
            </a:r>
            <a:r>
              <a:rPr kumimoji="0" lang="en-US" sz="28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pression and bloodshed. Twenty-</a:t>
            </a:r>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three years of a history of men and women in agony.</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ADA5DF3-CC2F-4492-8B4F-FCD5262BD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26" y="1139631"/>
            <a:ext cx="5632174" cy="3074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6D675F88-E527-4FAA-962A-98B4D0EAF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026" y="1139631"/>
            <a:ext cx="5632174" cy="3074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9FB0A2C8-4D61-4232-9597-F0B83C83FB3F}"/>
              </a:ext>
            </a:extLst>
          </p:cNvPr>
          <p:cNvSpPr txBox="1"/>
          <p:nvPr/>
        </p:nvSpPr>
        <p:spPr>
          <a:xfrm>
            <a:off x="384313" y="5446643"/>
            <a:ext cx="11542641"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Those who brought arms with our money to defend us from external enemies are now using those arms on the poor</a:t>
            </a:r>
            <a:r>
              <a:rPr lang="en-US" sz="2800" dirty="0">
                <a:latin typeface="Times New Roman" panose="02020603050405020304" pitchFamily="18" charset="0"/>
                <a:cs typeface="Times New Roman" panose="02020603050405020304" pitchFamily="18" charset="0"/>
              </a:rPr>
              <a:t>.</a:t>
            </a:r>
          </a:p>
        </p:txBody>
      </p:sp>
      <p:sp>
        <p:nvSpPr>
          <p:cNvPr id="7" name="Oval 6">
            <a:extLst>
              <a:ext uri="{FF2B5EF4-FFF2-40B4-BE49-F238E27FC236}">
                <a16:creationId xmlns:a16="http://schemas.microsoft.com/office/drawing/2014/main" id="{7042093A-54DF-48A9-84D0-B285CBD7EB27}"/>
              </a:ext>
            </a:extLst>
          </p:cNvPr>
          <p:cNvSpPr/>
          <p:nvPr/>
        </p:nvSpPr>
        <p:spPr>
          <a:xfrm>
            <a:off x="119270" y="6523861"/>
            <a:ext cx="1921565" cy="334139"/>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Oppression</a:t>
            </a:r>
            <a:r>
              <a:rPr lang="en-US" dirty="0"/>
              <a:t> </a:t>
            </a:r>
          </a:p>
        </p:txBody>
      </p:sp>
    </p:spTree>
    <p:extLst>
      <p:ext uri="{BB962C8B-B14F-4D97-AF65-F5344CB8AC3E}">
        <p14:creationId xmlns:p14="http://schemas.microsoft.com/office/powerpoint/2010/main" val="330854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strVal val="#ppt_w*0.70"/>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Effect transition="in" filter="fade">
                                      <p:cBhvr>
                                        <p:cTn id="30" dur="1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0.70"/>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C04215A-DEA2-4919-8E14-AB76AECCD8DC}"/>
              </a:ext>
            </a:extLst>
          </p:cNvPr>
          <p:cNvSpPr txBox="1"/>
          <p:nvPr/>
        </p:nvSpPr>
        <p:spPr>
          <a:xfrm>
            <a:off x="371061" y="3949148"/>
            <a:ext cx="11542643"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history of Bengal is the history of a people who have repeatedly made their highways crimson with their blood</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2F0C1815-17A8-467A-92B1-D6C07FBC9354}"/>
              </a:ext>
            </a:extLst>
          </p:cNvPr>
          <p:cNvSpPr txBox="1"/>
          <p:nvPr/>
        </p:nvSpPr>
        <p:spPr>
          <a:xfrm>
            <a:off x="3478695" y="5026366"/>
            <a:ext cx="5864087"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shed Blood in  1952</a:t>
            </a:r>
            <a:r>
              <a:rPr lang="en-US" dirty="0"/>
              <a:t>.</a:t>
            </a:r>
          </a:p>
        </p:txBody>
      </p:sp>
      <p:sp>
        <p:nvSpPr>
          <p:cNvPr id="8" name="Oval 7">
            <a:extLst>
              <a:ext uri="{FF2B5EF4-FFF2-40B4-BE49-F238E27FC236}">
                <a16:creationId xmlns:a16="http://schemas.microsoft.com/office/drawing/2014/main" id="{691EC343-9510-4ACB-99A9-091011512055}"/>
              </a:ext>
            </a:extLst>
          </p:cNvPr>
          <p:cNvSpPr/>
          <p:nvPr/>
        </p:nvSpPr>
        <p:spPr>
          <a:xfrm>
            <a:off x="119270" y="6523860"/>
            <a:ext cx="1921565" cy="334139"/>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Oppression</a:t>
            </a:r>
            <a:r>
              <a:rPr lang="en-US" dirty="0"/>
              <a:t> </a:t>
            </a:r>
          </a:p>
        </p:txBody>
      </p:sp>
      <p:pic>
        <p:nvPicPr>
          <p:cNvPr id="9" name="Picture 8">
            <a:extLst>
              <a:ext uri="{FF2B5EF4-FFF2-40B4-BE49-F238E27FC236}">
                <a16:creationId xmlns:a16="http://schemas.microsoft.com/office/drawing/2014/main" id="{3BD998EC-384A-4A79-BC73-32E5C92624C5}"/>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tretch>
            <a:fillRect/>
          </a:stretch>
        </p:blipFill>
        <p:spPr>
          <a:xfrm>
            <a:off x="725925" y="1246859"/>
            <a:ext cx="5234609" cy="2666948"/>
          </a:xfrm>
          <a:prstGeom prst="rect">
            <a:avLst/>
          </a:prstGeom>
        </p:spPr>
      </p:pic>
      <p:sp>
        <p:nvSpPr>
          <p:cNvPr id="10" name="TextBox 9">
            <a:extLst>
              <a:ext uri="{FF2B5EF4-FFF2-40B4-BE49-F238E27FC236}">
                <a16:creationId xmlns:a16="http://schemas.microsoft.com/office/drawing/2014/main" id="{8B9ADFEE-72A8-4CF3-B52D-9E6512AA2B79}"/>
              </a:ext>
            </a:extLst>
          </p:cNvPr>
          <p:cNvSpPr txBox="1"/>
          <p:nvPr/>
        </p:nvSpPr>
        <p:spPr>
          <a:xfrm>
            <a:off x="3527778" y="354307"/>
            <a:ext cx="4865511" cy="707886"/>
          </a:xfrm>
          <a:prstGeom prst="rect">
            <a:avLst/>
          </a:prstGeom>
          <a:noFill/>
          <a:ln>
            <a:solidFill>
              <a:srgbClr val="FF0000"/>
            </a:solidFill>
          </a:ln>
        </p:spPr>
        <p:txBody>
          <a:bodyPr wrap="square">
            <a:spAutoFit/>
          </a:bodyPr>
          <a:lstStyle/>
          <a:p>
            <a:pPr algn="ctr"/>
            <a:r>
              <a:rPr kumimoji="0" lang="en-SG" sz="40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Language movement</a:t>
            </a:r>
            <a:endParaRPr lang="en-US" sz="40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A3DC3C3D-BDB7-48E3-BEF1-CC40739DB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7306" y="1246859"/>
            <a:ext cx="5085406" cy="2666948"/>
          </a:xfrm>
          <a:prstGeom prst="roundRect">
            <a:avLst>
              <a:gd name="adj" fmla="val 16667"/>
            </a:avLst>
          </a:prstGeom>
          <a:ln>
            <a:solidFill>
              <a:srgbClr val="00B05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7343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7B5B1C-D00C-4425-B2F8-D251725C7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260" y="1443841"/>
            <a:ext cx="4881357" cy="2607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04FC5615-5CC2-461A-86F1-D939DDCB1966}"/>
              </a:ext>
            </a:extLst>
          </p:cNvPr>
          <p:cNvSpPr txBox="1"/>
          <p:nvPr/>
        </p:nvSpPr>
        <p:spPr>
          <a:xfrm>
            <a:off x="6096000" y="2334399"/>
            <a:ext cx="5367130"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1958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Ayub</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Khan declared Martial Law to enslave us for the next ten years. </a:t>
            </a:r>
          </a:p>
        </p:txBody>
      </p:sp>
      <p:pic>
        <p:nvPicPr>
          <p:cNvPr id="4" name="Picture 3">
            <a:extLst>
              <a:ext uri="{FF2B5EF4-FFF2-40B4-BE49-F238E27FC236}">
                <a16:creationId xmlns:a16="http://schemas.microsoft.com/office/drawing/2014/main" id="{ED13B1F1-54DF-4E08-9DE2-23DC8E24E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03" y="1466851"/>
            <a:ext cx="2546488" cy="2607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07677C3A-127F-431F-9395-1A5A884A2B61}"/>
              </a:ext>
            </a:extLst>
          </p:cNvPr>
          <p:cNvSpPr txBox="1"/>
          <p:nvPr/>
        </p:nvSpPr>
        <p:spPr>
          <a:xfrm>
            <a:off x="5811078" y="2426731"/>
            <a:ext cx="5936974" cy="1384995"/>
          </a:xfrm>
          <a:prstGeom prst="rect">
            <a:avLst/>
          </a:prstGeom>
          <a:solidFill>
            <a:schemeClr val="bg1"/>
          </a:solidFill>
        </p:spPr>
        <p:txBody>
          <a:bodyPr wrap="square" rtlCol="0">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the six-point movement of 1969  </a:t>
            </a:r>
            <a:r>
              <a:rPr lang="en-US"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Ayub</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Khan fell from power and Yahya Khan assumed the reins of government</a:t>
            </a:r>
            <a:r>
              <a:rPr lang="en-US" dirty="0"/>
              <a:t>. </a:t>
            </a:r>
          </a:p>
        </p:txBody>
      </p:sp>
      <p:sp>
        <p:nvSpPr>
          <p:cNvPr id="9" name="Oval 8">
            <a:extLst>
              <a:ext uri="{FF2B5EF4-FFF2-40B4-BE49-F238E27FC236}">
                <a16:creationId xmlns:a16="http://schemas.microsoft.com/office/drawing/2014/main" id="{81FF0194-F9AF-4AD8-A4CB-C4AE3B5E81E6}"/>
              </a:ext>
            </a:extLst>
          </p:cNvPr>
          <p:cNvSpPr/>
          <p:nvPr/>
        </p:nvSpPr>
        <p:spPr>
          <a:xfrm>
            <a:off x="119270" y="6523860"/>
            <a:ext cx="1921565" cy="334139"/>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Oppression</a:t>
            </a:r>
            <a:r>
              <a:rPr lang="en-US" dirty="0"/>
              <a:t> </a:t>
            </a:r>
          </a:p>
        </p:txBody>
      </p:sp>
      <p:sp>
        <p:nvSpPr>
          <p:cNvPr id="2" name="TextBox 1">
            <a:extLst>
              <a:ext uri="{FF2B5EF4-FFF2-40B4-BE49-F238E27FC236}">
                <a16:creationId xmlns:a16="http://schemas.microsoft.com/office/drawing/2014/main" id="{B46ED317-1BAE-4228-B44B-0B4CF1DFFF90}"/>
              </a:ext>
            </a:extLst>
          </p:cNvPr>
          <p:cNvSpPr txBox="1"/>
          <p:nvPr/>
        </p:nvSpPr>
        <p:spPr>
          <a:xfrm>
            <a:off x="5811078" y="1443841"/>
            <a:ext cx="5656397" cy="3108543"/>
          </a:xfrm>
          <a:prstGeom prst="rect">
            <a:avLst/>
          </a:prstGeom>
          <a:solidFill>
            <a:schemeClr val="bg1"/>
          </a:solidFill>
        </p:spPr>
        <p:txBody>
          <a:bodyPr wrap="square" rtlCol="0">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declared that he would give us a constitution and restore democracy. But, in 1971 he has suddenly dissolved the Assembly without carrying out any discussions with Sheik Mujibur Rahman,  the leader of Bengali . </a:t>
            </a:r>
          </a:p>
        </p:txBody>
      </p:sp>
      <p:sp>
        <p:nvSpPr>
          <p:cNvPr id="10" name="TextBox 9">
            <a:extLst>
              <a:ext uri="{FF2B5EF4-FFF2-40B4-BE49-F238E27FC236}">
                <a16:creationId xmlns:a16="http://schemas.microsoft.com/office/drawing/2014/main" id="{31142DE9-4AE8-4C6B-80B1-0B4E03F3D220}"/>
              </a:ext>
            </a:extLst>
          </p:cNvPr>
          <p:cNvSpPr txBox="1"/>
          <p:nvPr/>
        </p:nvSpPr>
        <p:spPr>
          <a:xfrm>
            <a:off x="5811078" y="1349513"/>
            <a:ext cx="6102626" cy="3539430"/>
          </a:xfrm>
          <a:prstGeom prst="rect">
            <a:avLst/>
          </a:prstGeom>
          <a:solidFill>
            <a:schemeClr val="bg1"/>
          </a:solidFill>
        </p:spPr>
        <p:txBody>
          <a:bodyPr wrap="square">
            <a:spAutoFit/>
          </a:bodyPr>
          <a:lstStyle/>
          <a:p>
            <a:endPar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endPar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He has put all the blame on </a:t>
            </a:r>
            <a:r>
              <a:rPr kumimoji="0" lang="en-US" sz="28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Bangabhau</a:t>
            </a: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He has even blamed the Bengali people!</a:t>
            </a:r>
          </a:p>
          <a:p>
            <a:endPar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endParaRPr lang="en-US" dirty="0"/>
          </a:p>
        </p:txBody>
      </p:sp>
      <p:sp>
        <p:nvSpPr>
          <p:cNvPr id="11" name="TextBox 10">
            <a:extLst>
              <a:ext uri="{FF2B5EF4-FFF2-40B4-BE49-F238E27FC236}">
                <a16:creationId xmlns:a16="http://schemas.microsoft.com/office/drawing/2014/main" id="{FA7D6B61-B1F1-4247-A36E-C0B099B399D7}"/>
              </a:ext>
            </a:extLst>
          </p:cNvPr>
          <p:cNvSpPr txBox="1"/>
          <p:nvPr/>
        </p:nvSpPr>
        <p:spPr>
          <a:xfrm>
            <a:off x="5699574" y="1336260"/>
            <a:ext cx="5879403" cy="3046988"/>
          </a:xfrm>
          <a:prstGeom prst="rect">
            <a:avLst/>
          </a:prstGeom>
          <a:solidFill>
            <a:schemeClr val="bg1"/>
          </a:solidFill>
        </p:spPr>
        <p:txBody>
          <a:bodyPr wrap="square" rtlCol="0">
            <a:spAutoFit/>
          </a:bodyPr>
          <a:lstStyle/>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Whenever we Bengalis have tried to assume power  they have used force on us.</a:t>
            </a:r>
          </a:p>
          <a:p>
            <a:endParaRPr lang="en-US"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2D65924-F2CC-4E88-9957-0358F6AB55D9}"/>
              </a:ext>
            </a:extLst>
          </p:cNvPr>
          <p:cNvSpPr txBox="1"/>
          <p:nvPr/>
        </p:nvSpPr>
        <p:spPr>
          <a:xfrm>
            <a:off x="1917122" y="4259996"/>
            <a:ext cx="2390667" cy="584775"/>
          </a:xfrm>
          <a:prstGeom prst="rect">
            <a:avLst/>
          </a:prstGeom>
          <a:solidFill>
            <a:schemeClr val="bg1"/>
          </a:solidFill>
        </p:spPr>
        <p:txBody>
          <a:bodyPr wrap="square" rtlCol="0">
            <a:spAutoFit/>
          </a:bodyPr>
          <a:lstStyle/>
          <a:p>
            <a:r>
              <a:rPr lang="en-US" sz="3200" b="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Ayub</a:t>
            </a:r>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Khan</a:t>
            </a:r>
          </a:p>
        </p:txBody>
      </p:sp>
      <p:pic>
        <p:nvPicPr>
          <p:cNvPr id="6" name="Picture 5">
            <a:extLst>
              <a:ext uri="{FF2B5EF4-FFF2-40B4-BE49-F238E27FC236}">
                <a16:creationId xmlns:a16="http://schemas.microsoft.com/office/drawing/2014/main" id="{09E4B9E3-DDA0-4D4C-ADF6-A1570F91E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5036" y="1443841"/>
            <a:ext cx="2354538" cy="2597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FB819002-9D85-4B12-99BA-9D7E984B358C}"/>
              </a:ext>
            </a:extLst>
          </p:cNvPr>
          <p:cNvSpPr txBox="1"/>
          <p:nvPr/>
        </p:nvSpPr>
        <p:spPr>
          <a:xfrm>
            <a:off x="1844746" y="4324710"/>
            <a:ext cx="2143125" cy="523220"/>
          </a:xfrm>
          <a:prstGeom prst="rect">
            <a:avLst/>
          </a:prstGeom>
          <a:solidFill>
            <a:schemeClr val="bg1"/>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Yahya khan</a:t>
            </a:r>
          </a:p>
        </p:txBody>
      </p:sp>
    </p:spTree>
    <p:extLst>
      <p:ext uri="{BB962C8B-B14F-4D97-AF65-F5344CB8AC3E}">
        <p14:creationId xmlns:p14="http://schemas.microsoft.com/office/powerpoint/2010/main" val="2013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500" fill="hold"/>
                                        <p:tgtEl>
                                          <p:spTgt spid="2"/>
                                        </p:tgtEl>
                                        <p:attrNameLst>
                                          <p:attrName>ppt_w</p:attrName>
                                        </p:attrNameLst>
                                      </p:cBhvr>
                                      <p:tavLst>
                                        <p:tav tm="0">
                                          <p:val>
                                            <p:fltVal val="0"/>
                                          </p:val>
                                        </p:tav>
                                        <p:tav tm="100000">
                                          <p:val>
                                            <p:strVal val="#ppt_w"/>
                                          </p:val>
                                        </p:tav>
                                      </p:tavLst>
                                    </p:anim>
                                    <p:anim calcmode="lin" valueType="num">
                                      <p:cBhvr>
                                        <p:cTn id="49" dur="500" fill="hold"/>
                                        <p:tgtEl>
                                          <p:spTgt spid="2"/>
                                        </p:tgtEl>
                                        <p:attrNameLst>
                                          <p:attrName>ppt_h</p:attrName>
                                        </p:attrNameLst>
                                      </p:cBhvr>
                                      <p:tavLst>
                                        <p:tav tm="0">
                                          <p:val>
                                            <p:fltVal val="0"/>
                                          </p:val>
                                        </p:tav>
                                        <p:tav tm="100000">
                                          <p:val>
                                            <p:strVal val="#ppt_h"/>
                                          </p:val>
                                        </p:tav>
                                      </p:tavLst>
                                    </p:anim>
                                    <p:animEffect transition="in" filter="fade">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7E045F-EAF3-437E-BCBD-13B1E78BFD2D}"/>
              </a:ext>
            </a:extLst>
          </p:cNvPr>
          <p:cNvSpPr txBox="1"/>
          <p:nvPr/>
        </p:nvSpPr>
        <p:spPr>
          <a:xfrm>
            <a:off x="4605040" y="504552"/>
            <a:ext cx="3233531" cy="769441"/>
          </a:xfrm>
          <a:prstGeom prst="rect">
            <a:avLst/>
          </a:prstGeom>
          <a:solidFill>
            <a:srgbClr val="660066"/>
          </a:solidFill>
        </p:spPr>
        <p:txBody>
          <a:bodyPr wrap="square" rtlCol="0">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Introduction</a:t>
            </a:r>
            <a:endParaRPr lang="en-US" b="1" dirty="0">
              <a:solidFill>
                <a:schemeClr val="bg1"/>
              </a:solidFill>
            </a:endParaRPr>
          </a:p>
        </p:txBody>
      </p:sp>
      <p:pic>
        <p:nvPicPr>
          <p:cNvPr id="3" name="Picture 2">
            <a:extLst>
              <a:ext uri="{FF2B5EF4-FFF2-40B4-BE49-F238E27FC236}">
                <a16:creationId xmlns:a16="http://schemas.microsoft.com/office/drawing/2014/main" id="{D2186731-5180-47DF-97E7-1567A61649A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149" b="100000" l="0" r="100000"/>
                    </a14:imgEffect>
                  </a14:imgLayer>
                </a14:imgProps>
              </a:ext>
              <a:ext uri="{28A0092B-C50C-407E-A947-70E740481C1C}">
                <a14:useLocalDpi xmlns:a14="http://schemas.microsoft.com/office/drawing/2010/main" val="0"/>
              </a:ext>
            </a:extLst>
          </a:blip>
          <a:stretch>
            <a:fillRect/>
          </a:stretch>
        </p:blipFill>
        <p:spPr>
          <a:xfrm>
            <a:off x="1911902" y="2176438"/>
            <a:ext cx="2693138" cy="2778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AF1796AA-CD1A-4ED4-A5BD-932D0B386E3B}"/>
              </a:ext>
            </a:extLst>
          </p:cNvPr>
          <p:cNvSpPr txBox="1"/>
          <p:nvPr/>
        </p:nvSpPr>
        <p:spPr>
          <a:xfrm>
            <a:off x="5171938" y="2321004"/>
            <a:ext cx="5155805" cy="2215991"/>
          </a:xfrm>
          <a:prstGeom prst="rect">
            <a:avLst/>
          </a:prstGeom>
          <a:solidFill>
            <a:schemeClr val="bg1"/>
          </a:solidFill>
          <a:ln>
            <a:solidFill>
              <a:srgbClr val="0000FF"/>
            </a:solidFill>
          </a:ln>
        </p:spPr>
        <p:txBody>
          <a:bodyPr wrap="square" rtlCol="0">
            <a:spAutoFit/>
          </a:bodyPr>
          <a:lstStyle/>
          <a:p>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Mosammat</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Nelufa</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Afrose</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Bithi</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Lecturer in English </a:t>
            </a:r>
          </a:p>
          <a:p>
            <a:r>
              <a:rPr lang="en-US" sz="2000" b="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Khilbaisa</a:t>
            </a:r>
            <a:r>
              <a:rPr lang="en-US" sz="20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Rahmania</a:t>
            </a:r>
            <a:r>
              <a:rPr lang="en-US" sz="20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Fazil</a:t>
            </a:r>
            <a:r>
              <a:rPr lang="en-US" sz="20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Madrasa</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p>
          <a:p>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Sadar</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Lakshmipur</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E-mail:nelufa.afrose@gmail.com</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766877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CB3FC6A-68CF-42C8-8190-CECC1C11ED32}"/>
              </a:ext>
            </a:extLst>
          </p:cNvPr>
          <p:cNvSpPr/>
          <p:nvPr/>
        </p:nvSpPr>
        <p:spPr>
          <a:xfrm>
            <a:off x="2130164" y="331303"/>
            <a:ext cx="7710311" cy="737213"/>
          </a:xfrm>
          <a:prstGeom prst="ellipse">
            <a:avLst/>
          </a:prstGeom>
          <a:gradFill flip="none" rotWithShape="1">
            <a:gsLst>
              <a:gs pos="0">
                <a:srgbClr val="DD3805">
                  <a:tint val="66000"/>
                  <a:satMod val="160000"/>
                </a:srgbClr>
              </a:gs>
              <a:gs pos="50000">
                <a:srgbClr val="DD3805">
                  <a:tint val="44500"/>
                  <a:satMod val="160000"/>
                </a:srgbClr>
              </a:gs>
              <a:gs pos="100000">
                <a:srgbClr val="DD3805">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Evaluation</a:t>
            </a:r>
          </a:p>
        </p:txBody>
      </p:sp>
      <p:sp>
        <p:nvSpPr>
          <p:cNvPr id="3" name="TextBox 2">
            <a:extLst>
              <a:ext uri="{FF2B5EF4-FFF2-40B4-BE49-F238E27FC236}">
                <a16:creationId xmlns:a16="http://schemas.microsoft.com/office/drawing/2014/main" id="{E6C17D10-180E-4989-B37E-284CEE62F4A7}"/>
              </a:ext>
            </a:extLst>
          </p:cNvPr>
          <p:cNvSpPr txBox="1"/>
          <p:nvPr/>
        </p:nvSpPr>
        <p:spPr>
          <a:xfrm>
            <a:off x="0" y="1384876"/>
            <a:ext cx="10482470" cy="52322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Who is the speaker here? When did he make this speech?</a:t>
            </a:r>
          </a:p>
        </p:txBody>
      </p:sp>
      <p:sp>
        <p:nvSpPr>
          <p:cNvPr id="4" name="TextBox 3">
            <a:extLst>
              <a:ext uri="{FF2B5EF4-FFF2-40B4-BE49-F238E27FC236}">
                <a16:creationId xmlns:a16="http://schemas.microsoft.com/office/drawing/2014/main" id="{36B3480E-C92A-46AF-831B-C7FDBF80F5EC}"/>
              </a:ext>
            </a:extLst>
          </p:cNvPr>
          <p:cNvSpPr txBox="1"/>
          <p:nvPr/>
        </p:nvSpPr>
        <p:spPr>
          <a:xfrm>
            <a:off x="516835" y="2218288"/>
            <a:ext cx="1061499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b)</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was unfortunate as Bangabandhu mentioned in his speech?</a:t>
            </a:r>
          </a:p>
        </p:txBody>
      </p:sp>
      <p:sp>
        <p:nvSpPr>
          <p:cNvPr id="5" name="TextBox 4">
            <a:extLst>
              <a:ext uri="{FF2B5EF4-FFF2-40B4-BE49-F238E27FC236}">
                <a16:creationId xmlns:a16="http://schemas.microsoft.com/office/drawing/2014/main" id="{D81BD8FB-8C2D-49BD-A4BF-0646D95C7F98}"/>
              </a:ext>
            </a:extLst>
          </p:cNvPr>
          <p:cNvSpPr txBox="1"/>
          <p:nvPr/>
        </p:nvSpPr>
        <p:spPr>
          <a:xfrm>
            <a:off x="565179" y="3194040"/>
            <a:ext cx="10734261"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c)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Why does Bangabandhu say that “23 years of our history with Pakistan is a history of repression and bloodshed?</a:t>
            </a:r>
          </a:p>
        </p:txBody>
      </p:sp>
      <p:sp>
        <p:nvSpPr>
          <p:cNvPr id="6" name="TextBox 5">
            <a:extLst>
              <a:ext uri="{FF2B5EF4-FFF2-40B4-BE49-F238E27FC236}">
                <a16:creationId xmlns:a16="http://schemas.microsoft.com/office/drawing/2014/main" id="{C6139311-637D-438A-9278-1B4DA209456E}"/>
              </a:ext>
            </a:extLst>
          </p:cNvPr>
          <p:cNvSpPr txBox="1"/>
          <p:nvPr/>
        </p:nvSpPr>
        <p:spPr>
          <a:xfrm>
            <a:off x="516835" y="4290368"/>
            <a:ext cx="10442712"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2">
                    <a:lumMod val="75000"/>
                  </a:schemeClr>
                </a:solidFill>
                <a:latin typeface="Times New Roman" panose="02020603050405020304" pitchFamily="18" charset="0"/>
                <a:cs typeface="Times New Roman" panose="02020603050405020304" pitchFamily="18" charset="0"/>
              </a:rPr>
              <a:t>d)</a:t>
            </a:r>
            <a:r>
              <a:rPr kumimoji="0" lang="en-US" sz="28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do you differentiate between the ‘struggle for freedom’ and the ‘struggle for emancipation’?</a:t>
            </a:r>
          </a:p>
        </p:txBody>
      </p:sp>
      <p:sp>
        <p:nvSpPr>
          <p:cNvPr id="7" name="TextBox 6">
            <a:extLst>
              <a:ext uri="{FF2B5EF4-FFF2-40B4-BE49-F238E27FC236}">
                <a16:creationId xmlns:a16="http://schemas.microsoft.com/office/drawing/2014/main" id="{BFC4B594-F869-4A9A-9E9D-9EBDD1AA85D6}"/>
              </a:ext>
            </a:extLst>
          </p:cNvPr>
          <p:cNvSpPr txBox="1"/>
          <p:nvPr/>
        </p:nvSpPr>
        <p:spPr>
          <a:xfrm>
            <a:off x="516836" y="5473124"/>
            <a:ext cx="1061499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e)</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Why did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Ayub</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Khan declare Martial Law? Explain in brief. </a:t>
            </a:r>
          </a:p>
        </p:txBody>
      </p:sp>
    </p:spTree>
    <p:extLst>
      <p:ext uri="{BB962C8B-B14F-4D97-AF65-F5344CB8AC3E}">
        <p14:creationId xmlns:p14="http://schemas.microsoft.com/office/powerpoint/2010/main" val="148485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7C5B1F5-88DC-4366-B131-9AC07D6414EC}"/>
              </a:ext>
            </a:extLst>
          </p:cNvPr>
          <p:cNvSpPr/>
          <p:nvPr/>
        </p:nvSpPr>
        <p:spPr>
          <a:xfrm>
            <a:off x="0" y="6500191"/>
            <a:ext cx="2637183" cy="357809"/>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Father of Nation</a:t>
            </a:r>
          </a:p>
        </p:txBody>
      </p:sp>
      <p:sp>
        <p:nvSpPr>
          <p:cNvPr id="2" name="TextBox 1">
            <a:extLst>
              <a:ext uri="{FF2B5EF4-FFF2-40B4-BE49-F238E27FC236}">
                <a16:creationId xmlns:a16="http://schemas.microsoft.com/office/drawing/2014/main" id="{0B7CA14F-62AA-4258-A205-873E0171951A}"/>
              </a:ext>
            </a:extLst>
          </p:cNvPr>
          <p:cNvSpPr txBox="1"/>
          <p:nvPr/>
        </p:nvSpPr>
        <p:spPr>
          <a:xfrm>
            <a:off x="5792182" y="1800837"/>
            <a:ext cx="5541862" cy="35394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Bangabandhu Sheikh Mujibur Rahman is the father of Nation of Bangladesh. He is the architect of independent Bangladesh. The historical speech of Bangabandhu on 7</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March in 1971 has great significance in the history of Bangladesh</a:t>
            </a:r>
            <a:r>
              <a:rPr lang="en-US" dirty="0"/>
              <a:t>. </a:t>
            </a:r>
          </a:p>
        </p:txBody>
      </p:sp>
      <p:sp>
        <p:nvSpPr>
          <p:cNvPr id="3" name="TextBox 2">
            <a:extLst>
              <a:ext uri="{FF2B5EF4-FFF2-40B4-BE49-F238E27FC236}">
                <a16:creationId xmlns:a16="http://schemas.microsoft.com/office/drawing/2014/main" id="{0933A882-9C85-491E-BE71-432A983303D6}"/>
              </a:ext>
            </a:extLst>
          </p:cNvPr>
          <p:cNvSpPr txBox="1"/>
          <p:nvPr/>
        </p:nvSpPr>
        <p:spPr>
          <a:xfrm>
            <a:off x="3352800" y="378959"/>
            <a:ext cx="5486400" cy="707886"/>
          </a:xfrm>
          <a:prstGeom prst="rect">
            <a:avLst/>
          </a:prstGeom>
          <a:noFill/>
          <a:ln w="38100">
            <a:solidFill>
              <a:srgbClr val="660066"/>
            </a:solidFill>
          </a:ln>
        </p:spPr>
        <p:txBody>
          <a:bodyPr wrap="square" rtlCol="0">
            <a:spAutoFit/>
          </a:bodyPr>
          <a:lstStyle/>
          <a:p>
            <a:r>
              <a:rPr lang="en-US" sz="4000" b="1" dirty="0">
                <a:solidFill>
                  <a:srgbClr val="66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About Father of Nation</a:t>
            </a:r>
            <a:endParaRPr lang="en-US" sz="4000" dirty="0">
              <a:solidFill>
                <a:srgbClr val="66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C898D61-5098-4094-8082-FA1E03964BBD}"/>
              </a:ext>
            </a:extLst>
          </p:cNvPr>
          <p:cNvSpPr txBox="1"/>
          <p:nvPr/>
        </p:nvSpPr>
        <p:spPr>
          <a:xfrm>
            <a:off x="5847645" y="1800837"/>
            <a:ext cx="5486399" cy="3970318"/>
          </a:xfrm>
          <a:prstGeom prst="rect">
            <a:avLst/>
          </a:prstGeom>
          <a:solidFill>
            <a:schemeClr val="bg1"/>
          </a:solid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It is the first formal declaration of liberation presented in front of millions people in the Race Course Maidan.</a:t>
            </a:r>
          </a:p>
          <a:p>
            <a:r>
              <a:rPr lang="en-US" sz="2800" dirty="0">
                <a:latin typeface="Times New Roman" panose="02020603050405020304" pitchFamily="18" charset="0"/>
                <a:cs typeface="Times New Roman" panose="02020603050405020304" pitchFamily="18" charset="0"/>
              </a:rPr>
              <a:t>It was the time when the whole nation was fierce to attain independence from Pakistan.</a:t>
            </a:r>
          </a:p>
          <a:p>
            <a:r>
              <a:rPr lang="en-US" sz="2800" dirty="0">
                <a:latin typeface="Times New Roman" panose="02020603050405020304" pitchFamily="18" charset="0"/>
                <a:cs typeface="Times New Roman" panose="02020603050405020304" pitchFamily="18" charset="0"/>
              </a:rPr>
              <a:t>  </a:t>
            </a:r>
          </a:p>
        </p:txBody>
      </p:sp>
      <p:pic>
        <p:nvPicPr>
          <p:cNvPr id="7" name="Content Placeholder 5">
            <a:extLst>
              <a:ext uri="{FF2B5EF4-FFF2-40B4-BE49-F238E27FC236}">
                <a16:creationId xmlns:a16="http://schemas.microsoft.com/office/drawing/2014/main" id="{D2DCF507-45A6-4244-9932-635EA80D7F2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857955" y="1551599"/>
            <a:ext cx="4357511" cy="3970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578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78E4766-7A19-424E-9144-CB5C4CC60D91}"/>
              </a:ext>
            </a:extLst>
          </p:cNvPr>
          <p:cNvSpPr/>
          <p:nvPr/>
        </p:nvSpPr>
        <p:spPr>
          <a:xfrm>
            <a:off x="0" y="6500191"/>
            <a:ext cx="2637183" cy="357809"/>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Father of Nation</a:t>
            </a:r>
          </a:p>
        </p:txBody>
      </p:sp>
      <p:pic>
        <p:nvPicPr>
          <p:cNvPr id="4" name="Picture 3">
            <a:extLst>
              <a:ext uri="{FF2B5EF4-FFF2-40B4-BE49-F238E27FC236}">
                <a16:creationId xmlns:a16="http://schemas.microsoft.com/office/drawing/2014/main" id="{48CB2D54-D5FB-43CB-A419-4695DD6F0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98862"/>
            <a:ext cx="5119894" cy="2803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4856EC14-35B0-485C-8B32-129134EBD283}"/>
              </a:ext>
            </a:extLst>
          </p:cNvPr>
          <p:cNvSpPr txBox="1"/>
          <p:nvPr/>
        </p:nvSpPr>
        <p:spPr>
          <a:xfrm>
            <a:off x="322194" y="2440322"/>
            <a:ext cx="5773805" cy="206210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In 1966 </a:t>
            </a:r>
            <a:r>
              <a:rPr lang="en-US" sz="2800" b="1" dirty="0">
                <a:solidFill>
                  <a:prstClr val="black"/>
                </a:solidFill>
                <a:latin typeface="Times New Roman" panose="02020603050405020304" pitchFamily="18" charset="0"/>
                <a:cs typeface="Times New Roman" panose="02020603050405020304" pitchFamily="18" charset="0"/>
              </a:rPr>
              <a:t>Bangabandhu</a:t>
            </a:r>
            <a:r>
              <a:rPr lang="en-US" sz="3200" dirty="0">
                <a:latin typeface="Times New Roman" panose="02020603050405020304" pitchFamily="18" charset="0"/>
                <a:cs typeface="Times New Roman" panose="02020603050405020304" pitchFamily="18" charset="0"/>
              </a:rPr>
              <a:t> launched the six-point-movement. It is regarded as the manifestation of Bengalis’ emancipation. </a:t>
            </a:r>
          </a:p>
        </p:txBody>
      </p:sp>
      <p:sp>
        <p:nvSpPr>
          <p:cNvPr id="6" name="TextBox 5">
            <a:extLst>
              <a:ext uri="{FF2B5EF4-FFF2-40B4-BE49-F238E27FC236}">
                <a16:creationId xmlns:a16="http://schemas.microsoft.com/office/drawing/2014/main" id="{EA2511FC-9AB5-44DD-8C59-D653D9C96F2A}"/>
              </a:ext>
            </a:extLst>
          </p:cNvPr>
          <p:cNvSpPr txBox="1"/>
          <p:nvPr/>
        </p:nvSpPr>
        <p:spPr>
          <a:xfrm>
            <a:off x="375202" y="2580686"/>
            <a:ext cx="5667787" cy="2062103"/>
          </a:xfrm>
          <a:prstGeom prst="rect">
            <a:avLst/>
          </a:prstGeom>
          <a:solidFill>
            <a:schemeClr val="bg1"/>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In 1970 the people of Bangladesh voted as one as him, for </a:t>
            </a:r>
            <a:r>
              <a:rPr lang="en-US" sz="3200" dirty="0" err="1">
                <a:latin typeface="Times New Roman" panose="02020603050405020304" pitchFamily="18" charset="0"/>
                <a:cs typeface="Times New Roman" panose="02020603050405020304" pitchFamily="18" charset="0"/>
              </a:rPr>
              <a:t>Awami</a:t>
            </a:r>
            <a:r>
              <a:rPr lang="en-US" sz="3200" dirty="0">
                <a:latin typeface="Times New Roman" panose="02020603050405020304" pitchFamily="18" charset="0"/>
                <a:cs typeface="Times New Roman" panose="02020603050405020304" pitchFamily="18" charset="0"/>
              </a:rPr>
              <a:t> League. </a:t>
            </a:r>
          </a:p>
          <a:p>
            <a:endParaRPr lang="en-US" sz="32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CF3CC57-08D2-4DAD-A279-FAB5D0DDD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98862"/>
            <a:ext cx="5119894" cy="2803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67514E90-E724-4F78-9F44-4079FECFA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98862"/>
            <a:ext cx="5331929" cy="2803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7585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903785-D50A-4DAE-8A24-5CE7A0785C80}"/>
              </a:ext>
            </a:extLst>
          </p:cNvPr>
          <p:cNvSpPr/>
          <p:nvPr/>
        </p:nvSpPr>
        <p:spPr>
          <a:xfrm>
            <a:off x="2942491" y="245147"/>
            <a:ext cx="5849817" cy="528575"/>
          </a:xfrm>
          <a:prstGeom prst="rect">
            <a:avLst/>
          </a:prstGeom>
          <a:solidFill>
            <a:schemeClr val="accent2">
              <a:lumMod val="20000"/>
              <a:lumOff val="80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66"/>
                </a:solidFill>
              </a:rPr>
              <a:t>A fact file on Bangabandhu’s life</a:t>
            </a:r>
            <a:r>
              <a:rPr lang="en-US" sz="2800" dirty="0">
                <a:solidFill>
                  <a:srgbClr val="FF0066"/>
                </a:solidFill>
              </a:rPr>
              <a:t>.</a:t>
            </a:r>
          </a:p>
        </p:txBody>
      </p:sp>
      <p:pic>
        <p:nvPicPr>
          <p:cNvPr id="4" name="Picture 3">
            <a:extLst>
              <a:ext uri="{FF2B5EF4-FFF2-40B4-BE49-F238E27FC236}">
                <a16:creationId xmlns:a16="http://schemas.microsoft.com/office/drawing/2014/main" id="{3DAC1809-B629-47AA-A82E-D1741E2D8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442" y="3123668"/>
            <a:ext cx="1614065" cy="1688123"/>
          </a:xfrm>
          <a:prstGeom prst="ellipse">
            <a:avLst/>
          </a:prstGeom>
          <a:solidFill>
            <a:schemeClr val="accent1"/>
          </a:solidFill>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Straight Arrow Connector 4">
            <a:extLst>
              <a:ext uri="{FF2B5EF4-FFF2-40B4-BE49-F238E27FC236}">
                <a16:creationId xmlns:a16="http://schemas.microsoft.com/office/drawing/2014/main" id="{B5A67FA1-B2D4-41C9-A40D-6FAF0AD01DAC}"/>
              </a:ext>
            </a:extLst>
          </p:cNvPr>
          <p:cNvCxnSpPr>
            <a:cxnSpLocks/>
          </p:cNvCxnSpPr>
          <p:nvPr/>
        </p:nvCxnSpPr>
        <p:spPr>
          <a:xfrm flipV="1">
            <a:off x="5707835" y="2314256"/>
            <a:ext cx="17585" cy="78544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3D6C8A43-27E1-4C1D-BE42-CDD98E78EBA1}"/>
              </a:ext>
            </a:extLst>
          </p:cNvPr>
          <p:cNvSpPr/>
          <p:nvPr/>
        </p:nvSpPr>
        <p:spPr>
          <a:xfrm>
            <a:off x="4162124" y="893292"/>
            <a:ext cx="3176084" cy="1176884"/>
          </a:xfrm>
          <a:prstGeom prst="ellipse">
            <a:avLst/>
          </a:prstGeom>
          <a:solidFill>
            <a:schemeClr val="accent2">
              <a:lumMod val="40000"/>
              <a:lumOff val="60000"/>
            </a:schemeClr>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lumMod val="95000"/>
                    <a:lumOff val="5000"/>
                  </a:schemeClr>
                </a:solidFill>
              </a:rPr>
              <a:t>Born on 17 march, 1920 in </a:t>
            </a:r>
            <a:r>
              <a:rPr lang="en-US" b="1" dirty="0" err="1">
                <a:solidFill>
                  <a:schemeClr val="tx1">
                    <a:lumMod val="95000"/>
                    <a:lumOff val="5000"/>
                  </a:schemeClr>
                </a:solidFill>
              </a:rPr>
              <a:t>Tungipara</a:t>
            </a:r>
            <a:r>
              <a:rPr lang="en-US" dirty="0">
                <a:solidFill>
                  <a:schemeClr val="tx1">
                    <a:lumMod val="95000"/>
                    <a:lumOff val="5000"/>
                  </a:schemeClr>
                </a:solidFill>
              </a:rPr>
              <a:t>.</a:t>
            </a:r>
          </a:p>
        </p:txBody>
      </p:sp>
      <p:cxnSp>
        <p:nvCxnSpPr>
          <p:cNvPr id="7" name="Straight Arrow Connector 6">
            <a:extLst>
              <a:ext uri="{FF2B5EF4-FFF2-40B4-BE49-F238E27FC236}">
                <a16:creationId xmlns:a16="http://schemas.microsoft.com/office/drawing/2014/main" id="{3E440159-1427-484D-AC2C-AECD348518BF}"/>
              </a:ext>
            </a:extLst>
          </p:cNvPr>
          <p:cNvCxnSpPr>
            <a:cxnSpLocks/>
          </p:cNvCxnSpPr>
          <p:nvPr/>
        </p:nvCxnSpPr>
        <p:spPr>
          <a:xfrm flipV="1">
            <a:off x="6377932" y="2865257"/>
            <a:ext cx="733729" cy="56374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58E4F83-DAFE-4C1C-9AAF-6F83FB10A595}"/>
              </a:ext>
            </a:extLst>
          </p:cNvPr>
          <p:cNvSpPr/>
          <p:nvPr/>
        </p:nvSpPr>
        <p:spPr>
          <a:xfrm>
            <a:off x="7232989" y="1921759"/>
            <a:ext cx="3176083" cy="1333433"/>
          </a:xfrm>
          <a:prstGeom prst="ellipse">
            <a:avLst/>
          </a:prstGeom>
          <a:solidFill>
            <a:schemeClr val="accent2">
              <a:lumMod val="40000"/>
              <a:lumOff val="60000"/>
            </a:schemeClr>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Showed sign of future leader by distributing rice among poor .</a:t>
            </a:r>
          </a:p>
        </p:txBody>
      </p:sp>
      <p:cxnSp>
        <p:nvCxnSpPr>
          <p:cNvPr id="9" name="Straight Arrow Connector 8">
            <a:extLst>
              <a:ext uri="{FF2B5EF4-FFF2-40B4-BE49-F238E27FC236}">
                <a16:creationId xmlns:a16="http://schemas.microsoft.com/office/drawing/2014/main" id="{551D7DA5-3520-401D-AB7B-0337150B78C9}"/>
              </a:ext>
            </a:extLst>
          </p:cNvPr>
          <p:cNvCxnSpPr>
            <a:cxnSpLocks/>
          </p:cNvCxnSpPr>
          <p:nvPr/>
        </p:nvCxnSpPr>
        <p:spPr>
          <a:xfrm>
            <a:off x="6589793" y="3908594"/>
            <a:ext cx="943709" cy="35169"/>
          </a:xfrm>
          <a:prstGeom prst="straightConnector1">
            <a:avLst/>
          </a:prstGeom>
          <a:ln>
            <a:solidFill>
              <a:srgbClr val="DD3805"/>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FFF7A1B-AAC8-4F87-96A4-AD7F2102F105}"/>
              </a:ext>
            </a:extLst>
          </p:cNvPr>
          <p:cNvSpPr/>
          <p:nvPr/>
        </p:nvSpPr>
        <p:spPr>
          <a:xfrm>
            <a:off x="7688881" y="3278219"/>
            <a:ext cx="3042321" cy="1331088"/>
          </a:xfrm>
          <a:prstGeom prst="ellipse">
            <a:avLst/>
          </a:prstGeom>
          <a:solidFill>
            <a:schemeClr val="accent2">
              <a:lumMod val="40000"/>
              <a:lumOff val="60000"/>
            </a:schemeClr>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lumMod val="95000"/>
                    <a:lumOff val="5000"/>
                  </a:schemeClr>
                </a:solidFill>
              </a:rPr>
              <a:t>Played a leading role in the student movement in 1952.</a:t>
            </a:r>
          </a:p>
        </p:txBody>
      </p:sp>
      <p:cxnSp>
        <p:nvCxnSpPr>
          <p:cNvPr id="13" name="Straight Arrow Connector 12">
            <a:extLst>
              <a:ext uri="{FF2B5EF4-FFF2-40B4-BE49-F238E27FC236}">
                <a16:creationId xmlns:a16="http://schemas.microsoft.com/office/drawing/2014/main" id="{07D9FC61-CF10-495E-AA1E-9E848B3AAE51}"/>
              </a:ext>
            </a:extLst>
          </p:cNvPr>
          <p:cNvCxnSpPr>
            <a:cxnSpLocks/>
          </p:cNvCxnSpPr>
          <p:nvPr/>
        </p:nvCxnSpPr>
        <p:spPr>
          <a:xfrm>
            <a:off x="6377361" y="4387936"/>
            <a:ext cx="704938" cy="56374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C17BD21-EBC7-4672-BEE4-A2133D69DA4E}"/>
              </a:ext>
            </a:extLst>
          </p:cNvPr>
          <p:cNvSpPr/>
          <p:nvPr/>
        </p:nvSpPr>
        <p:spPr>
          <a:xfrm>
            <a:off x="6999364" y="4555970"/>
            <a:ext cx="3246605" cy="1331088"/>
          </a:xfrm>
          <a:prstGeom prst="ellipse">
            <a:avLst/>
          </a:prstGeom>
          <a:solidFill>
            <a:schemeClr val="accent2">
              <a:lumMod val="40000"/>
              <a:lumOff val="60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lumMod val="95000"/>
                    <a:lumOff val="5000"/>
                  </a:schemeClr>
                </a:solidFill>
              </a:rPr>
              <a:t>Joined the </a:t>
            </a:r>
            <a:r>
              <a:rPr lang="en-US" b="1" dirty="0" err="1">
                <a:solidFill>
                  <a:schemeClr val="tx1">
                    <a:lumMod val="95000"/>
                    <a:lumOff val="5000"/>
                  </a:schemeClr>
                </a:solidFill>
              </a:rPr>
              <a:t>Awami</a:t>
            </a:r>
            <a:r>
              <a:rPr lang="en-US" b="1" dirty="0">
                <a:solidFill>
                  <a:schemeClr val="tx1">
                    <a:lumMod val="95000"/>
                    <a:lumOff val="5000"/>
                  </a:schemeClr>
                </a:solidFill>
              </a:rPr>
              <a:t>  Muslim League and was elected GS in 1953</a:t>
            </a:r>
            <a:r>
              <a:rPr lang="en-US" dirty="0">
                <a:solidFill>
                  <a:schemeClr val="tx1">
                    <a:lumMod val="95000"/>
                    <a:lumOff val="5000"/>
                  </a:schemeClr>
                </a:solidFill>
              </a:rPr>
              <a:t>.</a:t>
            </a:r>
          </a:p>
        </p:txBody>
      </p:sp>
      <p:cxnSp>
        <p:nvCxnSpPr>
          <p:cNvPr id="15" name="Straight Arrow Connector 14">
            <a:extLst>
              <a:ext uri="{FF2B5EF4-FFF2-40B4-BE49-F238E27FC236}">
                <a16:creationId xmlns:a16="http://schemas.microsoft.com/office/drawing/2014/main" id="{823182C0-7978-45F9-B030-D4A85800A612}"/>
              </a:ext>
            </a:extLst>
          </p:cNvPr>
          <p:cNvCxnSpPr>
            <a:cxnSpLocks/>
          </p:cNvCxnSpPr>
          <p:nvPr/>
        </p:nvCxnSpPr>
        <p:spPr>
          <a:xfrm flipH="1">
            <a:off x="5676755" y="4827499"/>
            <a:ext cx="62159" cy="55961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B4F7254-A26A-4E51-A86E-654914E7B8FF}"/>
              </a:ext>
            </a:extLst>
          </p:cNvPr>
          <p:cNvSpPr/>
          <p:nvPr/>
        </p:nvSpPr>
        <p:spPr>
          <a:xfrm>
            <a:off x="4304735" y="5395853"/>
            <a:ext cx="3119540" cy="1187139"/>
          </a:xfrm>
          <a:prstGeom prst="ellipse">
            <a:avLst/>
          </a:prstGeom>
          <a:solidFill>
            <a:schemeClr val="accent2">
              <a:lumMod val="40000"/>
              <a:lumOff val="60000"/>
            </a:schemeClr>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Became the undisputed leader of AL in 1957.</a:t>
            </a:r>
          </a:p>
        </p:txBody>
      </p:sp>
      <p:cxnSp>
        <p:nvCxnSpPr>
          <p:cNvPr id="17" name="Straight Arrow Connector 16">
            <a:extLst>
              <a:ext uri="{FF2B5EF4-FFF2-40B4-BE49-F238E27FC236}">
                <a16:creationId xmlns:a16="http://schemas.microsoft.com/office/drawing/2014/main" id="{77B6356A-6E1D-4D31-AAA5-95587D09496B}"/>
              </a:ext>
            </a:extLst>
          </p:cNvPr>
          <p:cNvCxnSpPr>
            <a:cxnSpLocks/>
          </p:cNvCxnSpPr>
          <p:nvPr/>
        </p:nvCxnSpPr>
        <p:spPr>
          <a:xfrm flipH="1">
            <a:off x="4455458" y="4407342"/>
            <a:ext cx="492125" cy="40653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E15E917C-7A93-4606-848A-3DDF6FD0975C}"/>
              </a:ext>
            </a:extLst>
          </p:cNvPr>
          <p:cNvSpPr/>
          <p:nvPr/>
        </p:nvSpPr>
        <p:spPr>
          <a:xfrm>
            <a:off x="1319188" y="4407342"/>
            <a:ext cx="3246605" cy="1395046"/>
          </a:xfrm>
          <a:prstGeom prst="ellipse">
            <a:avLst/>
          </a:prstGeom>
          <a:solidFill>
            <a:schemeClr val="accent2">
              <a:lumMod val="40000"/>
              <a:lumOff val="60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lumMod val="95000"/>
                    <a:lumOff val="5000"/>
                  </a:schemeClr>
                </a:solidFill>
              </a:rPr>
              <a:t>Entered a second coalition government as a minister in1956</a:t>
            </a:r>
            <a:r>
              <a:rPr lang="en-US" dirty="0">
                <a:solidFill>
                  <a:schemeClr val="tx1">
                    <a:lumMod val="95000"/>
                    <a:lumOff val="5000"/>
                  </a:schemeClr>
                </a:solidFill>
              </a:rPr>
              <a:t>.</a:t>
            </a:r>
          </a:p>
        </p:txBody>
      </p:sp>
      <p:cxnSp>
        <p:nvCxnSpPr>
          <p:cNvPr id="19" name="Straight Arrow Connector 18">
            <a:extLst>
              <a:ext uri="{FF2B5EF4-FFF2-40B4-BE49-F238E27FC236}">
                <a16:creationId xmlns:a16="http://schemas.microsoft.com/office/drawing/2014/main" id="{4112AB25-01DD-4734-92C1-2E12E01ABE58}"/>
              </a:ext>
            </a:extLst>
          </p:cNvPr>
          <p:cNvCxnSpPr>
            <a:cxnSpLocks/>
          </p:cNvCxnSpPr>
          <p:nvPr/>
        </p:nvCxnSpPr>
        <p:spPr>
          <a:xfrm flipH="1" flipV="1">
            <a:off x="3904297" y="3748314"/>
            <a:ext cx="931985" cy="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2274E496-C34F-4F40-B763-02B2433B496B}"/>
              </a:ext>
            </a:extLst>
          </p:cNvPr>
          <p:cNvSpPr/>
          <p:nvPr/>
        </p:nvSpPr>
        <p:spPr>
          <a:xfrm>
            <a:off x="710171" y="3133256"/>
            <a:ext cx="3166736" cy="1178677"/>
          </a:xfrm>
          <a:prstGeom prst="ellipse">
            <a:avLst/>
          </a:prstGeom>
          <a:solidFill>
            <a:schemeClr val="accent2">
              <a:lumMod val="40000"/>
              <a:lumOff val="60000"/>
            </a:schemeClr>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lumMod val="95000"/>
                    <a:lumOff val="5000"/>
                  </a:schemeClr>
                </a:solidFill>
              </a:rPr>
              <a:t>Launched the historical Six Point Movement in1966</a:t>
            </a:r>
            <a:r>
              <a:rPr lang="en-US" dirty="0">
                <a:solidFill>
                  <a:schemeClr val="tx1">
                    <a:lumMod val="95000"/>
                    <a:lumOff val="5000"/>
                  </a:schemeClr>
                </a:solidFill>
              </a:rPr>
              <a:t>.</a:t>
            </a:r>
          </a:p>
        </p:txBody>
      </p:sp>
      <p:cxnSp>
        <p:nvCxnSpPr>
          <p:cNvPr id="21" name="Straight Arrow Connector 20">
            <a:extLst>
              <a:ext uri="{FF2B5EF4-FFF2-40B4-BE49-F238E27FC236}">
                <a16:creationId xmlns:a16="http://schemas.microsoft.com/office/drawing/2014/main" id="{9F327F46-5412-4191-A6C6-DEF7C74A9F7C}"/>
              </a:ext>
            </a:extLst>
          </p:cNvPr>
          <p:cNvCxnSpPr>
            <a:cxnSpLocks/>
          </p:cNvCxnSpPr>
          <p:nvPr/>
        </p:nvCxnSpPr>
        <p:spPr>
          <a:xfrm flipH="1" flipV="1">
            <a:off x="4221938" y="2714476"/>
            <a:ext cx="1003359" cy="56374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AEEA0CC-29EB-435C-8227-F0D6EEF8F9A1}"/>
              </a:ext>
            </a:extLst>
          </p:cNvPr>
          <p:cNvSpPr/>
          <p:nvPr/>
        </p:nvSpPr>
        <p:spPr>
          <a:xfrm>
            <a:off x="998230" y="1655010"/>
            <a:ext cx="3277482" cy="1333433"/>
          </a:xfrm>
          <a:prstGeom prst="ellipse">
            <a:avLst/>
          </a:prstGeom>
          <a:solidFill>
            <a:schemeClr val="accent2">
              <a:lumMod val="40000"/>
              <a:lumOff val="60000"/>
            </a:schemeClr>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Became the first President of Independent Bangladesh in 1971</a:t>
            </a:r>
          </a:p>
        </p:txBody>
      </p:sp>
      <p:sp>
        <p:nvSpPr>
          <p:cNvPr id="23" name="Oval 22">
            <a:extLst>
              <a:ext uri="{FF2B5EF4-FFF2-40B4-BE49-F238E27FC236}">
                <a16:creationId xmlns:a16="http://schemas.microsoft.com/office/drawing/2014/main" id="{EFDB8162-1AD8-4150-8F02-D39E8BFAA668}"/>
              </a:ext>
            </a:extLst>
          </p:cNvPr>
          <p:cNvSpPr/>
          <p:nvPr/>
        </p:nvSpPr>
        <p:spPr>
          <a:xfrm>
            <a:off x="164449" y="6500191"/>
            <a:ext cx="2637183" cy="357809"/>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Father of Nation</a:t>
            </a:r>
          </a:p>
        </p:txBody>
      </p:sp>
    </p:spTree>
    <p:extLst>
      <p:ext uri="{BB962C8B-B14F-4D97-AF65-F5344CB8AC3E}">
        <p14:creationId xmlns:p14="http://schemas.microsoft.com/office/powerpoint/2010/main" val="270537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10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4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down)">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down)">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down)">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1000"/>
                                        <p:tgtEl>
                                          <p:spTgt spid="21"/>
                                        </p:tgtEl>
                                      </p:cBhvr>
                                    </p:animEffect>
                                    <p:anim calcmode="lin" valueType="num">
                                      <p:cBhvr>
                                        <p:cTn id="100" dur="1000" fill="hold"/>
                                        <p:tgtEl>
                                          <p:spTgt spid="21"/>
                                        </p:tgtEl>
                                        <p:attrNameLst>
                                          <p:attrName>ppt_x</p:attrName>
                                        </p:attrNameLst>
                                      </p:cBhvr>
                                      <p:tavLst>
                                        <p:tav tm="0">
                                          <p:val>
                                            <p:strVal val="#ppt_x"/>
                                          </p:val>
                                        </p:tav>
                                        <p:tav tm="100000">
                                          <p:val>
                                            <p:strVal val="#ppt_x"/>
                                          </p:val>
                                        </p:tav>
                                      </p:tavLst>
                                    </p:anim>
                                    <p:anim calcmode="lin" valueType="num">
                                      <p:cBhvr>
                                        <p:cTn id="10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wipe(down)">
                                      <p:cBhvr>
                                        <p:cTn id="10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12" grpId="0" animBg="1"/>
      <p:bldP spid="14" grpId="0" animBg="1"/>
      <p:bldP spid="16" grpId="0" animBg="1"/>
      <p:bldP spid="18" grpId="0" animBg="1"/>
      <p:bldP spid="20"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6D461F9-AD4F-44DB-9A86-140C697E1DFD}"/>
              </a:ext>
            </a:extLst>
          </p:cNvPr>
          <p:cNvSpPr/>
          <p:nvPr/>
        </p:nvSpPr>
        <p:spPr>
          <a:xfrm>
            <a:off x="2946826" y="134233"/>
            <a:ext cx="6533321" cy="861009"/>
          </a:xfrm>
          <a:prstGeom prst="ellipse">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anose="02020603050405020304" pitchFamily="18" charset="0"/>
                <a:cs typeface="Times New Roman" panose="02020603050405020304" pitchFamily="18" charset="0"/>
              </a:rPr>
              <a:t>Pair Work</a:t>
            </a:r>
          </a:p>
        </p:txBody>
      </p:sp>
      <p:sp>
        <p:nvSpPr>
          <p:cNvPr id="3" name="TextBox 2">
            <a:extLst>
              <a:ext uri="{FF2B5EF4-FFF2-40B4-BE49-F238E27FC236}">
                <a16:creationId xmlns:a16="http://schemas.microsoft.com/office/drawing/2014/main" id="{CE943FE7-DCC1-4CED-8B4B-A4B19EA5594C}"/>
              </a:ext>
            </a:extLst>
          </p:cNvPr>
          <p:cNvSpPr txBox="1"/>
          <p:nvPr/>
        </p:nvSpPr>
        <p:spPr>
          <a:xfrm>
            <a:off x="88362" y="2268474"/>
            <a:ext cx="12015275"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Read the speech again.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speech has reference to some years and dates in our history. Find out their historical importance and complete the flow chart, ending with 25 March’1971</a:t>
            </a:r>
            <a:endParaRPr lang="en-US" dirty="0"/>
          </a:p>
        </p:txBody>
      </p:sp>
      <p:sp>
        <p:nvSpPr>
          <p:cNvPr id="4" name="Rectangle: Rounded Corners 3">
            <a:extLst>
              <a:ext uri="{FF2B5EF4-FFF2-40B4-BE49-F238E27FC236}">
                <a16:creationId xmlns:a16="http://schemas.microsoft.com/office/drawing/2014/main" id="{02A0B4F7-A840-4CEF-84A5-DC176607A0FB}"/>
              </a:ext>
            </a:extLst>
          </p:cNvPr>
          <p:cNvSpPr/>
          <p:nvPr/>
        </p:nvSpPr>
        <p:spPr>
          <a:xfrm>
            <a:off x="-25994" y="4394633"/>
            <a:ext cx="1930454" cy="1205946"/>
          </a:xfrm>
          <a:prstGeom prst="roundRect">
            <a:avLst/>
          </a:prstGeom>
          <a:solidFill>
            <a:schemeClr val="accent2">
              <a:lumMod val="40000"/>
              <a:lumOff val="60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1958</a:t>
            </a:r>
          </a:p>
        </p:txBody>
      </p:sp>
      <p:sp>
        <p:nvSpPr>
          <p:cNvPr id="5" name="Arrow: Right 4">
            <a:extLst>
              <a:ext uri="{FF2B5EF4-FFF2-40B4-BE49-F238E27FC236}">
                <a16:creationId xmlns:a16="http://schemas.microsoft.com/office/drawing/2014/main" id="{EC706C0A-4A44-4040-A9EF-0A67744AF19F}"/>
              </a:ext>
            </a:extLst>
          </p:cNvPr>
          <p:cNvSpPr/>
          <p:nvPr/>
        </p:nvSpPr>
        <p:spPr>
          <a:xfrm>
            <a:off x="2005260" y="4797252"/>
            <a:ext cx="576464" cy="265207"/>
          </a:xfrm>
          <a:prstGeom prst="righ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234B302-0846-48FF-B211-630A317A7320}"/>
              </a:ext>
            </a:extLst>
          </p:cNvPr>
          <p:cNvSpPr/>
          <p:nvPr/>
        </p:nvSpPr>
        <p:spPr>
          <a:xfrm>
            <a:off x="2635303" y="4360661"/>
            <a:ext cx="1835936" cy="1205947"/>
          </a:xfrm>
          <a:prstGeom prst="roundRect">
            <a:avLst/>
          </a:prstGeom>
          <a:solidFill>
            <a:schemeClr val="accent2">
              <a:lumMod val="40000"/>
              <a:lumOff val="60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1966</a:t>
            </a:r>
          </a:p>
        </p:txBody>
      </p:sp>
      <p:sp>
        <p:nvSpPr>
          <p:cNvPr id="7" name="Arrow: Right 6">
            <a:extLst>
              <a:ext uri="{FF2B5EF4-FFF2-40B4-BE49-F238E27FC236}">
                <a16:creationId xmlns:a16="http://schemas.microsoft.com/office/drawing/2014/main" id="{8B650E79-6D1F-4A74-A924-16059B747DDD}"/>
              </a:ext>
            </a:extLst>
          </p:cNvPr>
          <p:cNvSpPr/>
          <p:nvPr/>
        </p:nvSpPr>
        <p:spPr>
          <a:xfrm>
            <a:off x="4534895" y="4752890"/>
            <a:ext cx="655960" cy="309569"/>
          </a:xfrm>
          <a:prstGeom prst="rightArrow">
            <a:avLst>
              <a:gd name="adj1" fmla="val 50000"/>
              <a:gd name="adj2" fmla="val 29551"/>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FB81AE0-8161-461A-B3A7-A4F8F160A0A5}"/>
              </a:ext>
            </a:extLst>
          </p:cNvPr>
          <p:cNvSpPr/>
          <p:nvPr/>
        </p:nvSpPr>
        <p:spPr>
          <a:xfrm>
            <a:off x="5256235" y="4360661"/>
            <a:ext cx="1914505" cy="1205947"/>
          </a:xfrm>
          <a:prstGeom prst="roundRect">
            <a:avLst/>
          </a:prstGeom>
          <a:solidFill>
            <a:schemeClr val="accent2">
              <a:lumMod val="40000"/>
              <a:lumOff val="60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anose="02020603050405020304" pitchFamily="18" charset="0"/>
                <a:cs typeface="Times New Roman" panose="02020603050405020304" pitchFamily="18" charset="0"/>
              </a:rPr>
              <a:t>23 February 1969</a:t>
            </a:r>
          </a:p>
        </p:txBody>
      </p:sp>
      <p:sp>
        <p:nvSpPr>
          <p:cNvPr id="9" name="Arrow: Right 8">
            <a:extLst>
              <a:ext uri="{FF2B5EF4-FFF2-40B4-BE49-F238E27FC236}">
                <a16:creationId xmlns:a16="http://schemas.microsoft.com/office/drawing/2014/main" id="{16FBF486-3E4D-4B90-98A0-89446FC7B752}"/>
              </a:ext>
            </a:extLst>
          </p:cNvPr>
          <p:cNvSpPr/>
          <p:nvPr/>
        </p:nvSpPr>
        <p:spPr>
          <a:xfrm>
            <a:off x="7224319" y="4797252"/>
            <a:ext cx="587646" cy="285250"/>
          </a:xfrm>
          <a:prstGeom prst="righ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B634A6B-D08A-4C39-87B2-DDEDAD97B733}"/>
              </a:ext>
            </a:extLst>
          </p:cNvPr>
          <p:cNvSpPr/>
          <p:nvPr/>
        </p:nvSpPr>
        <p:spPr>
          <a:xfrm>
            <a:off x="7892080" y="4443085"/>
            <a:ext cx="1788885" cy="1119809"/>
          </a:xfrm>
          <a:prstGeom prst="roundRect">
            <a:avLst/>
          </a:prstGeom>
          <a:solidFill>
            <a:schemeClr val="accent2">
              <a:lumMod val="40000"/>
              <a:lumOff val="60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anose="02020603050405020304" pitchFamily="18" charset="0"/>
                <a:cs typeface="Times New Roman" panose="02020603050405020304" pitchFamily="18" charset="0"/>
              </a:rPr>
              <a:t>7 December</a:t>
            </a:r>
          </a:p>
          <a:p>
            <a:r>
              <a:rPr lang="en-US" sz="2000" b="1" dirty="0">
                <a:solidFill>
                  <a:schemeClr val="tx1"/>
                </a:solidFill>
                <a:latin typeface="Times New Roman" panose="02020603050405020304" pitchFamily="18" charset="0"/>
                <a:cs typeface="Times New Roman" panose="02020603050405020304" pitchFamily="18" charset="0"/>
              </a:rPr>
              <a:t>1970</a:t>
            </a:r>
          </a:p>
        </p:txBody>
      </p:sp>
      <p:sp>
        <p:nvSpPr>
          <p:cNvPr id="11" name="Arrow: Right 10">
            <a:extLst>
              <a:ext uri="{FF2B5EF4-FFF2-40B4-BE49-F238E27FC236}">
                <a16:creationId xmlns:a16="http://schemas.microsoft.com/office/drawing/2014/main" id="{2C690B4B-AD05-4E54-BEF1-821C8B014312}"/>
              </a:ext>
            </a:extLst>
          </p:cNvPr>
          <p:cNvSpPr/>
          <p:nvPr/>
        </p:nvSpPr>
        <p:spPr>
          <a:xfrm>
            <a:off x="9768950" y="4837338"/>
            <a:ext cx="579776" cy="245164"/>
          </a:xfrm>
          <a:prstGeom prst="righ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937DD5B-5EC3-40BF-8B95-87399CFA2BF1}"/>
              </a:ext>
            </a:extLst>
          </p:cNvPr>
          <p:cNvSpPr/>
          <p:nvPr/>
        </p:nvSpPr>
        <p:spPr>
          <a:xfrm>
            <a:off x="10402305" y="4356946"/>
            <a:ext cx="1745494" cy="1205948"/>
          </a:xfrm>
          <a:prstGeom prst="roundRect">
            <a:avLst/>
          </a:prstGeom>
          <a:solidFill>
            <a:schemeClr val="accent2">
              <a:lumMod val="40000"/>
              <a:lumOff val="60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25 March 1971</a:t>
            </a:r>
          </a:p>
        </p:txBody>
      </p:sp>
      <p:pic>
        <p:nvPicPr>
          <p:cNvPr id="14" name="Picture 13">
            <a:extLst>
              <a:ext uri="{FF2B5EF4-FFF2-40B4-BE49-F238E27FC236}">
                <a16:creationId xmlns:a16="http://schemas.microsoft.com/office/drawing/2014/main" id="{4FFF02E4-7D2C-4DFE-8B13-6D001AB5F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9108" y="384557"/>
            <a:ext cx="2628773" cy="23420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6979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58755B-366B-464D-ACF0-2AADF5C76A38}"/>
              </a:ext>
            </a:extLst>
          </p:cNvPr>
          <p:cNvSpPr txBox="1"/>
          <p:nvPr/>
        </p:nvSpPr>
        <p:spPr>
          <a:xfrm>
            <a:off x="4320209" y="367460"/>
            <a:ext cx="3972340" cy="646331"/>
          </a:xfrm>
          <a:prstGeom prst="rect">
            <a:avLst/>
          </a:prstGeom>
          <a:solidFill>
            <a:srgbClr val="66006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HOME  WORK</a:t>
            </a:r>
          </a:p>
        </p:txBody>
      </p:sp>
      <p:sp>
        <p:nvSpPr>
          <p:cNvPr id="3" name="TextBox 2">
            <a:extLst>
              <a:ext uri="{FF2B5EF4-FFF2-40B4-BE49-F238E27FC236}">
                <a16:creationId xmlns:a16="http://schemas.microsoft.com/office/drawing/2014/main" id="{39C21CA3-76EC-4160-B932-37F3978B07F1}"/>
              </a:ext>
            </a:extLst>
          </p:cNvPr>
          <p:cNvSpPr txBox="1"/>
          <p:nvPr/>
        </p:nvSpPr>
        <p:spPr>
          <a:xfrm>
            <a:off x="1080053" y="1218914"/>
            <a:ext cx="963101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Write a paragraph on “War of Independence.”</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B98417DF-4B4C-4651-972A-EFFFF4922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843" y="2729948"/>
            <a:ext cx="3180314" cy="3469044"/>
          </a:xfrm>
          <a:prstGeom prst="rect">
            <a:avLst/>
          </a:prstGeom>
        </p:spPr>
      </p:pic>
    </p:spTree>
    <p:extLst>
      <p:ext uri="{BB962C8B-B14F-4D97-AF65-F5344CB8AC3E}">
        <p14:creationId xmlns:p14="http://schemas.microsoft.com/office/powerpoint/2010/main" val="14897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0988BC-666A-4B80-B474-AAFA8A758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468" y="781877"/>
            <a:ext cx="9872869" cy="55659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DFEB2D62-6981-4FB3-B8B8-D25772B1C683}"/>
              </a:ext>
            </a:extLst>
          </p:cNvPr>
          <p:cNvSpPr txBox="1"/>
          <p:nvPr/>
        </p:nvSpPr>
        <p:spPr>
          <a:xfrm>
            <a:off x="6274903" y="890202"/>
            <a:ext cx="4757530" cy="1200329"/>
          </a:xfrm>
          <a:prstGeom prst="rect">
            <a:avLst/>
          </a:prstGeom>
          <a:noFill/>
          <a:ln w="28575">
            <a:solidFill>
              <a:srgbClr val="CC0099"/>
            </a:solidFill>
          </a:ln>
        </p:spPr>
        <p:txBody>
          <a:bodyPr wrap="square" rtlCol="0">
            <a:spAutoFit/>
          </a:bodyPr>
          <a:lstStyle/>
          <a:p>
            <a:pPr algn="ctr"/>
            <a:r>
              <a:rPr lang="en-US" sz="7200" b="1" dirty="0">
                <a:solidFill>
                  <a:srgbClr val="FF0066"/>
                </a:solidFill>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25789771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750" fill="hold"/>
                                        <p:tgtEl>
                                          <p:spTgt spid="3"/>
                                        </p:tgtEl>
                                        <p:attrNameLst>
                                          <p:attrName>ppt_w</p:attrName>
                                        </p:attrNameLst>
                                      </p:cBhvr>
                                      <p:tavLst>
                                        <p:tav tm="0">
                                          <p:val>
                                            <p:fltVal val="0"/>
                                          </p:val>
                                        </p:tav>
                                        <p:tav tm="100000">
                                          <p:val>
                                            <p:strVal val="#ppt_w"/>
                                          </p:val>
                                        </p:tav>
                                      </p:tavLst>
                                    </p:anim>
                                    <p:anim calcmode="lin" valueType="num">
                                      <p:cBhvr>
                                        <p:cTn id="15" dur="750" fill="hold"/>
                                        <p:tgtEl>
                                          <p:spTgt spid="3"/>
                                        </p:tgtEl>
                                        <p:attrNameLst>
                                          <p:attrName>ppt_h</p:attrName>
                                        </p:attrNameLst>
                                      </p:cBhvr>
                                      <p:tavLst>
                                        <p:tav tm="0">
                                          <p:val>
                                            <p:fltVal val="0"/>
                                          </p:val>
                                        </p:tav>
                                        <p:tav tm="100000">
                                          <p:val>
                                            <p:strVal val="#ppt_h"/>
                                          </p:val>
                                        </p:tav>
                                      </p:tavLst>
                                    </p:anim>
                                    <p:animEffect transition="in" filter="fade">
                                      <p:cBhvr>
                                        <p:cTn id="1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42EE48-AB78-4594-9AB6-E0DF3D21F18A}"/>
              </a:ext>
            </a:extLst>
          </p:cNvPr>
          <p:cNvSpPr txBox="1"/>
          <p:nvPr/>
        </p:nvSpPr>
        <p:spPr>
          <a:xfrm>
            <a:off x="4118692" y="343304"/>
            <a:ext cx="3596224" cy="830997"/>
          </a:xfrm>
          <a:prstGeom prst="rect">
            <a:avLst/>
          </a:prstGeom>
          <a:solidFill>
            <a:srgbClr val="660066"/>
          </a:solidFill>
          <a:ln w="57150">
            <a:solidFill>
              <a:srgbClr val="D60093"/>
            </a:solidFill>
          </a:ln>
        </p:spPr>
        <p:txBody>
          <a:bodyPr wrap="square" rtlCol="0">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Lesson</a:t>
            </a:r>
          </a:p>
        </p:txBody>
      </p:sp>
      <p:pic>
        <p:nvPicPr>
          <p:cNvPr id="3" name="Picture 2">
            <a:extLst>
              <a:ext uri="{FF2B5EF4-FFF2-40B4-BE49-F238E27FC236}">
                <a16:creationId xmlns:a16="http://schemas.microsoft.com/office/drawing/2014/main" id="{9A555951-3F68-48E1-B324-088D306DD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779" y="1449674"/>
            <a:ext cx="3424917" cy="45800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a:extLst>
              <a:ext uri="{FF2B5EF4-FFF2-40B4-BE49-F238E27FC236}">
                <a16:creationId xmlns:a16="http://schemas.microsoft.com/office/drawing/2014/main" id="{FCEB5B54-5E37-47BC-94CD-77606FA82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320" y="1449674"/>
            <a:ext cx="3971673" cy="1582488"/>
          </a:xfrm>
          <a:prstGeom prst="rect">
            <a:avLst/>
          </a:prstGeom>
          <a:ln>
            <a:solidFill>
              <a:srgbClr val="FF0000"/>
            </a:solidFill>
          </a:ln>
        </p:spPr>
      </p:pic>
      <p:sp>
        <p:nvSpPr>
          <p:cNvPr id="5" name="Rectangle 4">
            <a:extLst>
              <a:ext uri="{FF2B5EF4-FFF2-40B4-BE49-F238E27FC236}">
                <a16:creationId xmlns:a16="http://schemas.microsoft.com/office/drawing/2014/main" id="{9D669DDF-80E1-4FC9-A33B-05EA5D90AC3C}"/>
              </a:ext>
            </a:extLst>
          </p:cNvPr>
          <p:cNvSpPr/>
          <p:nvPr/>
        </p:nvSpPr>
        <p:spPr>
          <a:xfrm>
            <a:off x="7017320" y="3032163"/>
            <a:ext cx="3971673" cy="1470993"/>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English First Paper </a:t>
            </a:r>
          </a:p>
          <a:p>
            <a:pPr algn="ct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Class-XI-XII/Alim</a:t>
            </a:r>
          </a:p>
        </p:txBody>
      </p:sp>
      <p:pic>
        <p:nvPicPr>
          <p:cNvPr id="7" name="Picture 6">
            <a:extLst>
              <a:ext uri="{FF2B5EF4-FFF2-40B4-BE49-F238E27FC236}">
                <a16:creationId xmlns:a16="http://schemas.microsoft.com/office/drawing/2014/main" id="{825BF6ED-915B-400B-88E2-25069BF3D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017320" y="4503157"/>
            <a:ext cx="3971673" cy="1693989"/>
          </a:xfrm>
          <a:prstGeom prst="rect">
            <a:avLst/>
          </a:prstGeom>
          <a:ln>
            <a:solidFill>
              <a:srgbClr val="FF0000"/>
            </a:solidFill>
          </a:ln>
        </p:spPr>
      </p:pic>
    </p:spTree>
    <p:extLst>
      <p:ext uri="{BB962C8B-B14F-4D97-AF65-F5344CB8AC3E}">
        <p14:creationId xmlns:p14="http://schemas.microsoft.com/office/powerpoint/2010/main" val="17858289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C11997-6640-4B10-99A4-EA143910F26E}"/>
              </a:ext>
            </a:extLst>
          </p:cNvPr>
          <p:cNvSpPr txBox="1"/>
          <p:nvPr/>
        </p:nvSpPr>
        <p:spPr>
          <a:xfrm>
            <a:off x="3222486" y="159027"/>
            <a:ext cx="5747027" cy="769441"/>
          </a:xfrm>
          <a:prstGeom prst="rect">
            <a:avLst/>
          </a:prstGeom>
          <a:solidFill>
            <a:srgbClr val="66006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bg1"/>
                </a:solidFill>
                <a:latin typeface="Times New Roman" panose="02020603050405020304" pitchFamily="18" charset="0"/>
                <a:cs typeface="Times New Roman" panose="02020603050405020304" pitchFamily="18" charset="0"/>
              </a:rPr>
              <a:t>Let’s watch</a:t>
            </a:r>
            <a:r>
              <a:rPr kumimoji="0" lang="en-US" sz="44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 picture-</a:t>
            </a:r>
          </a:p>
        </p:txBody>
      </p:sp>
      <p:pic>
        <p:nvPicPr>
          <p:cNvPr id="3" name="Picture 2">
            <a:extLst>
              <a:ext uri="{FF2B5EF4-FFF2-40B4-BE49-F238E27FC236}">
                <a16:creationId xmlns:a16="http://schemas.microsoft.com/office/drawing/2014/main" id="{8017CB7C-D252-4CAC-9BCD-787FDCAB0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807" y="1137725"/>
            <a:ext cx="7762461" cy="3269774"/>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512CE742-CA64-4C4B-92D9-7E6406A09EC6}"/>
              </a:ext>
            </a:extLst>
          </p:cNvPr>
          <p:cNvSpPr txBox="1"/>
          <p:nvPr/>
        </p:nvSpPr>
        <p:spPr>
          <a:xfrm>
            <a:off x="251789" y="4674676"/>
            <a:ext cx="5009322" cy="707886"/>
          </a:xfrm>
          <a:prstGeom prst="rect">
            <a:avLst/>
          </a:prstGeom>
          <a:noFill/>
          <a:ln>
            <a:solidFill>
              <a:srgbClr val="00FF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207B9"/>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Answer the questions-</a:t>
            </a:r>
          </a:p>
        </p:txBody>
      </p:sp>
      <p:sp>
        <p:nvSpPr>
          <p:cNvPr id="5" name="TextBox 4">
            <a:extLst>
              <a:ext uri="{FF2B5EF4-FFF2-40B4-BE49-F238E27FC236}">
                <a16:creationId xmlns:a16="http://schemas.microsoft.com/office/drawing/2014/main" id="{71BD9F5A-523D-4336-AC6D-07313E7D8C34}"/>
              </a:ext>
            </a:extLst>
          </p:cNvPr>
          <p:cNvSpPr txBox="1"/>
          <p:nvPr/>
        </p:nvSpPr>
        <p:spPr>
          <a:xfrm>
            <a:off x="3514585" y="5736229"/>
            <a:ext cx="5894460" cy="646331"/>
          </a:xfrm>
          <a:prstGeom prst="rect">
            <a:avLst/>
          </a:prstGeom>
          <a:noFill/>
          <a:ln>
            <a:solidFill>
              <a:schemeClr val="accent2"/>
            </a:solidFill>
          </a:ln>
        </p:spPr>
        <p:txBody>
          <a:bodyPr wrap="square">
            <a:spAutoFit/>
          </a:bodyPr>
          <a:lstStyle/>
          <a:p>
            <a:r>
              <a:rPr lang="en-US" sz="36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1.Who is the speaker here? </a:t>
            </a:r>
          </a:p>
        </p:txBody>
      </p:sp>
      <p:sp>
        <p:nvSpPr>
          <p:cNvPr id="6" name="TextBox 5">
            <a:extLst>
              <a:ext uri="{FF2B5EF4-FFF2-40B4-BE49-F238E27FC236}">
                <a16:creationId xmlns:a16="http://schemas.microsoft.com/office/drawing/2014/main" id="{98087A10-189D-4EF7-AF23-4E6AE528DFF6}"/>
              </a:ext>
            </a:extLst>
          </p:cNvPr>
          <p:cNvSpPr txBox="1"/>
          <p:nvPr/>
        </p:nvSpPr>
        <p:spPr>
          <a:xfrm>
            <a:off x="3405255" y="5744817"/>
            <a:ext cx="7163904" cy="646331"/>
          </a:xfrm>
          <a:prstGeom prst="rect">
            <a:avLst/>
          </a:prstGeom>
          <a:solidFill>
            <a:schemeClr val="accent2">
              <a:lumMod val="20000"/>
              <a:lumOff val="80000"/>
            </a:schemeClr>
          </a:solidFill>
          <a:ln>
            <a:solidFill>
              <a:srgbClr val="FF0066"/>
            </a:solidFill>
          </a:ln>
        </p:spPr>
        <p:txBody>
          <a:bodyPr wrap="square">
            <a:spAutoFit/>
          </a:bodyPr>
          <a:lstStyle/>
          <a:p>
            <a:r>
              <a:rPr kumimoji="0" lang="en-US" sz="36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2.Where is he giving the speech?</a:t>
            </a:r>
            <a:endParaRPr lang="en-US" dirty="0"/>
          </a:p>
        </p:txBody>
      </p:sp>
      <p:sp>
        <p:nvSpPr>
          <p:cNvPr id="7" name="TextBox 6">
            <a:extLst>
              <a:ext uri="{FF2B5EF4-FFF2-40B4-BE49-F238E27FC236}">
                <a16:creationId xmlns:a16="http://schemas.microsoft.com/office/drawing/2014/main" id="{607E6B63-93EA-4E2B-8728-FFCAABC87BAA}"/>
              </a:ext>
            </a:extLst>
          </p:cNvPr>
          <p:cNvSpPr txBox="1"/>
          <p:nvPr/>
        </p:nvSpPr>
        <p:spPr>
          <a:xfrm>
            <a:off x="2756450" y="5753405"/>
            <a:ext cx="8812695" cy="646331"/>
          </a:xfrm>
          <a:prstGeom prst="rect">
            <a:avLst/>
          </a:prstGeom>
          <a:solidFill>
            <a:schemeClr val="accent4">
              <a:lumMod val="40000"/>
              <a:lumOff val="60000"/>
            </a:schemeClr>
          </a:solidFill>
          <a:ln>
            <a:solidFill>
              <a:srgbClr val="FF0066"/>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3</a:t>
            </a:r>
            <a:r>
              <a:rPr kumimoji="0" lang="en-US" sz="36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.Have you ever heard the speech? Where?</a:t>
            </a:r>
          </a:p>
        </p:txBody>
      </p:sp>
      <p:sp>
        <p:nvSpPr>
          <p:cNvPr id="8" name="TextBox 7">
            <a:extLst>
              <a:ext uri="{FF2B5EF4-FFF2-40B4-BE49-F238E27FC236}">
                <a16:creationId xmlns:a16="http://schemas.microsoft.com/office/drawing/2014/main" id="{8971B307-ABAF-4777-B213-3EA19C330015}"/>
              </a:ext>
            </a:extLst>
          </p:cNvPr>
          <p:cNvSpPr txBox="1"/>
          <p:nvPr/>
        </p:nvSpPr>
        <p:spPr>
          <a:xfrm>
            <a:off x="2660371" y="5467877"/>
            <a:ext cx="9004851" cy="1077218"/>
          </a:xfrm>
          <a:prstGeom prst="rect">
            <a:avLst/>
          </a:prstGeom>
          <a:solidFill>
            <a:schemeClr val="accent2">
              <a:lumMod val="40000"/>
              <a:lumOff val="60000"/>
            </a:schemeClr>
          </a:solidFill>
          <a:ln>
            <a:solidFill>
              <a:srgbClr val="D60093"/>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.Which features of the speech do you appreciate most? Why?</a:t>
            </a:r>
          </a:p>
        </p:txBody>
      </p:sp>
    </p:spTree>
    <p:extLst>
      <p:ext uri="{BB962C8B-B14F-4D97-AF65-F5344CB8AC3E}">
        <p14:creationId xmlns:p14="http://schemas.microsoft.com/office/powerpoint/2010/main" val="9148747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474A68-EC09-4183-A091-770105CC0EEC}"/>
              </a:ext>
            </a:extLst>
          </p:cNvPr>
          <p:cNvSpPr txBox="1"/>
          <p:nvPr/>
        </p:nvSpPr>
        <p:spPr>
          <a:xfrm>
            <a:off x="716968" y="351881"/>
            <a:ext cx="643392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60033"/>
                </a:solidFill>
                <a:effectLst/>
                <a:uLnTx/>
                <a:uFillTx/>
                <a:latin typeface="Times New Roman" panose="02020603050405020304" pitchFamily="18" charset="0"/>
                <a:ea typeface="+mn-ea"/>
                <a:cs typeface="Times New Roman" panose="02020603050405020304" pitchFamily="18" charset="0"/>
              </a:rPr>
              <a:t>The topic of our today class is-</a:t>
            </a:r>
          </a:p>
        </p:txBody>
      </p:sp>
      <p:sp>
        <p:nvSpPr>
          <p:cNvPr id="3" name="TextBox 2">
            <a:extLst>
              <a:ext uri="{FF2B5EF4-FFF2-40B4-BE49-F238E27FC236}">
                <a16:creationId xmlns:a16="http://schemas.microsoft.com/office/drawing/2014/main" id="{5C64959F-8600-424C-A6A0-BAAE55E16526}"/>
              </a:ext>
            </a:extLst>
          </p:cNvPr>
          <p:cNvSpPr txBox="1"/>
          <p:nvPr/>
        </p:nvSpPr>
        <p:spPr>
          <a:xfrm>
            <a:off x="374065" y="1230823"/>
            <a:ext cx="7182679" cy="707886"/>
          </a:xfrm>
          <a:prstGeom prst="rect">
            <a:avLst/>
          </a:prstGeom>
          <a:noFill/>
          <a:ln w="57150">
            <a:solidFill>
              <a:srgbClr val="00FF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207B9"/>
                </a:solidFill>
                <a:effectLst/>
                <a:uLnTx/>
                <a:uFillTx/>
                <a:latin typeface="Times New Roman" panose="02020603050405020304" pitchFamily="18" charset="0"/>
                <a:ea typeface="+mn-ea"/>
                <a:cs typeface="Times New Roman" panose="02020603050405020304" pitchFamily="18" charset="0"/>
              </a:rPr>
              <a:t>‘The Unforgettable History’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4" name="TextBox 3">
            <a:extLst>
              <a:ext uri="{FF2B5EF4-FFF2-40B4-BE49-F238E27FC236}">
                <a16:creationId xmlns:a16="http://schemas.microsoft.com/office/drawing/2014/main" id="{82FC2DCE-AF8A-4720-AFCE-FB61B541A6ED}"/>
              </a:ext>
            </a:extLst>
          </p:cNvPr>
          <p:cNvSpPr txBox="1"/>
          <p:nvPr/>
        </p:nvSpPr>
        <p:spPr>
          <a:xfrm>
            <a:off x="289584" y="2541892"/>
            <a:ext cx="771276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Unit-1:</a:t>
            </a: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People or Institutions Making History.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Lesson: </a:t>
            </a:r>
            <a:r>
              <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14A63BB-A20C-4EF7-817C-001E7CFE0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593" y="675046"/>
            <a:ext cx="3939823" cy="5648678"/>
          </a:xfrm>
          <a:prstGeom prst="rect">
            <a:avLst/>
          </a:prstGeom>
          <a:ln>
            <a:solidFill>
              <a:srgbClr val="002060"/>
            </a:solidFill>
          </a:ln>
        </p:spPr>
      </p:pic>
    </p:spTree>
    <p:extLst>
      <p:ext uri="{BB962C8B-B14F-4D97-AF65-F5344CB8AC3E}">
        <p14:creationId xmlns:p14="http://schemas.microsoft.com/office/powerpoint/2010/main" val="253380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CEF492-2DD0-4C92-9483-FC54BB68E614}"/>
              </a:ext>
            </a:extLst>
          </p:cNvPr>
          <p:cNvSpPr txBox="1"/>
          <p:nvPr/>
        </p:nvSpPr>
        <p:spPr>
          <a:xfrm>
            <a:off x="2067799" y="1410466"/>
            <a:ext cx="8559986" cy="646331"/>
          </a:xfrm>
          <a:prstGeom prst="rect">
            <a:avLst/>
          </a:prstGeom>
          <a:solidFill>
            <a:schemeClr val="accent2">
              <a:lumMod val="50000"/>
            </a:schemeClr>
          </a:solidFill>
          <a:ln>
            <a:solidFill>
              <a:srgbClr val="4207B9"/>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At the end of the lesson , we’ll able to- </a:t>
            </a:r>
          </a:p>
        </p:txBody>
      </p:sp>
      <p:sp>
        <p:nvSpPr>
          <p:cNvPr id="3" name="TextBox 2">
            <a:extLst>
              <a:ext uri="{FF2B5EF4-FFF2-40B4-BE49-F238E27FC236}">
                <a16:creationId xmlns:a16="http://schemas.microsoft.com/office/drawing/2014/main" id="{20861586-A6BD-4B80-B395-0801277434F3}"/>
              </a:ext>
            </a:extLst>
          </p:cNvPr>
          <p:cNvSpPr txBox="1"/>
          <p:nvPr/>
        </p:nvSpPr>
        <p:spPr>
          <a:xfrm>
            <a:off x="384314" y="2844225"/>
            <a:ext cx="8467222"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Learn New Vocabulary from the text</a:t>
            </a:r>
            <a:r>
              <a:rPr lang="en-US" sz="2800" b="1" dirty="0"/>
              <a:t>.</a:t>
            </a:r>
          </a:p>
        </p:txBody>
      </p:sp>
      <p:sp>
        <p:nvSpPr>
          <p:cNvPr id="4" name="TextBox 3">
            <a:extLst>
              <a:ext uri="{FF2B5EF4-FFF2-40B4-BE49-F238E27FC236}">
                <a16:creationId xmlns:a16="http://schemas.microsoft.com/office/drawing/2014/main" id="{CAB32577-EF9F-4A23-BF9B-D0083C3364FC}"/>
              </a:ext>
            </a:extLst>
          </p:cNvPr>
          <p:cNvSpPr txBox="1"/>
          <p:nvPr/>
        </p:nvSpPr>
        <p:spPr>
          <a:xfrm>
            <a:off x="384314" y="3450414"/>
            <a:ext cx="11635408" cy="523220"/>
          </a:xfrm>
          <a:prstGeom prst="rect">
            <a:avLst/>
          </a:prstGeom>
          <a:noFill/>
        </p:spPr>
        <p:txBody>
          <a:bodyPr wrap="square">
            <a:spAutoFit/>
          </a:bodyPr>
          <a:lstStyle/>
          <a:p>
            <a:r>
              <a:rPr lang="en-US" sz="2800" b="1" dirty="0">
                <a:solidFill>
                  <a:prstClr val="black">
                    <a:lumMod val="95000"/>
                    <a:lumOff val="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kumimoji="0" lang="en-US" sz="2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Get</a:t>
            </a:r>
            <a:r>
              <a:rPr kumimoji="0" lang="en-US" sz="2800" b="1" i="0" u="none" strike="noStrike" kern="1200" cap="none" spc="0" normalizeH="0" noProof="0" dirty="0">
                <a:ln>
                  <a:noFill/>
                </a:ln>
                <a:solidFill>
                  <a:prstClr val="black">
                    <a:lumMod val="95000"/>
                    <a:lumOff val="5000"/>
                  </a:prst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much information  a</a:t>
            </a:r>
            <a:r>
              <a:rPr kumimoji="0" lang="en-US" sz="2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bout the unforgettable history of 7 March,1971.</a:t>
            </a:r>
            <a:endParaRPr lang="en-US" sz="2800" b="1"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9A496484-8570-419B-991F-737B9D4556F2}"/>
              </a:ext>
            </a:extLst>
          </p:cNvPr>
          <p:cNvSpPr txBox="1"/>
          <p:nvPr/>
        </p:nvSpPr>
        <p:spPr>
          <a:xfrm>
            <a:off x="384314" y="3995048"/>
            <a:ext cx="11211338"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noProof="0" dirty="0">
                <a:solidFill>
                  <a:prstClr val="black">
                    <a:lumMod val="95000"/>
                    <a:lumOff val="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Know </a:t>
            </a:r>
            <a:r>
              <a:rPr lang="en-US" sz="2800" b="1" dirty="0">
                <a:solidFill>
                  <a:prstClr val="black">
                    <a:lumMod val="95000"/>
                    <a:lumOff val="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kumimoji="0" lang="en-US" sz="2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he oppression of Pakistan rulers and history of freedom war.</a:t>
            </a:r>
          </a:p>
        </p:txBody>
      </p:sp>
      <p:sp>
        <p:nvSpPr>
          <p:cNvPr id="6" name="TextBox 5">
            <a:extLst>
              <a:ext uri="{FF2B5EF4-FFF2-40B4-BE49-F238E27FC236}">
                <a16:creationId xmlns:a16="http://schemas.microsoft.com/office/drawing/2014/main" id="{5C700E43-3164-47F9-862C-0A58A1787D42}"/>
              </a:ext>
            </a:extLst>
          </p:cNvPr>
          <p:cNvSpPr txBox="1"/>
          <p:nvPr/>
        </p:nvSpPr>
        <p:spPr>
          <a:xfrm>
            <a:off x="3150705" y="314027"/>
            <a:ext cx="6102626" cy="830997"/>
          </a:xfrm>
          <a:prstGeom prst="rect">
            <a:avLst/>
          </a:prstGeom>
          <a:solidFill>
            <a:srgbClr val="66006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outerShdw blurRad="38100" dist="38100" dir="2700000" algn="tl">
                    <a:srgbClr val="000000">
                      <a:alpha val="43137"/>
                    </a:srgbClr>
                  </a:outerShdw>
                  <a:reflection stA="45000" endPos="47000" dist="12700" dir="5400000" sy="-100000" algn="bl" rotWithShape="0"/>
                </a:effectLst>
                <a:uLnTx/>
                <a:uFillTx/>
                <a:latin typeface="Times New Roman" panose="02020603050405020304" pitchFamily="18" charset="0"/>
                <a:ea typeface="+mn-ea"/>
                <a:cs typeface="Times New Roman" panose="02020603050405020304" pitchFamily="18" charset="0"/>
              </a:rPr>
              <a:t>Learning Outcomes</a:t>
            </a:r>
          </a:p>
        </p:txBody>
      </p:sp>
      <p:sp>
        <p:nvSpPr>
          <p:cNvPr id="7" name="TextBox 6">
            <a:extLst>
              <a:ext uri="{FF2B5EF4-FFF2-40B4-BE49-F238E27FC236}">
                <a16:creationId xmlns:a16="http://schemas.microsoft.com/office/drawing/2014/main" id="{E4209D2D-DB1B-4E64-8C29-2BC59B08AB64}"/>
              </a:ext>
            </a:extLst>
          </p:cNvPr>
          <p:cNvSpPr txBox="1"/>
          <p:nvPr/>
        </p:nvSpPr>
        <p:spPr>
          <a:xfrm>
            <a:off x="384314" y="4518268"/>
            <a:ext cx="7991061"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4.Know about the father of nation of Bangladesh</a:t>
            </a:r>
            <a:r>
              <a:rPr lang="en-US" dirty="0"/>
              <a:t>. </a:t>
            </a:r>
          </a:p>
        </p:txBody>
      </p:sp>
    </p:spTree>
    <p:extLst>
      <p:ext uri="{BB962C8B-B14F-4D97-AF65-F5344CB8AC3E}">
        <p14:creationId xmlns:p14="http://schemas.microsoft.com/office/powerpoint/2010/main" val="429093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D9B76D-214F-4518-905C-768487AE7DF2}"/>
              </a:ext>
            </a:extLst>
          </p:cNvPr>
          <p:cNvSpPr txBox="1"/>
          <p:nvPr/>
        </p:nvSpPr>
        <p:spPr>
          <a:xfrm>
            <a:off x="1416064" y="300590"/>
            <a:ext cx="9346617" cy="646331"/>
          </a:xfrm>
          <a:prstGeom prst="rect">
            <a:avLst/>
          </a:prstGeom>
          <a:noFill/>
          <a:ln w="38100">
            <a:solidFill>
              <a:srgbClr val="D60093"/>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Let’s know some new words from the text-</a:t>
            </a:r>
          </a:p>
        </p:txBody>
      </p:sp>
      <p:sp>
        <p:nvSpPr>
          <p:cNvPr id="3" name="TextBox 2">
            <a:extLst>
              <a:ext uri="{FF2B5EF4-FFF2-40B4-BE49-F238E27FC236}">
                <a16:creationId xmlns:a16="http://schemas.microsoft.com/office/drawing/2014/main" id="{9D6CED80-EE9D-438F-A6B8-1A1D55BE2F40}"/>
              </a:ext>
            </a:extLst>
          </p:cNvPr>
          <p:cNvSpPr txBox="1"/>
          <p:nvPr/>
        </p:nvSpPr>
        <p:spPr>
          <a:xfrm>
            <a:off x="291548" y="1128241"/>
            <a:ext cx="15637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660033"/>
                </a:solidFill>
                <a:effectLst/>
                <a:uLnTx/>
                <a:uFillTx/>
                <a:latin typeface="Times New Roman" panose="02020603050405020304" pitchFamily="18" charset="0"/>
                <a:ea typeface="+mn-ea"/>
                <a:cs typeface="Times New Roman" panose="02020603050405020304" pitchFamily="18" charset="0"/>
              </a:rPr>
              <a:t>Agony</a:t>
            </a:r>
            <a:r>
              <a:rPr kumimoji="0" lang="en-US" sz="3200" b="1" i="0" u="none" strike="noStrike" kern="1200" cap="none" spc="0" normalizeH="0" baseline="0" noProof="0" dirty="0">
                <a:ln>
                  <a:noFill/>
                </a:ln>
                <a:solidFill>
                  <a:srgbClr val="660033"/>
                </a:solidFill>
                <a:effectLst/>
                <a:uLnTx/>
                <a:uFillTx/>
                <a:latin typeface="Times New Roman" panose="02020603050405020304" pitchFamily="18" charset="0"/>
                <a:ea typeface="+mn-ea"/>
                <a:cs typeface="Times New Roman" panose="02020603050405020304" pitchFamily="18" charset="0"/>
              </a:rPr>
              <a:t>:</a:t>
            </a:r>
          </a:p>
        </p:txBody>
      </p:sp>
      <p:sp>
        <p:nvSpPr>
          <p:cNvPr id="4" name="TextBox 3">
            <a:extLst>
              <a:ext uri="{FF2B5EF4-FFF2-40B4-BE49-F238E27FC236}">
                <a16:creationId xmlns:a16="http://schemas.microsoft.com/office/drawing/2014/main" id="{52F0213B-DAD4-4765-9933-D0DAE7ADBC8C}"/>
              </a:ext>
            </a:extLst>
          </p:cNvPr>
          <p:cNvSpPr txBox="1"/>
          <p:nvPr/>
        </p:nvSpPr>
        <p:spPr>
          <a:xfrm>
            <a:off x="3034749" y="1174318"/>
            <a:ext cx="772793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Intensive physical or mental suffering</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4">
            <a:extLst>
              <a:ext uri="{FF2B5EF4-FFF2-40B4-BE49-F238E27FC236}">
                <a16:creationId xmlns:a16="http://schemas.microsoft.com/office/drawing/2014/main" id="{80703D61-5F1C-4F17-9A65-AA0CFAFA874F}"/>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011016" y="2511286"/>
            <a:ext cx="6858000" cy="3866444"/>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F9CE5243-ABC9-44FD-8D8B-FBCC8780274B}"/>
              </a:ext>
            </a:extLst>
          </p:cNvPr>
          <p:cNvSpPr txBox="1"/>
          <p:nvPr/>
        </p:nvSpPr>
        <p:spPr>
          <a:xfrm>
            <a:off x="1739349" y="1144328"/>
            <a:ext cx="1414669"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(verb):</a:t>
            </a:r>
          </a:p>
        </p:txBody>
      </p:sp>
      <p:sp>
        <p:nvSpPr>
          <p:cNvPr id="6" name="Oval 5">
            <a:extLst>
              <a:ext uri="{FF2B5EF4-FFF2-40B4-BE49-F238E27FC236}">
                <a16:creationId xmlns:a16="http://schemas.microsoft.com/office/drawing/2014/main" id="{14B4CDA1-F984-4BC4-9B89-E5C92AB52D49}"/>
              </a:ext>
            </a:extLst>
          </p:cNvPr>
          <p:cNvSpPr/>
          <p:nvPr/>
        </p:nvSpPr>
        <p:spPr>
          <a:xfrm>
            <a:off x="-3315" y="6446164"/>
            <a:ext cx="1961322" cy="41183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New words</a:t>
            </a:r>
          </a:p>
        </p:txBody>
      </p:sp>
    </p:spTree>
    <p:extLst>
      <p:ext uri="{BB962C8B-B14F-4D97-AF65-F5344CB8AC3E}">
        <p14:creationId xmlns:p14="http://schemas.microsoft.com/office/powerpoint/2010/main" val="22580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50699F-67D1-458F-BE3E-D8BD99B0A3F6}"/>
              </a:ext>
            </a:extLst>
          </p:cNvPr>
          <p:cNvSpPr txBox="1"/>
          <p:nvPr/>
        </p:nvSpPr>
        <p:spPr>
          <a:xfrm>
            <a:off x="337931" y="322999"/>
            <a:ext cx="1928191" cy="584775"/>
          </a:xfrm>
          <a:prstGeom prst="rect">
            <a:avLst/>
          </a:prstGeom>
          <a:noFill/>
        </p:spPr>
        <p:txBody>
          <a:bodyPr wrap="square">
            <a:spAutoFit/>
          </a:bodyPr>
          <a:lstStyle/>
          <a:p>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Crimson:</a:t>
            </a:r>
            <a:endParaRPr lang="en-US" dirty="0"/>
          </a:p>
        </p:txBody>
      </p:sp>
      <p:sp>
        <p:nvSpPr>
          <p:cNvPr id="3" name="TextBox 2">
            <a:extLst>
              <a:ext uri="{FF2B5EF4-FFF2-40B4-BE49-F238E27FC236}">
                <a16:creationId xmlns:a16="http://schemas.microsoft.com/office/drawing/2014/main" id="{EE0527A9-14F6-4E05-B9B0-CF64E63F8CE8}"/>
              </a:ext>
            </a:extLst>
          </p:cNvPr>
          <p:cNvSpPr txBox="1"/>
          <p:nvPr/>
        </p:nvSpPr>
        <p:spPr>
          <a:xfrm>
            <a:off x="2070652" y="351565"/>
            <a:ext cx="224955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(adjective)</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4" name="TextBox 3">
            <a:extLst>
              <a:ext uri="{FF2B5EF4-FFF2-40B4-BE49-F238E27FC236}">
                <a16:creationId xmlns:a16="http://schemas.microsoft.com/office/drawing/2014/main" id="{EE2E4BAE-5764-4AF3-A2FD-A1808C29A907}"/>
              </a:ext>
            </a:extLst>
          </p:cNvPr>
          <p:cNvSpPr txBox="1"/>
          <p:nvPr/>
        </p:nvSpPr>
        <p:spPr>
          <a:xfrm>
            <a:off x="2136914" y="936340"/>
            <a:ext cx="766969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rich deep red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colour</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inclining to purple</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4">
            <a:extLst>
              <a:ext uri="{FF2B5EF4-FFF2-40B4-BE49-F238E27FC236}">
                <a16:creationId xmlns:a16="http://schemas.microsoft.com/office/drawing/2014/main" id="{0A7D7C1D-0F0E-454E-A61B-5E722A250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957" y="2067719"/>
            <a:ext cx="6858000" cy="3853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a:extLst>
              <a:ext uri="{FF2B5EF4-FFF2-40B4-BE49-F238E27FC236}">
                <a16:creationId xmlns:a16="http://schemas.microsoft.com/office/drawing/2014/main" id="{20B051CF-07D1-4697-9F1A-AA33778F58B8}"/>
              </a:ext>
            </a:extLst>
          </p:cNvPr>
          <p:cNvSpPr/>
          <p:nvPr/>
        </p:nvSpPr>
        <p:spPr>
          <a:xfrm>
            <a:off x="-3315" y="6446164"/>
            <a:ext cx="1961322" cy="41183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New words</a:t>
            </a:r>
          </a:p>
        </p:txBody>
      </p:sp>
    </p:spTree>
    <p:extLst>
      <p:ext uri="{BB962C8B-B14F-4D97-AF65-F5344CB8AC3E}">
        <p14:creationId xmlns:p14="http://schemas.microsoft.com/office/powerpoint/2010/main" val="227976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E281F8-CC1C-41DE-9C8F-2B32AA6CECCE}"/>
              </a:ext>
            </a:extLst>
          </p:cNvPr>
          <p:cNvSpPr txBox="1"/>
          <p:nvPr/>
        </p:nvSpPr>
        <p:spPr>
          <a:xfrm>
            <a:off x="357810" y="230097"/>
            <a:ext cx="2401465"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660033"/>
                </a:solidFill>
                <a:effectLst/>
                <a:uLnTx/>
                <a:uFillTx/>
                <a:latin typeface="Times New Roman" panose="02020603050405020304" pitchFamily="18" charset="0"/>
                <a:ea typeface="+mn-ea"/>
                <a:cs typeface="Times New Roman" panose="02020603050405020304" pitchFamily="18" charset="0"/>
              </a:rPr>
              <a:t>Negotiation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lang="en-US" dirty="0"/>
          </a:p>
        </p:txBody>
      </p:sp>
      <p:sp>
        <p:nvSpPr>
          <p:cNvPr id="3" name="TextBox 2">
            <a:extLst>
              <a:ext uri="{FF2B5EF4-FFF2-40B4-BE49-F238E27FC236}">
                <a16:creationId xmlns:a16="http://schemas.microsoft.com/office/drawing/2014/main" id="{F572C381-E9C4-4D80-99CE-53CBA8C87B8D}"/>
              </a:ext>
            </a:extLst>
          </p:cNvPr>
          <p:cNvSpPr txBox="1"/>
          <p:nvPr/>
        </p:nvSpPr>
        <p:spPr>
          <a:xfrm>
            <a:off x="2584174" y="206974"/>
            <a:ext cx="157700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(Noun):</a:t>
            </a:r>
          </a:p>
        </p:txBody>
      </p:sp>
      <p:sp>
        <p:nvSpPr>
          <p:cNvPr id="4" name="TextBox 3">
            <a:extLst>
              <a:ext uri="{FF2B5EF4-FFF2-40B4-BE49-F238E27FC236}">
                <a16:creationId xmlns:a16="http://schemas.microsoft.com/office/drawing/2014/main" id="{C4E30692-7C94-4901-90B2-3262B9DB7BE9}"/>
              </a:ext>
            </a:extLst>
          </p:cNvPr>
          <p:cNvSpPr txBox="1"/>
          <p:nvPr/>
        </p:nvSpPr>
        <p:spPr>
          <a:xfrm>
            <a:off x="184119" y="791749"/>
            <a:ext cx="1153080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process of trying to make or change an agreement by discussion.</a:t>
            </a:r>
          </a:p>
        </p:txBody>
      </p:sp>
      <p:pic>
        <p:nvPicPr>
          <p:cNvPr id="5" name="Picture 4">
            <a:extLst>
              <a:ext uri="{FF2B5EF4-FFF2-40B4-BE49-F238E27FC236}">
                <a16:creationId xmlns:a16="http://schemas.microsoft.com/office/drawing/2014/main" id="{BAB858CA-4D62-4B48-8B79-572EF5AA0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022" y="2083154"/>
            <a:ext cx="6858000" cy="3930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a:extLst>
              <a:ext uri="{FF2B5EF4-FFF2-40B4-BE49-F238E27FC236}">
                <a16:creationId xmlns:a16="http://schemas.microsoft.com/office/drawing/2014/main" id="{634AC594-3EAE-41C8-B74B-F587662682DF}"/>
              </a:ext>
            </a:extLst>
          </p:cNvPr>
          <p:cNvSpPr/>
          <p:nvPr/>
        </p:nvSpPr>
        <p:spPr>
          <a:xfrm>
            <a:off x="-3315" y="6446164"/>
            <a:ext cx="1961322" cy="41183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New words</a:t>
            </a:r>
          </a:p>
        </p:txBody>
      </p:sp>
    </p:spTree>
    <p:extLst>
      <p:ext uri="{BB962C8B-B14F-4D97-AF65-F5344CB8AC3E}">
        <p14:creationId xmlns:p14="http://schemas.microsoft.com/office/powerpoint/2010/main" val="300456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1212</TotalTime>
  <Words>1245</Words>
  <Application>Microsoft Office PowerPoint</Application>
  <PresentationFormat>Widescreen</PresentationFormat>
  <Paragraphs>140</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22</cp:revision>
  <dcterms:created xsi:type="dcterms:W3CDTF">2021-08-22T16:21:19Z</dcterms:created>
  <dcterms:modified xsi:type="dcterms:W3CDTF">2021-09-03T10:57:12Z</dcterms:modified>
</cp:coreProperties>
</file>