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49" r:id="rId2"/>
    <p:sldId id="460" r:id="rId3"/>
    <p:sldId id="465" r:id="rId4"/>
    <p:sldId id="463" r:id="rId5"/>
    <p:sldId id="261" r:id="rId6"/>
    <p:sldId id="467" r:id="rId7"/>
    <p:sldId id="468" r:id="rId8"/>
    <p:sldId id="469" r:id="rId9"/>
    <p:sldId id="480" r:id="rId10"/>
    <p:sldId id="263" r:id="rId11"/>
    <p:sldId id="470" r:id="rId12"/>
    <p:sldId id="471" r:id="rId13"/>
    <p:sldId id="472" r:id="rId14"/>
    <p:sldId id="473" r:id="rId15"/>
    <p:sldId id="365" r:id="rId16"/>
    <p:sldId id="474" r:id="rId17"/>
    <p:sldId id="475" r:id="rId18"/>
    <p:sldId id="476" r:id="rId19"/>
    <p:sldId id="359" r:id="rId20"/>
    <p:sldId id="455" r:id="rId21"/>
    <p:sldId id="298" r:id="rId22"/>
    <p:sldId id="479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0" autoAdjust="0"/>
    <p:restoredTop sz="94712" autoAdjust="0"/>
  </p:normalViewPr>
  <p:slideViewPr>
    <p:cSldViewPr snapToGrid="0">
      <p:cViewPr varScale="1">
        <p:scale>
          <a:sx n="66" d="100"/>
          <a:sy n="66" d="100"/>
        </p:scale>
        <p:origin x="10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D778-2AD6-46BC-8700-48917D0E8D6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347-2BE8-4C0B-A00F-77263F12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খাতায়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লিখবে ও শিক্ষক ঘুরে ঘুরে দেখবেন (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(সময়-১০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6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বাড়ির</a:t>
            </a:r>
            <a:r>
              <a:rPr lang="bn-IN" baseline="0" dirty="0" smtClean="0"/>
              <a:t> কাজ শিক্ষার্থীরা খাতায় লিখছে কী-না শিক্ষক খেয়াল রাখবেন।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E76C-0E02-4360-B927-D3CAEA5067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9811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isratmimmu1974@gmail.com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1430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jfif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gif"/><Relationship Id="rId7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0.jpg"/><Relationship Id="rId7" Type="http://schemas.openxmlformats.org/officeDocument/2006/relationships/image" Target="../media/image5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64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image" Target="../media/image6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1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8360" y="409799"/>
            <a:ext cx="7860014" cy="92333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4" y="422614"/>
            <a:ext cx="1335088" cy="663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27" y="450529"/>
            <a:ext cx="950569" cy="63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6003092"/>
            <a:ext cx="1132181" cy="539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6003091"/>
            <a:ext cx="1276350" cy="519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4776" y="1333129"/>
            <a:ext cx="7347182" cy="4425772"/>
            <a:chOff x="2119085" y="1333128"/>
            <a:chExt cx="7347182" cy="44257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085" y="1333128"/>
              <a:ext cx="3704143" cy="442577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228" y="1333128"/>
              <a:ext cx="3643039" cy="442577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938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193142" y="620022"/>
            <a:ext cx="4928747" cy="860436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</a:t>
            </a:r>
            <a:r>
              <a:rPr lang="bn-IN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০৫ </a:t>
            </a:r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356" y="1913776"/>
            <a:ext cx="10591796" cy="157852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02" y="5994400"/>
            <a:ext cx="1276350" cy="542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" b="100000" l="1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50" y="341141"/>
            <a:ext cx="1912627" cy="15726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1715" y="5097377"/>
            <a:ext cx="8072088" cy="6117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q"/>
            </a:pPr>
            <a:r>
              <a:rPr lang="bn-IN" sz="3375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মিতুর </a:t>
            </a:r>
            <a:r>
              <a:rPr lang="en-US" sz="3375" dirty="0" err="1">
                <a:latin typeface="Kalpurush" panose="02000600000000000000" pitchFamily="2" charset="0"/>
                <a:cs typeface="Kalpurush" panose="02000600000000000000" pitchFamily="2" charset="0"/>
              </a:rPr>
              <a:t>ল্যাপটপ</a:t>
            </a:r>
            <a:r>
              <a:rPr lang="bn-IN" sz="3375" dirty="0">
                <a:latin typeface="Kalpurush" panose="02000600000000000000" pitchFamily="2" charset="0"/>
                <a:cs typeface="Kalpurush" panose="02000600000000000000" pitchFamily="2" charset="0"/>
              </a:rPr>
              <a:t> এর গতি কমে যাওয়ার কারণ কী?</a:t>
            </a:r>
            <a:endParaRPr lang="en-US" sz="3375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73301" y="2181785"/>
            <a:ext cx="4300538" cy="2538822"/>
            <a:chOff x="6918960" y="550546"/>
            <a:chExt cx="3505200" cy="34575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3" r="14711"/>
            <a:stretch/>
          </p:blipFill>
          <p:spPr>
            <a:xfrm>
              <a:off x="6918960" y="550546"/>
              <a:ext cx="3505200" cy="3457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57" t="18709" r="24545" b="20782"/>
            <a:stretch/>
          </p:blipFill>
          <p:spPr>
            <a:xfrm>
              <a:off x="7056120" y="731520"/>
              <a:ext cx="3220035" cy="1996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9915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5666" y="5300788"/>
            <a:ext cx="6011247" cy="6117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সে ইন্টারনেট সংযোগ দেয়।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2716" y="2557350"/>
            <a:ext cx="2465560" cy="1728900"/>
            <a:chOff x="1127760" y="2520262"/>
            <a:chExt cx="3688079" cy="1975538"/>
          </a:xfrm>
        </p:grpSpPr>
        <p:sp>
          <p:nvSpPr>
            <p:cNvPr id="9" name="Right Arrow 8"/>
            <p:cNvSpPr/>
            <p:nvPr/>
          </p:nvSpPr>
          <p:spPr>
            <a:xfrm>
              <a:off x="1127760" y="2520262"/>
              <a:ext cx="3688079" cy="197553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r="35610"/>
            <a:stretch/>
          </p:blipFill>
          <p:spPr>
            <a:xfrm rot="5400000">
              <a:off x="2424947" y="2048908"/>
              <a:ext cx="760714" cy="298005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278426" y="1747641"/>
            <a:ext cx="3634586" cy="3045860"/>
            <a:chOff x="1363602" y="1850359"/>
            <a:chExt cx="3876892" cy="32489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4" r="14903"/>
            <a:stretch/>
          </p:blipFill>
          <p:spPr>
            <a:xfrm>
              <a:off x="1363602" y="1850359"/>
              <a:ext cx="3876892" cy="32489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8" name="Group 17"/>
            <p:cNvGrpSpPr/>
            <p:nvPr/>
          </p:nvGrpSpPr>
          <p:grpSpPr>
            <a:xfrm>
              <a:off x="1500544" y="2032956"/>
              <a:ext cx="3602977" cy="1956366"/>
              <a:chOff x="1319543" y="1777486"/>
              <a:chExt cx="4300949" cy="241928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9543" y="1777486"/>
                <a:ext cx="4300949" cy="241928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1701" y="2147089"/>
                <a:ext cx="2721889" cy="168007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8" name="Picture 2" descr="E-learni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643062"/>
            <a:ext cx="4075667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1175656" y="454329"/>
            <a:ext cx="9839289" cy="728890"/>
          </a:xfrm>
          <a:prstGeom prst="wedgeRoundRectCallout">
            <a:avLst>
              <a:gd name="adj1" fmla="val -1156"/>
              <a:gd name="adj2" fmla="val 27615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অপরদিকে রুমি তার </a:t>
            </a:r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 সংযোগ </a:t>
            </a:r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679899" cy="5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cid:C15044FD13AA43EF975B70911CD128F1@dns"/>
          <p:cNvSpPr>
            <a:spLocks noChangeAspect="1" noChangeArrowheads="1"/>
          </p:cNvSpPr>
          <p:nvPr/>
        </p:nvSpPr>
        <p:spPr bwMode="auto">
          <a:xfrm>
            <a:off x="502443" y="597991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endParaRPr lang="en-US" sz="1688"/>
          </a:p>
        </p:txBody>
      </p:sp>
      <p:grpSp>
        <p:nvGrpSpPr>
          <p:cNvPr id="11" name="Group 10"/>
          <p:cNvGrpSpPr/>
          <p:nvPr/>
        </p:nvGrpSpPr>
        <p:grpSpPr>
          <a:xfrm>
            <a:off x="7458728" y="1472558"/>
            <a:ext cx="3689396" cy="2571751"/>
            <a:chOff x="6057156" y="1963102"/>
            <a:chExt cx="5570964" cy="3627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3" r="4080" b="13778"/>
            <a:stretch/>
          </p:blipFill>
          <p:spPr>
            <a:xfrm>
              <a:off x="6057156" y="1963102"/>
              <a:ext cx="5570964" cy="36271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1280" y="2164079"/>
              <a:ext cx="3910080" cy="214884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721947" y="518412"/>
            <a:ext cx="7965281" cy="669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ছবিগুলোতে কী দেখতে পাচ্ছ?</a:t>
            </a:r>
            <a:endParaRPr lang="en-US" sz="375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9" y="1447926"/>
            <a:ext cx="3626708" cy="2596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5318" y="4196204"/>
            <a:ext cx="2652370" cy="61170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3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google.com</a:t>
            </a:r>
            <a:endParaRPr lang="en-US" sz="33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8245" y="4196204"/>
            <a:ext cx="3071661" cy="61170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375" dirty="0" smtClean="0">
                <a:latin typeface="NikoshBAN" pitchFamily="2" charset="0"/>
                <a:cs typeface="NikoshBAN" pitchFamily="2" charset="0"/>
              </a:rPr>
              <a:t>teachers.com</a:t>
            </a:r>
            <a:endParaRPr lang="en-US" sz="337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7" y="1403050"/>
            <a:ext cx="3290423" cy="26412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14744" y="4228890"/>
            <a:ext cx="2836445" cy="61170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37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youtube.com</a:t>
            </a:r>
            <a:endParaRPr lang="en-US" sz="33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7512" y="5025177"/>
            <a:ext cx="6099971" cy="6117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ওয়েব সাইটে ব্রাউজ করছে।</a:t>
            </a:r>
            <a:endParaRPr lang="en-US" sz="3375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049" y="5636883"/>
            <a:ext cx="1088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শিক্ষামূলক বিভিন্ন সাইট ব্যবহার করে তার লেখাপড়ার উপকার হতে থাকে।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47" y="1720415"/>
            <a:ext cx="2584241" cy="1422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2" y="341142"/>
            <a:ext cx="912128" cy="54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62" y="6051176"/>
            <a:ext cx="118382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omb/>
      </p:transition>
    </mc:Choice>
    <mc:Fallback xmlns="">
      <p:transition spd="slow" advTm="8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8" grpId="0" animBg="1"/>
      <p:bldP spid="21" grpId="0" animBg="1"/>
      <p:bldP spid="21" grpId="1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237" y="4539494"/>
            <a:ext cx="570071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মিতু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বন্ধুদের ই-মেইল করে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4119" y="1201681"/>
            <a:ext cx="8958633" cy="3196148"/>
            <a:chOff x="1721726" y="1053193"/>
            <a:chExt cx="9555875" cy="4185376"/>
          </a:xfrm>
        </p:grpSpPr>
        <p:grpSp>
          <p:nvGrpSpPr>
            <p:cNvPr id="3" name="Group 2"/>
            <p:cNvGrpSpPr/>
            <p:nvPr/>
          </p:nvGrpSpPr>
          <p:grpSpPr>
            <a:xfrm>
              <a:off x="7467601" y="1905001"/>
              <a:ext cx="3810000" cy="3333568"/>
              <a:chOff x="5759354" y="2337344"/>
              <a:chExt cx="3980029" cy="1434785"/>
            </a:xfrm>
          </p:grpSpPr>
          <p:pic>
            <p:nvPicPr>
              <p:cNvPr id="4" name="Picture 2" descr="Image result for email logo,hot Mail logo,Yahoo! logo Aol mail log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9354" y="2337344"/>
                <a:ext cx="1897038" cy="143478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392" y="2337344"/>
                <a:ext cx="2082991" cy="1434785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726" y="1053193"/>
              <a:ext cx="5609267" cy="418537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1201682"/>
            <a:ext cx="5872163" cy="31961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1721" y="5216227"/>
            <a:ext cx="6463744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 ব্যবহার করে গান শোনে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455" y="5881111"/>
            <a:ext cx="675827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ছবি দেখার কাজেও ইন্টারনেট ব্যবহার করতে থাকে।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35" y="1340200"/>
            <a:ext cx="8343900" cy="30576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4119" y="429376"/>
            <a:ext cx="8376416" cy="669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 আরও কিছু ছবি দেখি</a:t>
            </a:r>
            <a:endParaRPr lang="en-US" sz="375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4861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37" y="6026932"/>
            <a:ext cx="1017054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7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Tm="9000">
        <p15:prstTrans prst="wind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911" y="1058693"/>
            <a:ext cx="2501067" cy="2954674"/>
            <a:chOff x="838200" y="1734407"/>
            <a:chExt cx="4617720" cy="36361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734407"/>
              <a:ext cx="4617720" cy="36361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3" t="14260" r="8795" b="11350"/>
            <a:stretch/>
          </p:blipFill>
          <p:spPr>
            <a:xfrm>
              <a:off x="1310640" y="2042160"/>
              <a:ext cx="3561952" cy="181356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55881" y="4442712"/>
            <a:ext cx="2501067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কারণ ছাড়াই </a:t>
            </a: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রিস্টার্ট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যাচ্ছে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5943" y="437666"/>
            <a:ext cx="9526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অল্প কিছু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দিনের মধ্যে তার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সমস্যা দেখা দেয়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9290" y="4409922"/>
            <a:ext cx="2253664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সাইটে </a:t>
            </a: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চলে যাচ্ছে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395" y="4356678"/>
            <a:ext cx="302100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ইউএসবি (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USB</a:t>
            </a:r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) পোর্টে পেনড্রাইভ প্রবেশের সাথে সাথে 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সব ফাইল শর্টকাট হয়ে যাচ্ছে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4" name="Picture 6" descr="হেল্পলাইন গ্রুপ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6529" r="5079" b="28543"/>
          <a:stretch/>
        </p:blipFill>
        <p:spPr bwMode="auto">
          <a:xfrm>
            <a:off x="8674774" y="1141451"/>
            <a:ext cx="2317972" cy="271913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929962" y="1058693"/>
            <a:ext cx="2378963" cy="2954674"/>
            <a:chOff x="4107079" y="1447801"/>
            <a:chExt cx="3632898" cy="3151652"/>
          </a:xfrm>
        </p:grpSpPr>
        <p:grpSp>
          <p:nvGrpSpPr>
            <p:cNvPr id="17" name="Group 16"/>
            <p:cNvGrpSpPr/>
            <p:nvPr/>
          </p:nvGrpSpPr>
          <p:grpSpPr>
            <a:xfrm>
              <a:off x="4107079" y="1447801"/>
              <a:ext cx="3632898" cy="3151652"/>
              <a:chOff x="838200" y="1734407"/>
              <a:chExt cx="4617720" cy="363619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1734407"/>
                <a:ext cx="4617720" cy="363619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3" t="14260" r="8795" b="11350"/>
              <a:stretch/>
            </p:blipFill>
            <p:spPr>
              <a:xfrm>
                <a:off x="1310640" y="2042160"/>
                <a:ext cx="3611879" cy="1813560"/>
              </a:xfrm>
              <a:prstGeom prst="rect">
                <a:avLst/>
              </a:prstGeom>
            </p:spPr>
          </p:pic>
        </p:grpSp>
        <p:pic>
          <p:nvPicPr>
            <p:cNvPr id="20" name="Picture 2" descr="https://qph.fs.quoracdn.net/main-qimg-6927068539f127aac5741564f0030b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915" y="1714544"/>
              <a:ext cx="2751266" cy="1523909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8754841" y="4294506"/>
            <a:ext cx="2353189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মূল ফাইল দেখা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যাচ্ছে না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13395" y="1164710"/>
            <a:ext cx="2886581" cy="2719139"/>
            <a:chOff x="5922470" y="1442677"/>
            <a:chExt cx="3079020" cy="2900415"/>
          </a:xfrm>
        </p:grpSpPr>
        <p:pic>
          <p:nvPicPr>
            <p:cNvPr id="2052" name="Picture 4" descr="পেনড্রাইভ ওপেন না হলে করণীয় তিন – টেক শহ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470" y="1442677"/>
              <a:ext cx="3079020" cy="290041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368">
              <a:off x="6270939" y="1545606"/>
              <a:ext cx="1033854" cy="65946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2"/>
            <a:ext cx="970185" cy="500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62" y="6051176"/>
            <a:ext cx="118382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gallery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655" y="369728"/>
            <a:ext cx="1371600" cy="1400175"/>
          </a:xfrm>
          <a:prstGeom prst="rect">
            <a:avLst/>
          </a:prstGeom>
        </p:spPr>
      </p:pic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237451" y="509451"/>
            <a:ext cx="521208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কাজ-০৭ মিনিট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591" y="1813498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985671"/>
            <a:ext cx="1276350" cy="536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3725" y="3217725"/>
            <a:ext cx="989053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বা ল্যাপটপ ব্যবহার করতে গিয়ে তোমাদের কী ধরণের সমস্যার সম্মু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খীন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হতে হয়? - তা বর্ণনা কর।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934" y="5183729"/>
            <a:ext cx="966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সচল ও গতিশীল রাখার জন্য বিশেষজ্ঞ হওয়ার প্রয়োজন?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3062" y="5552374"/>
            <a:ext cx="647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প্রয়োজন সফটওয়্যার ভিত্তিক রক্ষণাবেক্ষণ।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3025" y="606307"/>
            <a:ext cx="8329613" cy="669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750" b="1" dirty="0"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endParaRPr lang="en-US" sz="225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738611" y="1328737"/>
            <a:ext cx="5524007" cy="3871913"/>
            <a:chOff x="5882640" y="1188720"/>
            <a:chExt cx="6130819" cy="41300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73"/>
            <a:stretch/>
          </p:blipFill>
          <p:spPr>
            <a:xfrm>
              <a:off x="5882640" y="1188720"/>
              <a:ext cx="6130819" cy="41300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571" y="1563892"/>
              <a:ext cx="4598524" cy="252042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28613" y="1328738"/>
            <a:ext cx="4829175" cy="3871912"/>
            <a:chOff x="460481" y="1473358"/>
            <a:chExt cx="5041159" cy="38454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73"/>
            <a:stretch/>
          </p:blipFill>
          <p:spPr>
            <a:xfrm>
              <a:off x="460481" y="1473358"/>
              <a:ext cx="5041159" cy="3845401"/>
            </a:xfrm>
            <a:prstGeom prst="rect">
              <a:avLst/>
            </a:prstGeom>
          </p:spPr>
        </p:pic>
        <p:pic>
          <p:nvPicPr>
            <p:cNvPr id="19" name="Picture 18" descr="45+] Microsoft Windows Logo Wallpaper on WallpaperSafa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22674"/>
              <a:ext cx="3779520" cy="242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ight Arrow 19"/>
          <p:cNvSpPr/>
          <p:nvPr/>
        </p:nvSpPr>
        <p:spPr>
          <a:xfrm>
            <a:off x="4657725" y="2571750"/>
            <a:ext cx="1571625" cy="8401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7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endParaRPr lang="en-US" sz="337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3062" y="5973459"/>
            <a:ext cx="8328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উইন্ডোজ অপারেটিং সিস্টেম হালনাগাদ ও আপডেটকরণ।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726833" cy="4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0" grpId="0" animBg="1"/>
      <p:bldP spid="22" grpId="0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7239" r="42727" b="12189"/>
          <a:stretch/>
        </p:blipFill>
        <p:spPr>
          <a:xfrm>
            <a:off x="6086475" y="1585913"/>
            <a:ext cx="4900613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585913"/>
            <a:ext cx="46863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54744" y="5438051"/>
            <a:ext cx="9162198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ভাইরাসমুক্ত করতে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এন্টি-ভাইরাস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3368" y="653018"/>
            <a:ext cx="8991146" cy="669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কম্পিউটারকে সচল ও গতিশীল রাখার </a:t>
            </a:r>
            <a:r>
              <a:rPr lang="bn-IN" sz="375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উপায়সমূহ </a:t>
            </a:r>
            <a:endParaRPr lang="en-US" sz="225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278066"/>
            <a:ext cx="847267" cy="5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00750" y="1267723"/>
            <a:ext cx="5014913" cy="3493473"/>
            <a:chOff x="1356360" y="1321118"/>
            <a:chExt cx="9906000" cy="41703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360" y="1321118"/>
              <a:ext cx="9906000" cy="41703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919" y="2430144"/>
              <a:ext cx="6477000" cy="214185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415597" y="468855"/>
            <a:ext cx="832961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কম্পিউটারকে সচল ও গতিশীল রাখার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উপায়সমূহ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075" y="5580353"/>
            <a:ext cx="10544174" cy="5232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এ সফটওয়্যার দুটো হার্ডডিস্কে জায়গা খালি করে ও কম্পিউটারের গতি বৃদ্ধি করে।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146" name="Picture 2" descr="9 free tools to up your computer performance - urb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1" y="1238828"/>
            <a:ext cx="5426171" cy="35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8846" y="4885961"/>
            <a:ext cx="3236843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ডিস্ক ক্লিনআপ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5975" y="4913733"/>
            <a:ext cx="3864462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ডিস্ক </a:t>
            </a:r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ডি-ফ্র্যাগমেন্টেশন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3" y="330921"/>
            <a:ext cx="839556" cy="529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965" y="6103573"/>
            <a:ext cx="118382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:pull/>
      </p:transition>
    </mc:Choice>
    <mc:Fallback xmlns="">
      <p:transition spd="slow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332602" y="413688"/>
            <a:ext cx="4895587" cy="115589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কাজ-১০ মিনিট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496" y="1713443"/>
            <a:ext cx="10591800" cy="79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994399"/>
            <a:ext cx="1276350" cy="527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70" y="341141"/>
            <a:ext cx="2046516" cy="1276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941366" y="4579899"/>
            <a:ext cx="7678058" cy="107721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 গতি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কী কী উপায়ে স্বাভাবিক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করা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যায়? - তার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একটি তালিকা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তৈরি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কর।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77" y="1936666"/>
            <a:ext cx="3626708" cy="25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8565" y="3180581"/>
            <a:ext cx="4707291" cy="1074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4312766" y="346812"/>
            <a:ext cx="3199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80" y="395512"/>
            <a:ext cx="950569" cy="50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6071635"/>
            <a:ext cx="1276350" cy="478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395512"/>
            <a:ext cx="1335088" cy="500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6071634"/>
            <a:ext cx="1132181" cy="470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6459617" y="3060348"/>
            <a:ext cx="49703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নবম - দশম</a:t>
            </a:r>
            <a:endParaRPr lang="bn-BD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তথ্য ও যোগাযোগ প্রযুক্তি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দ্বিতীয়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(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ব্যবহারকারীর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নিরাপত্তা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/০৯/২০২১</a:t>
            </a:r>
            <a:endParaRPr lang="bn-IN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৫০ মিনিট</a:t>
            </a:r>
          </a:p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2" y="896035"/>
            <a:ext cx="1899001" cy="2067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84" y="909693"/>
            <a:ext cx="1643549" cy="208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615271" y="2975402"/>
            <a:ext cx="49287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মামুনুর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bn-BD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(আইসিটি) </a:t>
            </a:r>
            <a:endParaRPr lang="bn-BD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গুল-গোফুর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বালিকা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মহাবিদ্যালয়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গোদাগাড়ী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রাজশাহী</a:t>
            </a:r>
            <a:endParaRPr lang="bn-IN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ICT4E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জেলা অ্যাম্বাসেডর, রাজশাহী</a:t>
            </a:r>
            <a:endParaRPr lang="en-SG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মোবাইল: ০১৭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৬৮৯২৭৩৮০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mamunggghsc10@gmail.com</a:t>
            </a:r>
          </a:p>
        </p:txBody>
      </p:sp>
    </p:spTree>
    <p:extLst>
      <p:ext uri="{BB962C8B-B14F-4D97-AF65-F5344CB8AC3E}">
        <p14:creationId xmlns:p14="http://schemas.microsoft.com/office/powerpoint/2010/main" val="8032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6000">
        <p14:rippl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20453" y="563653"/>
            <a:ext cx="3154590" cy="987629"/>
            <a:chOff x="5120453" y="563653"/>
            <a:chExt cx="3154590" cy="9876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119"/>
            <a:stretch/>
          </p:blipFill>
          <p:spPr>
            <a:xfrm>
              <a:off x="7074893" y="563653"/>
              <a:ext cx="1200150" cy="98762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120453" y="703525"/>
              <a:ext cx="1830697" cy="70788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মূল্যায়ন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826631"/>
            <a:ext cx="1276350" cy="69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2018" y="1650133"/>
            <a:ext cx="9532750" cy="39703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ওয়েব সাইটে প্রবেশ করার জন্য অবশ্যই কোনটির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য়ো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জন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b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ক.ডেস্কটপ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পিসি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খ.ট্যাবলেট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পিসি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গ.স্মার্টফোন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ঘ.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 সং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যো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endParaRPr lang="as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তথ্য ও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প্রযুক্তির প্রধান উপকরণ কোনটি?</a:t>
            </a:r>
            <a:b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ক.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খ.টেলিভিশন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গ.ইন্টারনেট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স্মার্টফোন</a:t>
            </a:r>
            <a:endParaRPr lang="bn-IN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বিশ্বের বেশির ভাগ কম্পিউটার কোন অপারেটিং সিস্টেমে ব্যবহৃত হয়?</a:t>
            </a:r>
          </a:p>
          <a:p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   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লিনাক্স      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ইউনেক্স   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উইন্ডোজ   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ম্যাক          </a:t>
            </a:r>
            <a:endParaRPr lang="bn-IN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টেম্পোরারি ফাইল বেশি হলে কী ঘটে?</a:t>
            </a:r>
          </a:p>
          <a:p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   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কম্পিউটার স্লো হয়ে যায়  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কম্পিউটারের গতি বেড়ে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অ্যান্টি-ভাইরাস কাজ করে না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. ইন্টারনেটে প্রবেশ করা যায় </a:t>
            </a:r>
            <a:r>
              <a:rPr lang="as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endParaRPr lang="as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64027" y="2081107"/>
            <a:ext cx="425082" cy="3773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42550" y="2930192"/>
            <a:ext cx="425082" cy="3773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35801" y="3850735"/>
            <a:ext cx="425082" cy="3773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02581" y="4675816"/>
            <a:ext cx="425082" cy="3773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6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9000">
        <p15:prstTrans prst="peelOff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1005" y="672667"/>
            <a:ext cx="3815366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5625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625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988069"/>
            <a:ext cx="1276350" cy="534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9423" y="4344950"/>
            <a:ext cx="8589554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বা ল্যাপটপ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রক্ষণাবেক্ষণে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কতটুকু - তা তোমার নিজের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ভাষায় লিখে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নিয়ে আসবে।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1" y="1529022"/>
            <a:ext cx="5791199" cy="26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286414" y="188686"/>
            <a:ext cx="9156550" cy="5936699"/>
            <a:chOff x="1332628" y="1434457"/>
            <a:chExt cx="9109992" cy="4514511"/>
          </a:xfrm>
        </p:grpSpPr>
        <p:grpSp>
          <p:nvGrpSpPr>
            <p:cNvPr id="3" name="Group 13"/>
            <p:cNvGrpSpPr/>
            <p:nvPr/>
          </p:nvGrpSpPr>
          <p:grpSpPr>
            <a:xfrm>
              <a:off x="1393792" y="1689399"/>
              <a:ext cx="9048828" cy="4259569"/>
              <a:chOff x="2350488" y="1697567"/>
              <a:chExt cx="9048828" cy="425956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350488" y="1697567"/>
                <a:ext cx="8503920" cy="3657600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532124" y="1893880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13760" y="2090193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95396" y="2299536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1961" y="1555124"/>
              <a:ext cx="3829050" cy="358771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2508266" y="2273915"/>
            <a:ext cx="62266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88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অসংখ্য </a:t>
            </a:r>
            <a:r>
              <a:rPr lang="bn-BD" sz="88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800" b="1" i="1" dirty="0">
              <a:ln w="660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37000">
                    <a:srgbClr val="B519CE"/>
                  </a:gs>
                  <a:gs pos="45000">
                    <a:srgbClr val="00B0F0"/>
                  </a:gs>
                  <a:gs pos="87000">
                    <a:srgbClr val="FF6600"/>
                  </a:gs>
                  <a:gs pos="72000">
                    <a:srgbClr val="D2BD33"/>
                  </a:gs>
                  <a:gs pos="63000">
                    <a:srgbClr val="FFFF00"/>
                  </a:gs>
                  <a:gs pos="56000">
                    <a:srgbClr val="00CCFF"/>
                  </a:gs>
                  <a:gs pos="100000">
                    <a:srgbClr val="7030A0"/>
                  </a:gs>
                  <a:gs pos="10000">
                    <a:srgbClr val="FF00FF"/>
                  </a:gs>
                  <a:gs pos="20000">
                    <a:srgbClr val="DB0CE7"/>
                  </a:gs>
                </a:gsLst>
                <a:lin ang="16200000" scaled="1"/>
                <a:tileRect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1" name="Picture 30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683" y="1242140"/>
            <a:ext cx="3048000" cy="39745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2" y="341141"/>
            <a:ext cx="829224" cy="5587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835" y="6125385"/>
            <a:ext cx="1093786" cy="439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4" y="3292685"/>
            <a:ext cx="5181600" cy="18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2.96296E-6 L 4.44444E-6 -0.07223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5" y="1590612"/>
            <a:ext cx="4525641" cy="2836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04571" y="557862"/>
            <a:ext cx="6885895" cy="669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চিত্রগুলোতে</a:t>
            </a:r>
            <a:r>
              <a:rPr lang="en-US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পাচ্ছ</a:t>
            </a:r>
            <a:r>
              <a:rPr lang="en-US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1242" y="4602773"/>
            <a:ext cx="2340490" cy="6117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latin typeface="Kalpurush" panose="02000600000000000000" pitchFamily="2" charset="0"/>
                <a:cs typeface="Kalpurush" panose="02000600000000000000" pitchFamily="2" charset="0"/>
              </a:rPr>
              <a:t>হার্ডওয়্যার</a:t>
            </a:r>
            <a:endParaRPr lang="en-US" sz="3375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261" y="4602773"/>
            <a:ext cx="2340490" cy="6117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</a:t>
            </a:r>
            <a:endParaRPr lang="en-US" sz="3375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813" y="1541050"/>
            <a:ext cx="4615386" cy="2836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65714" y="5282853"/>
            <a:ext cx="4910106" cy="669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 এর কাজ </a:t>
            </a:r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5714" y="5954231"/>
            <a:ext cx="4910106" cy="669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হার্ডওয়্যারকে সচল রাখে।</a:t>
            </a:r>
            <a:endParaRPr lang="en-US" sz="375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03" y="6020641"/>
            <a:ext cx="1276350" cy="5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42" y="687433"/>
            <a:ext cx="7858871" cy="5334000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6" name="Horizontal Scroll 5"/>
          <p:cNvSpPr/>
          <p:nvPr/>
        </p:nvSpPr>
        <p:spPr>
          <a:xfrm>
            <a:off x="4300577" y="942911"/>
            <a:ext cx="3667765" cy="95526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49" y="282905"/>
            <a:ext cx="1183822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48" y="6021433"/>
            <a:ext cx="1183821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9" y="282906"/>
            <a:ext cx="1335088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9" y="5999480"/>
            <a:ext cx="1132181" cy="5392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0511" y="1988455"/>
            <a:ext cx="5384800" cy="16224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রক্ষণাবেক্ষণে সফটওয়্যারের গুরুত্ব</a:t>
            </a:r>
            <a:endParaRPr lang="en-US" sz="4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2" descr="শিক্ষক বাতায়ন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02" y="2031999"/>
            <a:ext cx="1561874" cy="162240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14:rippl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4331898" y="487950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919" y="1465513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456" y="2141045"/>
            <a:ext cx="10647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dirty="0">
                <a:latin typeface="NikoshBAN" pitchFamily="2"/>
                <a:cs typeface="NikoshBAN" pitchFamily="2"/>
              </a:rPr>
              <a:t> </a:t>
            </a:r>
            <a:r>
              <a:rPr lang="en-US" sz="3600" spc="14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bn-IN" sz="3600" spc="14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spc="14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শেষে শিক্ষার্থীরা</a:t>
            </a:r>
            <a:r>
              <a:rPr lang="bn-IN" sz="3600" spc="14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.................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1200" b="1" spc="14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 বিভিন্ন </a:t>
            </a:r>
            <a:r>
              <a:rPr lang="bn-IN" sz="3200" b="1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ধরণের </a:t>
            </a:r>
            <a:r>
              <a:rPr lang="bn-IN" sz="32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 </a:t>
            </a:r>
            <a:r>
              <a:rPr lang="en-US" sz="32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bn-IN" sz="32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তে </a:t>
            </a:r>
            <a:r>
              <a:rPr lang="bn-BD" sz="32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r>
              <a:rPr lang="bn-BD" sz="32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কম্পিউটারকে সচল ও গতিশীল রাখার উপায় বর্ণনা </a:t>
            </a:r>
            <a:r>
              <a:rPr lang="bn-BD" sz="32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 পারবে</a:t>
            </a:r>
            <a:r>
              <a:rPr lang="en-US" sz="3200" b="1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রক্ষণাবেক্ষণে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ব্যাখ্যা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করতে 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5" y="270586"/>
            <a:ext cx="1175595" cy="595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368" y="341594"/>
            <a:ext cx="950569" cy="52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9" y="5999480"/>
            <a:ext cx="1132181" cy="539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48" y="6021433"/>
            <a:ext cx="118382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  <a:alpha val="7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37901" y="401861"/>
            <a:ext cx="9535885" cy="760269"/>
          </a:xfrm>
          <a:prstGeom prst="wedgeRoundRectCallout">
            <a:avLst>
              <a:gd name="adj1" fmla="val 3013"/>
              <a:gd name="adj2" fmla="val 15837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75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7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দুইটিতে</a:t>
            </a:r>
            <a:r>
              <a:rPr lang="bn-IN" sz="375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কী</a:t>
            </a:r>
            <a:r>
              <a:rPr lang="en-US" sz="375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7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7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7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</a:t>
            </a:r>
            <a:r>
              <a:rPr lang="en-US" sz="37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104" r="8703" b="7867"/>
          <a:stretch/>
        </p:blipFill>
        <p:spPr>
          <a:xfrm>
            <a:off x="6139421" y="2281799"/>
            <a:ext cx="4258594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348909" y="5193926"/>
            <a:ext cx="8673353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bn-IN" sz="337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37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আমি তোমাদের </a:t>
            </a:r>
            <a:r>
              <a:rPr lang="bn-IN" sz="337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r>
              <a:rPr lang="bn-IN" sz="337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 </a:t>
            </a:r>
            <a:r>
              <a:rPr lang="bn-IN" sz="337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 ......</a:t>
            </a:r>
            <a:endParaRPr lang="en-US" sz="337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08" y="1941420"/>
            <a:ext cx="4286250" cy="3076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2" y="341141"/>
            <a:ext cx="650869" cy="471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62" y="6051176"/>
            <a:ext cx="118382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2798668"/>
            <a:ext cx="4151917" cy="2450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508" y="5640012"/>
            <a:ext cx="1061561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ল্যাপটপ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এর গতি দেখে সে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বিভিন্ন ধরনের সফটওয়্যার ইনস্টল করে নেয়।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03550" y="3453254"/>
            <a:ext cx="1228725" cy="69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70" y="2798668"/>
            <a:ext cx="3894036" cy="245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1071563" y="493485"/>
            <a:ext cx="9943206" cy="1260634"/>
          </a:xfrm>
          <a:prstGeom prst="wedgeRoundRectCallout">
            <a:avLst>
              <a:gd name="adj1" fmla="val -6512"/>
              <a:gd name="adj2" fmla="val 1039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মিতু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এসএসসি পরীক্ষায় ভাল ফল করায় তার বাবা তাকে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ল্যাপটপ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কিনে দেয়।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2" y="341141"/>
            <a:ext cx="735462" cy="471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62" y="6163232"/>
            <a:ext cx="1183821" cy="3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5712" y="1716344"/>
            <a:ext cx="4300538" cy="3271838"/>
            <a:chOff x="6918960" y="550546"/>
            <a:chExt cx="3505200" cy="34575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3" r="14711"/>
            <a:stretch/>
          </p:blipFill>
          <p:spPr>
            <a:xfrm>
              <a:off x="6918960" y="550546"/>
              <a:ext cx="3505200" cy="3457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57" t="18709" r="24545" b="20782"/>
            <a:stretch/>
          </p:blipFill>
          <p:spPr>
            <a:xfrm>
              <a:off x="7056120" y="731520"/>
              <a:ext cx="3220035" cy="1996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ight Arrow 10"/>
          <p:cNvSpPr/>
          <p:nvPr/>
        </p:nvSpPr>
        <p:spPr>
          <a:xfrm>
            <a:off x="5500686" y="2832193"/>
            <a:ext cx="1700213" cy="8286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TextBox 11"/>
          <p:cNvSpPr txBox="1"/>
          <p:nvPr/>
        </p:nvSpPr>
        <p:spPr>
          <a:xfrm>
            <a:off x="557212" y="5444241"/>
            <a:ext cx="10429875" cy="6117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75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মিতু </a:t>
            </a:r>
            <a:r>
              <a:rPr lang="bn-IN" sz="3375" dirty="0">
                <a:latin typeface="Kalpurush" panose="02000600000000000000" pitchFamily="2" charset="0"/>
                <a:cs typeface="Kalpurush" panose="02000600000000000000" pitchFamily="2" charset="0"/>
              </a:rPr>
              <a:t>তার বাবাকে আরে</a:t>
            </a:r>
            <a:r>
              <a:rPr lang="en-US" sz="3375" dirty="0" err="1">
                <a:latin typeface="Kalpurush" panose="02000600000000000000" pitchFamily="2" charset="0"/>
                <a:cs typeface="Kalpurush" panose="02000600000000000000" pitchFamily="2" charset="0"/>
              </a:rPr>
              <a:t>কটি</a:t>
            </a:r>
            <a:r>
              <a:rPr lang="en-US" sz="3375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375" dirty="0" err="1">
                <a:latin typeface="Kalpurush" panose="02000600000000000000" pitchFamily="2" charset="0"/>
                <a:cs typeface="Kalpurush" panose="02000600000000000000" pitchFamily="2" charset="0"/>
              </a:rPr>
              <a:t>ল্যাপটপ</a:t>
            </a:r>
            <a:r>
              <a:rPr lang="bn-IN" sz="3375" dirty="0">
                <a:latin typeface="Kalpurush" panose="02000600000000000000" pitchFamily="2" charset="0"/>
                <a:cs typeface="Kalpurush" panose="02000600000000000000" pitchFamily="2" charset="0"/>
              </a:rPr>
              <a:t> কিনে দেয়ার বায়না ধরল।</a:t>
            </a:r>
            <a:endParaRPr lang="en-US" sz="3375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File:Corporate Woman Crying GIF Animation Loop.gif - Wikimedia Comm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716345"/>
            <a:ext cx="4300537" cy="34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163994" y="429130"/>
            <a:ext cx="9823093" cy="770244"/>
          </a:xfrm>
          <a:prstGeom prst="wedgeRoundRectCallout">
            <a:avLst>
              <a:gd name="adj1" fmla="val 200"/>
              <a:gd name="adj2" fmla="val 199830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মিতু </a:t>
            </a:r>
            <a:r>
              <a:rPr lang="bn-IN" sz="37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দেখল তার </a:t>
            </a:r>
            <a:r>
              <a:rPr lang="en-US" sz="375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ল্যাপটপ</a:t>
            </a:r>
            <a:r>
              <a:rPr lang="bn-IN" sz="37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 দিন দিন ধীরগতি </a:t>
            </a:r>
            <a:r>
              <a:rPr lang="en-US" sz="375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bn-IN" sz="37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যাচ্ছে</a:t>
            </a:r>
            <a:endParaRPr lang="en-US" sz="375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2" descr="File:Corporate Woman Crying GIF Animation Loop.gif - Wikimedia Comm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59220"/>
            <a:ext cx="4300537" cy="34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254608"/>
            <a:ext cx="827893" cy="500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62" y="6051176"/>
            <a:ext cx="118382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47700" y="2401207"/>
            <a:ext cx="3429000" cy="2665186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রক্ষণাবেক্ষণের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বৈদ্যুতিক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67200" y="838200"/>
            <a:ext cx="7620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3400" y="838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2209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3733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5029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6172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76800" y="457200"/>
            <a:ext cx="2286000" cy="76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ভোল্টেজ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স্টেবিলাইজার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থাকতে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7771" y="1738086"/>
            <a:ext cx="2362200" cy="914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ইউপিএস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থাকতে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8699" y="3097893"/>
            <a:ext cx="2371271" cy="121919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স্থাপিত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কম্পিউটার,দেয়ালের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মাঝখানে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ফাঁকা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বাতাস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চলাচলের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</a:t>
            </a:r>
            <a:r>
              <a:rPr lang="bn-IN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ব্যবস্থা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47771" y="4558846"/>
            <a:ext cx="2362200" cy="94070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বিদ্যুতের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ঢিলেঢালা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পেচাঁনো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অবস্থায়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উচিত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7771" y="5575297"/>
            <a:ext cx="2362200" cy="100511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বিদ্যুতের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তারের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সংযোগস্থলে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আর্থিংয়ের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ব্যবস্থা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62800" y="838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2800" y="2209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09970" y="373742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39000" y="6248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00901" y="498565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0000" y="457200"/>
            <a:ext cx="21336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0" y="1752600"/>
            <a:ext cx="2133600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58101" y="3276600"/>
            <a:ext cx="2133600" cy="76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96200" y="4421415"/>
            <a:ext cx="1981200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14342" y="5791200"/>
            <a:ext cx="1905000" cy="76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4970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62" y="6051176"/>
            <a:ext cx="1183821" cy="4953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647700" y="883557"/>
            <a:ext cx="3086100" cy="1868659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 রক্ষণাবেক্ষণের পরিবেশ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14350</TotalTime>
  <Words>584</Words>
  <Application>Microsoft Office PowerPoint</Application>
  <PresentationFormat>Custom</PresentationFormat>
  <Paragraphs>103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Instructor</cp:lastModifiedBy>
  <cp:revision>2248</cp:revision>
  <dcterms:created xsi:type="dcterms:W3CDTF">2020-05-12T16:44:20Z</dcterms:created>
  <dcterms:modified xsi:type="dcterms:W3CDTF">2021-09-03T02:11:47Z</dcterms:modified>
</cp:coreProperties>
</file>